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9" r:id="rId12"/>
    <p:sldId id="258" r:id="rId13"/>
    <p:sldId id="278" r:id="rId14"/>
    <p:sldId id="277" r:id="rId15"/>
    <p:sldId id="259" r:id="rId16"/>
    <p:sldId id="271" r:id="rId17"/>
    <p:sldId id="260" r:id="rId18"/>
    <p:sldId id="272" r:id="rId19"/>
    <p:sldId id="273" r:id="rId20"/>
    <p:sldId id="282" r:id="rId21"/>
    <p:sldId id="283" r:id="rId22"/>
    <p:sldId id="274" r:id="rId23"/>
    <p:sldId id="275" r:id="rId24"/>
    <p:sldId id="281" r:id="rId25"/>
    <p:sldId id="276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D389B5F-66C6-4833-8C06-78C3C09697D5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D121698-5307-4DCE-8F56-F166638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E:\بسم الله الرحمن الرحیم\besmellahe_bashiran.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399" y="0"/>
            <a:ext cx="92964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Pleural eff. :</a:t>
            </a:r>
          </a:p>
          <a:p>
            <a:pPr>
              <a:buNone/>
            </a:pPr>
            <a:r>
              <a:rPr lang="en-US" dirty="0" smtClean="0"/>
              <a:t>  Glu:122</a:t>
            </a:r>
          </a:p>
          <a:p>
            <a:pPr>
              <a:buNone/>
            </a:pPr>
            <a:r>
              <a:rPr lang="en-US" dirty="0" smtClean="0"/>
              <a:t>  WBC:130</a:t>
            </a:r>
          </a:p>
          <a:p>
            <a:pPr>
              <a:buNone/>
            </a:pPr>
            <a:r>
              <a:rPr lang="en-US" dirty="0" smtClean="0"/>
              <a:t>  P=80</a:t>
            </a:r>
          </a:p>
          <a:p>
            <a:pPr>
              <a:buNone/>
            </a:pPr>
            <a:r>
              <a:rPr lang="en-US" dirty="0" smtClean="0"/>
              <a:t>  L=20</a:t>
            </a:r>
          </a:p>
          <a:p>
            <a:pPr>
              <a:buNone/>
            </a:pPr>
            <a:r>
              <a:rPr lang="en-US" dirty="0" smtClean="0"/>
              <a:t>  Pr:1142</a:t>
            </a:r>
          </a:p>
          <a:p>
            <a:pPr>
              <a:buNone/>
            </a:pPr>
            <a:r>
              <a:rPr lang="en-US" dirty="0" smtClean="0"/>
              <a:t>  RBC:170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Culture (</a:t>
            </a:r>
            <a:r>
              <a:rPr lang="en-US" dirty="0" err="1" smtClean="0"/>
              <a:t>bactec</a:t>
            </a:r>
            <a:r>
              <a:rPr lang="en-US" dirty="0" smtClean="0"/>
              <a:t>): </a:t>
            </a:r>
            <a:r>
              <a:rPr lang="en-US" dirty="0" smtClean="0">
                <a:latin typeface="Book Antiqua"/>
              </a:rPr>
              <a:t>▬</a:t>
            </a:r>
          </a:p>
          <a:p>
            <a:r>
              <a:rPr lang="en-US" dirty="0" smtClean="0">
                <a:latin typeface="Book Antiqua"/>
              </a:rPr>
              <a:t>Fungal smear: ▬</a:t>
            </a:r>
          </a:p>
          <a:p>
            <a:r>
              <a:rPr lang="en-US" dirty="0" smtClean="0">
                <a:latin typeface="Book Antiqua"/>
              </a:rPr>
              <a:t>TB-PCR: ▬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tumors of the CNS are the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most common </a:t>
            </a:r>
            <a:r>
              <a:rPr lang="en-US" dirty="0" err="1" smtClean="0"/>
              <a:t>neoplasms</a:t>
            </a:r>
            <a:r>
              <a:rPr lang="en-US" dirty="0" smtClean="0"/>
              <a:t> of childhood.</a:t>
            </a:r>
          </a:p>
          <a:p>
            <a:r>
              <a:rPr lang="en-US" dirty="0" smtClean="0"/>
              <a:t>2.5% or less of childhood brain tumors and most commonly arise during the first decade of life, especially in infancy.</a:t>
            </a:r>
          </a:p>
          <a:p>
            <a:r>
              <a:rPr lang="en-US" dirty="0" smtClean="0"/>
              <a:t>Usually cause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compression of the third ventricle </a:t>
            </a:r>
            <a:r>
              <a:rPr lang="en-US" dirty="0" smtClean="0"/>
              <a:t>with resultant hydrocephalus, vomiting, headaches, and </a:t>
            </a:r>
            <a:r>
              <a:rPr lang="en-US" dirty="0" err="1" smtClean="0"/>
              <a:t>sornnolence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600" dirty="0" smtClean="0">
                <a:solidFill>
                  <a:srgbClr val="FF00FF"/>
                </a:solidFill>
                <a:latin typeface="Bodoni MT" pitchFamily="18" charset="0"/>
              </a:rPr>
              <a:t>   </a:t>
            </a:r>
            <a:r>
              <a:rPr lang="en-US" sz="1600" dirty="0" err="1" smtClean="0">
                <a:solidFill>
                  <a:srgbClr val="FF00FF"/>
                </a:solidFill>
                <a:latin typeface="Bodoni MT" pitchFamily="18" charset="0"/>
              </a:rPr>
              <a:t>pizzo</a:t>
            </a:r>
            <a:r>
              <a:rPr lang="en-US" sz="1600" dirty="0" smtClean="0">
                <a:solidFill>
                  <a:srgbClr val="FF00FF"/>
                </a:solidFill>
                <a:latin typeface="Bodoni MT" pitchFamily="18" charset="0"/>
              </a:rPr>
              <a:t> 2011, p:791</a:t>
            </a:r>
            <a:endParaRPr lang="en-US" sz="1600" dirty="0">
              <a:solidFill>
                <a:srgbClr val="FF00FF"/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inealcolor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ineal_bod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47017-249945-187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Astrocytomas</a:t>
            </a:r>
            <a:r>
              <a:rPr lang="en-US" dirty="0"/>
              <a:t> </a:t>
            </a:r>
            <a:r>
              <a:rPr lang="en-US" dirty="0" smtClean="0"/>
              <a:t>grading (WHO):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Grades I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or II 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US" dirty="0" smtClean="0"/>
              <a:t> are </a:t>
            </a:r>
            <a:r>
              <a:rPr lang="en-US" dirty="0"/>
              <a:t>nonmalignant and may be referred to as </a:t>
            </a:r>
            <a:r>
              <a:rPr lang="en-US" dirty="0" smtClean="0"/>
              <a:t>low-grade (JPA). </a:t>
            </a:r>
          </a:p>
          <a:p>
            <a:pPr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Grades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III and IV 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US" dirty="0" smtClean="0"/>
              <a:t> </a:t>
            </a:r>
            <a:r>
              <a:rPr lang="en-US" dirty="0"/>
              <a:t>are malignant and may be referred to as high-grade </a:t>
            </a:r>
            <a:r>
              <a:rPr lang="en-US" dirty="0" err="1" smtClean="0"/>
              <a:t>astrocytomas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Anaplastic</a:t>
            </a:r>
            <a:r>
              <a:rPr lang="en-US" dirty="0" smtClean="0"/>
              <a:t> </a:t>
            </a:r>
            <a:r>
              <a:rPr lang="en-US" dirty="0" err="1"/>
              <a:t>astrocytomas</a:t>
            </a:r>
            <a:r>
              <a:rPr lang="en-US" dirty="0"/>
              <a:t> are grade III </a:t>
            </a:r>
            <a:r>
              <a:rPr lang="en-US" dirty="0" err="1"/>
              <a:t>astrocytomas</a:t>
            </a:r>
            <a:r>
              <a:rPr lang="en-US" dirty="0"/>
              <a:t>. Grade IV </a:t>
            </a:r>
            <a:r>
              <a:rPr lang="en-US" dirty="0" err="1"/>
              <a:t>astrocytomas</a:t>
            </a:r>
            <a:r>
              <a:rPr lang="en-US" dirty="0"/>
              <a:t> are known </a:t>
            </a:r>
            <a:r>
              <a:rPr lang="en-US" dirty="0" smtClean="0"/>
              <a:t>as </a:t>
            </a:r>
            <a:r>
              <a:rPr lang="en-US" dirty="0" err="1" smtClean="0"/>
              <a:t>glioblastoma</a:t>
            </a:r>
            <a:r>
              <a:rPr lang="en-US" dirty="0" smtClean="0"/>
              <a:t> </a:t>
            </a:r>
            <a:r>
              <a:rPr lang="en-US" dirty="0" err="1" smtClean="0"/>
              <a:t>multiforme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</a:t>
            </a:r>
            <a:r>
              <a:rPr lang="en-US" dirty="0" smtClean="0"/>
              <a:t>: Younger children (age &lt;5 years) showed higher rates of tumor progression but there was no significant age effect for OS in multivariate analysis.</a:t>
            </a:r>
          </a:p>
          <a:p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Tumor location</a:t>
            </a:r>
            <a:r>
              <a:rPr lang="en-US" dirty="0" smtClean="0"/>
              <a:t>: </a:t>
            </a:r>
            <a:r>
              <a:rPr lang="en-US" dirty="0" err="1" smtClean="0"/>
              <a:t>Cerebellar</a:t>
            </a:r>
            <a:r>
              <a:rPr lang="en-US" dirty="0" smtClean="0"/>
              <a:t> and cerebral tumors showed higher PFS at 8 years compared with patients with midline and </a:t>
            </a:r>
            <a:r>
              <a:rPr lang="en-US" dirty="0" err="1" smtClean="0"/>
              <a:t>chiasmatic</a:t>
            </a:r>
            <a:r>
              <a:rPr lang="en-US" dirty="0" smtClean="0"/>
              <a:t> tumors.</a:t>
            </a:r>
          </a:p>
          <a:p>
            <a:r>
              <a:rPr lang="en-US" sz="1600" dirty="0" smtClean="0">
                <a:solidFill>
                  <a:srgbClr val="FF00FF"/>
                </a:solidFill>
                <a:latin typeface="Bodoni MT" pitchFamily="18" charset="0"/>
              </a:rPr>
              <a:t> </a:t>
            </a:r>
            <a:r>
              <a:rPr lang="en-US" sz="1600" dirty="0" err="1" smtClean="0">
                <a:solidFill>
                  <a:srgbClr val="FF00FF"/>
                </a:solidFill>
                <a:latin typeface="Bodoni MT" pitchFamily="18" charset="0"/>
              </a:rPr>
              <a:t>medscape</a:t>
            </a:r>
            <a:endParaRPr lang="en-US" sz="1600" dirty="0">
              <a:solidFill>
                <a:srgbClr val="FF00FF"/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Prognosis: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Low-grade </a:t>
            </a:r>
            <a:r>
              <a:rPr lang="en-US" b="1" dirty="0" err="1"/>
              <a:t>astrocytomas</a:t>
            </a:r>
            <a:r>
              <a:rPr lang="en-US" dirty="0" err="1"/>
              <a:t>Low</a:t>
            </a:r>
            <a:r>
              <a:rPr lang="en-US" dirty="0"/>
              <a:t>-grade </a:t>
            </a:r>
            <a:r>
              <a:rPr lang="en-US" dirty="0" err="1"/>
              <a:t>astrocytomas</a:t>
            </a:r>
            <a:r>
              <a:rPr lang="en-US" dirty="0"/>
              <a:t> (grade I [</a:t>
            </a:r>
            <a:r>
              <a:rPr lang="en-US" dirty="0" err="1"/>
              <a:t>pilocytic</a:t>
            </a:r>
            <a:r>
              <a:rPr lang="en-US" dirty="0"/>
              <a:t>] and grade II) have a relatively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favorable prognosis</a:t>
            </a:r>
            <a:r>
              <a:rPr lang="en-US" dirty="0"/>
              <a:t>, particularly for circumscribed, grade I lesions where complete excision may be possible</a:t>
            </a:r>
            <a:r>
              <a:rPr lang="en-US" dirty="0" smtClean="0"/>
              <a:t>. </a:t>
            </a:r>
            <a:r>
              <a:rPr lang="en-US" dirty="0"/>
              <a:t>Tumor spread, when it occurs, is usually by contiguous extension; dissemination to other CNS sites is uncommon, but does </a:t>
            </a:r>
            <a:r>
              <a:rPr lang="en-US" dirty="0" smtClean="0"/>
              <a:t>occur.</a:t>
            </a:r>
          </a:p>
          <a:p>
            <a:pPr>
              <a:buNone/>
            </a:pPr>
            <a:r>
              <a:rPr lang="en-US" dirty="0" smtClean="0"/>
              <a:t>      Although </a:t>
            </a:r>
            <a:r>
              <a:rPr lang="en-US" dirty="0"/>
              <a:t>metastasis is uncommon, tumors may be of multifocal origin, especially when associated with NF1.</a:t>
            </a:r>
          </a:p>
          <a:p>
            <a:r>
              <a:rPr lang="en-US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Unfavorable prognostic features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include young age, </a:t>
            </a:r>
            <a:r>
              <a:rPr lang="en-US" dirty="0" err="1"/>
              <a:t>fibrillary</a:t>
            </a:r>
            <a:r>
              <a:rPr lang="en-US" dirty="0"/>
              <a:t> histology, and inability to obtain a complete resection</a:t>
            </a:r>
            <a:r>
              <a:rPr lang="en-US" dirty="0" smtClean="0"/>
              <a:t>.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Elevated MIB-1 </a:t>
            </a:r>
            <a:r>
              <a:rPr lang="en-US" dirty="0"/>
              <a:t>labeling index, a marker of cellular proliferative activity, is associated with shortened PFS in patients with </a:t>
            </a:r>
            <a:r>
              <a:rPr lang="en-US" dirty="0" err="1"/>
              <a:t>pilocytic</a:t>
            </a:r>
            <a:r>
              <a:rPr lang="en-US" dirty="0"/>
              <a:t> </a:t>
            </a:r>
            <a:r>
              <a:rPr lang="en-US" dirty="0" err="1" smtClean="0"/>
              <a:t>astrocytoma</a:t>
            </a:r>
            <a:r>
              <a:rPr lang="en-US" dirty="0" smtClean="0"/>
              <a:t>. A</a:t>
            </a:r>
            <a:r>
              <a:rPr lang="en-US" dirty="0"/>
              <a:t> </a:t>
            </a:r>
            <a:r>
              <a:rPr lang="en-US" i="1" dirty="0"/>
              <a:t>BRAF-KIAA</a:t>
            </a:r>
            <a:r>
              <a:rPr lang="en-US" dirty="0"/>
              <a:t> fusion, found in </a:t>
            </a:r>
            <a:r>
              <a:rPr lang="en-US" dirty="0" err="1"/>
              <a:t>pilocytic</a:t>
            </a:r>
            <a:r>
              <a:rPr lang="en-US" dirty="0"/>
              <a:t> tumors, confers a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clinical outcome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sz="2200" dirty="0" smtClean="0">
                <a:solidFill>
                  <a:srgbClr val="FF00FF"/>
                </a:solidFill>
                <a:latin typeface="Bodoni MT" pitchFamily="18" charset="0"/>
              </a:rPr>
              <a:t>National Cancer Institute 2012</a:t>
            </a:r>
            <a:endParaRPr lang="en-US" sz="2200" dirty="0">
              <a:solidFill>
                <a:srgbClr val="FF00FF"/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MRI is the optimum </a:t>
            </a:r>
            <a:r>
              <a:rPr lang="en-US" dirty="0" smtClean="0"/>
              <a:t>modality although CT scanning is more specific about the presence of calcification.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Furthermore CT scanning is usually the first radiological investigation </a:t>
            </a:r>
            <a:r>
              <a:rPr lang="en-US" dirty="0" smtClean="0"/>
              <a:t>performed in the acute or emergency setting, and therefore is very frequently performed prior to MRI.</a:t>
            </a:r>
          </a:p>
          <a:p>
            <a:endParaRPr lang="en-US" dirty="0" smtClean="0"/>
          </a:p>
          <a:p>
            <a:r>
              <a:rPr lang="en-US" sz="1600" dirty="0" smtClean="0">
                <a:solidFill>
                  <a:srgbClr val="FF00FF"/>
                </a:solidFill>
                <a:latin typeface="Bodoni MT" pitchFamily="18" charset="0"/>
              </a:rPr>
              <a:t>British </a:t>
            </a:r>
            <a:r>
              <a:rPr lang="en-US" sz="1600" dirty="0" err="1" smtClean="0">
                <a:solidFill>
                  <a:srgbClr val="FF00FF"/>
                </a:solidFill>
                <a:latin typeface="Bodoni MT" pitchFamily="18" charset="0"/>
              </a:rPr>
              <a:t>Neuro</a:t>
            </a:r>
            <a:r>
              <a:rPr lang="en-US" sz="1600" dirty="0" smtClean="0">
                <a:solidFill>
                  <a:srgbClr val="FF00FF"/>
                </a:solidFill>
                <a:latin typeface="Bodoni MT" pitchFamily="18" charset="0"/>
              </a:rPr>
              <a:t>-Oncology Society/NCAT Rare </a:t>
            </a:r>
            <a:r>
              <a:rPr lang="en-US" sz="1600" dirty="0" err="1" smtClean="0">
                <a:solidFill>
                  <a:srgbClr val="FF00FF"/>
                </a:solidFill>
                <a:latin typeface="Bodoni MT" pitchFamily="18" charset="0"/>
              </a:rPr>
              <a:t>Tumour</a:t>
            </a:r>
            <a:r>
              <a:rPr lang="en-US" sz="1600" dirty="0" smtClean="0">
                <a:solidFill>
                  <a:srgbClr val="FF00FF"/>
                </a:solidFill>
                <a:latin typeface="Bodoni MT" pitchFamily="18" charset="0"/>
              </a:rPr>
              <a:t> Guidelines (June 2011)</a:t>
            </a:r>
            <a:endParaRPr lang="en-US" sz="1600" dirty="0">
              <a:solidFill>
                <a:srgbClr val="FF00FF"/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Case Presentation: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pineal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pilocytic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astrocytoma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cs typeface="Andalus" pitchFamily="18" charset="-78"/>
              </a:rPr>
              <a:t>Dr.zavar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cs typeface="Andalus" pitchFamily="18" charset="-78"/>
              </a:rPr>
              <a:t/>
            </a:r>
            <a:b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cs typeface="Andalus" pitchFamily="18" charset="-78"/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  <a:cs typeface="Andalus" pitchFamily="18" charset="-78"/>
              </a:rPr>
              <a:t>Hematology resident 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Mofid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 pediatric hospital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92/07/11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029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Etoposide</a:t>
            </a:r>
            <a:r>
              <a:rPr lang="en-US" b="1" dirty="0" smtClean="0"/>
              <a:t> (100 mg/m2, days 1, 2, 3)</a:t>
            </a:r>
            <a:r>
              <a:rPr lang="en-US" dirty="0" smtClean="0"/>
              <a:t> </a:t>
            </a:r>
            <a:r>
              <a:rPr lang="en-US" b="1" dirty="0" smtClean="0"/>
              <a:t>over one to four hours  prior to </a:t>
            </a:r>
            <a:r>
              <a:rPr lang="en-US" b="1" dirty="0" err="1" smtClean="0"/>
              <a:t>cisplatin</a:t>
            </a:r>
            <a:r>
              <a:rPr lang="en-US" b="1" dirty="0" smtClean="0"/>
              <a:t> and </a:t>
            </a:r>
            <a:r>
              <a:rPr lang="en-US" b="1" dirty="0" err="1" smtClean="0"/>
              <a:t>ifosfamide</a:t>
            </a:r>
            <a:r>
              <a:rPr lang="en-US" b="1" dirty="0" smtClean="0"/>
              <a:t>.</a:t>
            </a: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Cisplatin</a:t>
            </a:r>
            <a:r>
              <a:rPr lang="en-US" b="1" dirty="0" smtClean="0"/>
              <a:t> (20 mg/m2, days 1, 2, 3, 4, 5) over one hour, and must be accompanied by an adequate </a:t>
            </a:r>
            <a:r>
              <a:rPr lang="en-US" b="1" dirty="0" err="1" smtClean="0"/>
              <a:t>diuresis</a:t>
            </a:r>
            <a:r>
              <a:rPr lang="en-US" b="1" dirty="0" smtClean="0"/>
              <a:t>.</a:t>
            </a: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Ifosfamide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(1500 mg/m2, days 1, 2, 3, 4, 5) after </a:t>
            </a:r>
            <a:r>
              <a:rPr lang="en-US" b="1" dirty="0" err="1" smtClean="0"/>
              <a:t>cisplatin</a:t>
            </a:r>
            <a:r>
              <a:rPr lang="en-US" b="1" dirty="0" smtClean="0"/>
              <a:t>, over 3 hours by continuous infusion with hydration and </a:t>
            </a:r>
            <a:r>
              <a:rPr lang="en-US" b="1" dirty="0" err="1" smtClean="0"/>
              <a:t>mesna</a:t>
            </a:r>
            <a:r>
              <a:rPr lang="en-US" b="1" dirty="0" smtClean="0"/>
              <a:t> (</a:t>
            </a:r>
            <a:r>
              <a:rPr lang="en-US" b="1" dirty="0" err="1" smtClean="0"/>
              <a:t>uromexitan</a:t>
            </a:r>
            <a:r>
              <a:rPr lang="en-US" b="1" dirty="0" smtClean="0"/>
              <a:t>).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Mesna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should be given at a dose of 1800mg/m2/day (120% of the daily </a:t>
            </a:r>
            <a:r>
              <a:rPr lang="en-US" b="1" dirty="0" err="1" smtClean="0"/>
              <a:t>Ifosfamide</a:t>
            </a:r>
            <a:r>
              <a:rPr lang="en-US" b="1" dirty="0" smtClean="0"/>
              <a:t> dose) and continued for at least 12 hours following completion of the last dose of </a:t>
            </a:r>
            <a:r>
              <a:rPr lang="en-US" b="1" dirty="0" err="1" smtClean="0"/>
              <a:t>ifosfamide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Hydration fluid</a:t>
            </a:r>
            <a:r>
              <a:rPr lang="en-US" dirty="0" smtClean="0"/>
              <a:t>: at least </a:t>
            </a:r>
            <a:r>
              <a:rPr lang="en-US" dirty="0" smtClean="0">
                <a:solidFill>
                  <a:srgbClr val="7030A0"/>
                </a:solidFill>
              </a:rPr>
              <a:t>three hours before </a:t>
            </a:r>
            <a:r>
              <a:rPr lang="en-US" dirty="0" err="1" smtClean="0"/>
              <a:t>ifosfamide</a:t>
            </a:r>
            <a:r>
              <a:rPr lang="en-US" dirty="0" smtClean="0"/>
              <a:t> and continue throughout the infusions of </a:t>
            </a:r>
            <a:r>
              <a:rPr lang="en-US" dirty="0" err="1" smtClean="0"/>
              <a:t>cisplatin</a:t>
            </a:r>
            <a:r>
              <a:rPr lang="en-US" dirty="0" smtClean="0"/>
              <a:t> and </a:t>
            </a:r>
            <a:r>
              <a:rPr lang="en-US" dirty="0" err="1" smtClean="0"/>
              <a:t>ifosfamide</a:t>
            </a:r>
            <a:r>
              <a:rPr lang="en-US" dirty="0" smtClean="0"/>
              <a:t>, at a total rate of at least 125ml/m2/hour (3L/m2/day) and continue until 24 hours from the end of the </a:t>
            </a:r>
            <a:r>
              <a:rPr lang="en-US" dirty="0" err="1" smtClean="0"/>
              <a:t>cisplatin</a:t>
            </a:r>
            <a:r>
              <a:rPr lang="en-US" dirty="0" smtClean="0"/>
              <a:t> infusion. </a:t>
            </a:r>
            <a:r>
              <a:rPr lang="en-US" dirty="0" smtClean="0">
                <a:solidFill>
                  <a:srgbClr val="FF3300"/>
                </a:solidFill>
              </a:rPr>
              <a:t>2.5% dextrose 0.45% saline</a:t>
            </a:r>
            <a:r>
              <a:rPr lang="en-US" dirty="0" smtClean="0"/>
              <a:t> should be used with potassium, magnesium and calcium additives: </a:t>
            </a:r>
          </a:p>
          <a:p>
            <a:endParaRPr lang="en-US" dirty="0" smtClean="0"/>
          </a:p>
          <a:p>
            <a:r>
              <a:rPr lang="en-US" dirty="0" smtClean="0"/>
              <a:t>20mmol </a:t>
            </a:r>
            <a:r>
              <a:rPr lang="en-US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KCl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per </a:t>
            </a:r>
            <a:r>
              <a:rPr lang="en-US" dirty="0" err="1" smtClean="0"/>
              <a:t>litre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10mmol </a:t>
            </a:r>
            <a:r>
              <a:rPr lang="en-US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MgSO4</a:t>
            </a:r>
            <a:r>
              <a:rPr lang="en-US" dirty="0" smtClean="0"/>
              <a:t> per </a:t>
            </a:r>
            <a:r>
              <a:rPr lang="en-US" dirty="0" err="1" smtClean="0"/>
              <a:t>litre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it-IT" dirty="0" smtClean="0"/>
              <a:t>0.6mmol </a:t>
            </a:r>
            <a:r>
              <a:rPr lang="it-IT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 Gluconate </a:t>
            </a:r>
            <a:r>
              <a:rPr lang="it-IT" dirty="0" smtClean="0"/>
              <a:t>per litre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</a:t>
            </a:r>
            <a:r>
              <a:rPr lang="en-US" sz="2200" dirty="0" smtClean="0">
                <a:solidFill>
                  <a:srgbClr val="FF00FF"/>
                </a:solidFill>
                <a:latin typeface="Bodoni MT" pitchFamily="18" charset="0"/>
              </a:rPr>
              <a:t>British </a:t>
            </a:r>
            <a:r>
              <a:rPr lang="en-US" sz="2200" dirty="0" err="1" smtClean="0">
                <a:solidFill>
                  <a:srgbClr val="FF00FF"/>
                </a:solidFill>
                <a:latin typeface="Bodoni MT" pitchFamily="18" charset="0"/>
              </a:rPr>
              <a:t>Neuro</a:t>
            </a:r>
            <a:r>
              <a:rPr lang="en-US" sz="2200" dirty="0" smtClean="0">
                <a:solidFill>
                  <a:srgbClr val="FF00FF"/>
                </a:solidFill>
                <a:latin typeface="Bodoni MT" pitchFamily="18" charset="0"/>
              </a:rPr>
              <a:t>-Oncology Society/NCAT Rare </a:t>
            </a:r>
            <a:r>
              <a:rPr lang="en-US" sz="2200" dirty="0" err="1" smtClean="0">
                <a:solidFill>
                  <a:srgbClr val="FF00FF"/>
                </a:solidFill>
                <a:latin typeface="Bodoni MT" pitchFamily="18" charset="0"/>
              </a:rPr>
              <a:t>Tumour</a:t>
            </a:r>
            <a:r>
              <a:rPr lang="en-US" sz="2200" dirty="0" smtClean="0">
                <a:solidFill>
                  <a:srgbClr val="FF00FF"/>
                </a:solidFill>
                <a:latin typeface="Bodoni MT" pitchFamily="18" charset="0"/>
              </a:rPr>
              <a:t> Guidelines (June 2011)</a:t>
            </a:r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Surgery is often the treatment of choice. Total resection is often </a:t>
            </a:r>
            <a:r>
              <a:rPr lang="en-US" dirty="0" smtClean="0"/>
              <a:t>possible.</a:t>
            </a:r>
          </a:p>
          <a:p>
            <a:r>
              <a:rPr lang="en-US" dirty="0"/>
              <a:t>After total resection the 10-year survival rate is 90%. After incomplete resection, the 10-year survival rate is as high as 45%. Morbidity is determined by the location (and accessibility) of the tumor and with the associated complications for a tumor resection.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Wikipedia.org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Mahd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ineal-Gland-Portal-of-Higher-Dimensio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12 yr-old boy suffering from nausea and fine </a:t>
            </a:r>
            <a:r>
              <a:rPr lang="en-US" dirty="0" err="1" smtClean="0"/>
              <a:t>tremour</a:t>
            </a:r>
            <a:r>
              <a:rPr lang="en-US" dirty="0" smtClean="0"/>
              <a:t> of upper </a:t>
            </a:r>
            <a:r>
              <a:rPr lang="en-US" dirty="0" err="1" smtClean="0"/>
              <a:t>extermities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Microscopy (91/12/08):</a:t>
            </a:r>
          </a:p>
          <a:p>
            <a:r>
              <a:rPr lang="en-US" dirty="0" smtClean="0"/>
              <a:t>An infiltrative vascular </a:t>
            </a:r>
            <a:r>
              <a:rPr lang="en-US" dirty="0" err="1" smtClean="0"/>
              <a:t>glial</a:t>
            </a:r>
            <a:r>
              <a:rPr lang="en-US" dirty="0" smtClean="0"/>
              <a:t> tumor with areas of mild to moderate </a:t>
            </a:r>
            <a:r>
              <a:rPr lang="en-US" dirty="0" err="1" smtClean="0"/>
              <a:t>cellularity</a:t>
            </a:r>
            <a:r>
              <a:rPr lang="en-US" dirty="0" smtClean="0"/>
              <a:t> and mild </a:t>
            </a:r>
            <a:r>
              <a:rPr lang="en-US" dirty="0" err="1" smtClean="0"/>
              <a:t>atypia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Cystic changes as well as honey </a:t>
            </a:r>
            <a:r>
              <a:rPr lang="en-US" dirty="0" err="1" smtClean="0"/>
              <a:t>cumb</a:t>
            </a:r>
            <a:r>
              <a:rPr lang="en-US" dirty="0" smtClean="0"/>
              <a:t> cells resembling </a:t>
            </a:r>
            <a:r>
              <a:rPr lang="en-US" dirty="0" err="1" smtClean="0"/>
              <a:t>oligodendroglioma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Tumor vessels show areas with extensive hyalinization  and focal calcification.</a:t>
            </a:r>
          </a:p>
          <a:p>
            <a:r>
              <a:rPr lang="en-US" dirty="0" smtClean="0"/>
              <a:t>Vast areas of infarct-like necrosis is seen. scattered mitotic figures are noted.</a:t>
            </a:r>
          </a:p>
          <a:p>
            <a:r>
              <a:rPr lang="en-US" dirty="0" smtClean="0"/>
              <a:t>Ki67  proliferation index is about 4-5%  in most cellular areas.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Diagnosis:</a:t>
            </a:r>
          </a:p>
          <a:p>
            <a:r>
              <a:rPr lang="en-US" dirty="0" smtClean="0"/>
              <a:t>Infiltrative </a:t>
            </a:r>
            <a:r>
              <a:rPr lang="en-US" dirty="0" err="1" smtClean="0"/>
              <a:t>glial</a:t>
            </a:r>
            <a:r>
              <a:rPr lang="en-US" dirty="0" smtClean="0"/>
              <a:t> tumor with infarction and endothelial </a:t>
            </a:r>
            <a:r>
              <a:rPr lang="en-US" dirty="0" err="1" smtClean="0"/>
              <a:t>prolifration</a:t>
            </a:r>
            <a:r>
              <a:rPr lang="en-US" dirty="0" smtClean="0"/>
              <a:t> compatible with </a:t>
            </a:r>
            <a:r>
              <a:rPr lang="en-US" dirty="0" err="1" smtClean="0"/>
              <a:t>anaplastic</a:t>
            </a:r>
            <a:r>
              <a:rPr lang="en-US" dirty="0" smtClean="0"/>
              <a:t> </a:t>
            </a:r>
            <a:r>
              <a:rPr lang="en-US" dirty="0" err="1" smtClean="0"/>
              <a:t>astrocytoma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MRI (92/03/01):</a:t>
            </a:r>
          </a:p>
          <a:p>
            <a:r>
              <a:rPr lang="en-US" dirty="0" smtClean="0"/>
              <a:t>Mass in the cavity of 3th ventricular outlet has been near totally vanished just small abnormal enhancement is present in the </a:t>
            </a:r>
            <a:r>
              <a:rPr lang="en-US" dirty="0" err="1" smtClean="0"/>
              <a:t>R.thalamus</a:t>
            </a:r>
            <a:r>
              <a:rPr lang="en-US" dirty="0" smtClean="0"/>
              <a:t> measuring under 12mm in diameter.</a:t>
            </a:r>
          </a:p>
          <a:p>
            <a:r>
              <a:rPr lang="en-US" dirty="0" smtClean="0"/>
              <a:t>The pattern of enhancement is mostly </a:t>
            </a:r>
            <a:r>
              <a:rPr lang="en-US" dirty="0" err="1" smtClean="0"/>
              <a:t>infavor</a:t>
            </a:r>
            <a:r>
              <a:rPr lang="en-US" dirty="0" smtClean="0"/>
              <a:t> of small residue for differentiation from post radiation necrosis MRS </a:t>
            </a:r>
            <a:r>
              <a:rPr lang="en-US" dirty="0" err="1" smtClean="0"/>
              <a:t>whould</a:t>
            </a:r>
            <a:r>
              <a:rPr lang="en-US" dirty="0" smtClean="0"/>
              <a:t> be complementary.</a:t>
            </a:r>
          </a:p>
          <a:p>
            <a:r>
              <a:rPr lang="en-US" dirty="0" smtClean="0"/>
              <a:t>However, associated hydrocephalus has been reduced which is remarkable finding.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Chemotherapy starts (92/03/13):</a:t>
            </a:r>
          </a:p>
          <a:p>
            <a:pPr algn="ctr">
              <a:buNone/>
            </a:pPr>
            <a:r>
              <a:rPr lang="en-US" dirty="0" smtClean="0"/>
              <a:t>    CCNU * VCR * PRD</a:t>
            </a:r>
          </a:p>
          <a:p>
            <a:pPr algn="ctr">
              <a:buNone/>
            </a:pPr>
            <a:r>
              <a:rPr lang="en-US" dirty="0" smtClean="0"/>
              <a:t>   </a:t>
            </a:r>
            <a:r>
              <a:rPr lang="en-US" dirty="0" err="1" smtClean="0"/>
              <a:t>Procarbazin</a:t>
            </a:r>
            <a:r>
              <a:rPr lang="en-US" dirty="0" smtClean="0"/>
              <a:t> * </a:t>
            </a:r>
            <a:r>
              <a:rPr lang="en-US" dirty="0" err="1" smtClean="0"/>
              <a:t>Temozolamide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Book Antiqua"/>
              </a:rPr>
              <a:t>♣ </a:t>
            </a:r>
            <a:r>
              <a:rPr lang="en-US" dirty="0" smtClean="0"/>
              <a:t>CT (92/06/30):</a:t>
            </a:r>
          </a:p>
          <a:p>
            <a:pPr>
              <a:buNone/>
            </a:pPr>
            <a:r>
              <a:rPr lang="en-US" dirty="0" smtClean="0">
                <a:latin typeface="Book Antiqua"/>
              </a:rPr>
              <a:t>▪  </a:t>
            </a:r>
            <a:r>
              <a:rPr lang="en-US" dirty="0" smtClean="0"/>
              <a:t>Bilateral pleural effusion particular on </a:t>
            </a:r>
            <a:r>
              <a:rPr lang="en-US" dirty="0" err="1" smtClean="0"/>
              <a:t>R.side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latin typeface="Book Antiqua"/>
              </a:rPr>
              <a:t>▪</a:t>
            </a:r>
            <a:r>
              <a:rPr lang="en-US" dirty="0" smtClean="0"/>
              <a:t>  Mild pericardial effusion and pericardial thickening</a:t>
            </a:r>
          </a:p>
          <a:p>
            <a:pPr>
              <a:buNone/>
            </a:pPr>
            <a:r>
              <a:rPr lang="en-US" dirty="0" smtClean="0">
                <a:latin typeface="Book Antiqua"/>
              </a:rPr>
              <a:t>▪ </a:t>
            </a:r>
            <a:r>
              <a:rPr lang="en-US" dirty="0" smtClean="0"/>
              <a:t> Vascular congestion is noted with central </a:t>
            </a:r>
            <a:r>
              <a:rPr lang="en-US" dirty="0" err="1" smtClean="0"/>
              <a:t>septal</a:t>
            </a:r>
            <a:r>
              <a:rPr lang="en-US" dirty="0" smtClean="0"/>
              <a:t> thickening in favor of edema.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fa-IR" dirty="0" smtClean="0"/>
              <a:t>مشاوره پاتولوژی از فرانسه:</a:t>
            </a:r>
          </a:p>
          <a:p>
            <a:pPr algn="r">
              <a:buNone/>
            </a:pPr>
            <a:r>
              <a:rPr lang="fa-IR" dirty="0" smtClean="0"/>
              <a:t> یک تومور هتروژن با کامپوننت اولیگودندروسیتی و به اضافه ناحیه آستروسیتیک پیلوسیتیک و بدون شواهدی از بدخیمی دیده می شود. ناحیه نکروز به نظر میرسد که بیشتر ایسکمیک باشد. میتوز تا حدود 1 عدد در</a:t>
            </a:r>
          </a:p>
          <a:p>
            <a:pPr algn="r">
              <a:buNone/>
            </a:pPr>
            <a:r>
              <a:rPr lang="en-US" dirty="0" smtClean="0"/>
              <a:t>10/</a:t>
            </a:r>
            <a:r>
              <a:rPr lang="en-US" dirty="0" err="1" smtClean="0"/>
              <a:t>hpf</a:t>
            </a:r>
            <a:endParaRPr lang="fa-IR" dirty="0" smtClean="0"/>
          </a:p>
          <a:p>
            <a:pPr algn="r">
              <a:buNone/>
            </a:pPr>
            <a:r>
              <a:rPr lang="fa-IR" dirty="0" smtClean="0"/>
              <a:t>دیده میشود و یافته ای به نفع گانگلیوگلیوم ندارد. وجود نکروز شک به پیلوسیتیک آتیپیک را مطرح میکند هرچند عدم وجود نکروز و عدم وجود آتیپی سلولی شدید و عدم وجود ناحیه با سلولاریته بالا و عدم وجود فاکتور پرولیفراسیون </a:t>
            </a:r>
          </a:p>
          <a:p>
            <a:pPr algn="r">
              <a:buNone/>
            </a:pPr>
            <a:r>
              <a:rPr lang="en-US" dirty="0" smtClean="0"/>
              <a:t>MIB-1  and  Ki67</a:t>
            </a:r>
            <a:endParaRPr lang="fa-IR" dirty="0" smtClean="0"/>
          </a:p>
          <a:p>
            <a:pPr algn="r">
              <a:buNone/>
            </a:pPr>
            <a:r>
              <a:rPr lang="fa-IR" dirty="0" smtClean="0"/>
              <a:t>بیشتر در نواحی که واسکولاریته زیاد است دیده می شود </a:t>
            </a:r>
            <a:r>
              <a:rPr lang="fa-IR" dirty="0" smtClean="0">
                <a:latin typeface="Book Antiqua"/>
              </a:rPr>
              <a:t>˛ به نظر می رسد هیپوتز پیلوسیتیک آستروسیتوم کلاسیک بیشتر مطرح است.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603</TotalTime>
  <Words>842</Words>
  <Application>Microsoft Office PowerPoint</Application>
  <PresentationFormat>On-screen Show (4:3)</PresentationFormat>
  <Paragraphs>83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Opulent</vt:lpstr>
      <vt:lpstr>Slide 1</vt:lpstr>
      <vt:lpstr>Case Presentation: pineal pilocytic astrocytoma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MiniComp</dc:creator>
  <cp:lastModifiedBy>z.shor</cp:lastModifiedBy>
  <cp:revision>70</cp:revision>
  <dcterms:created xsi:type="dcterms:W3CDTF">2013-10-01T16:40:55Z</dcterms:created>
  <dcterms:modified xsi:type="dcterms:W3CDTF">2014-04-05T06:31:15Z</dcterms:modified>
</cp:coreProperties>
</file>