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6493" autoAdjust="0"/>
    <p:restoredTop sz="94660"/>
  </p:normalViewPr>
  <p:slideViewPr>
    <p:cSldViewPr>
      <p:cViewPr>
        <p:scale>
          <a:sx n="66" d="100"/>
          <a:sy n="66" d="100"/>
        </p:scale>
        <p:origin x="-127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DCC20DB-55B6-4E5C-B0EF-4CE5F044CAE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47716C-6C68-43A4-A2F6-238884BD0C9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7716C-6C68-43A4-A2F6-238884BD0C9C}" type="slidenum">
              <a:rPr lang="fa-IR" smtClean="0"/>
              <a:pPr/>
              <a:t>28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Table%203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ed%20ALL-2&#1588;&#1607;&#1585;&#1740;&#1608;&#1585;6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Table%203.doc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The Name Of GOD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</a:t>
            </a:r>
            <a:r>
              <a:rPr lang="en-US" dirty="0" smtClean="0">
                <a:solidFill>
                  <a:srgbClr val="FF0000"/>
                </a:solidFill>
              </a:rPr>
              <a:t> no consensus </a:t>
            </a:r>
            <a:r>
              <a:rPr lang="en-US" dirty="0" smtClean="0"/>
              <a:t>on the specific genotypes used for treatment stratification. Thus, different </a:t>
            </a:r>
            <a:r>
              <a:rPr lang="en-US" dirty="0" smtClean="0">
                <a:solidFill>
                  <a:srgbClr val="FF0000"/>
                </a:solidFill>
              </a:rPr>
              <a:t>favorable</a:t>
            </a:r>
            <a:r>
              <a:rPr lang="en-US" dirty="0" smtClean="0"/>
              <a:t> (</a:t>
            </a:r>
            <a:r>
              <a:rPr lang="en-US" dirty="0" err="1" smtClean="0"/>
              <a:t>hyperdiploidy</a:t>
            </a:r>
            <a:r>
              <a:rPr lang="en-US" dirty="0" smtClean="0"/>
              <a:t>  50; </a:t>
            </a:r>
            <a:r>
              <a:rPr lang="en-US" dirty="0" err="1" smtClean="0"/>
              <a:t>trisomies</a:t>
            </a:r>
            <a:r>
              <a:rPr lang="en-US" dirty="0" smtClean="0"/>
              <a:t> 4, 10, and 17; </a:t>
            </a:r>
            <a:r>
              <a:rPr lang="en-US" i="1" dirty="0" smtClean="0"/>
              <a:t>ETV6-RUNX1) and </a:t>
            </a:r>
            <a:r>
              <a:rPr lang="en-US" i="1" dirty="0" smtClean="0">
                <a:solidFill>
                  <a:srgbClr val="FF0000"/>
                </a:solidFill>
              </a:rPr>
              <a:t>unfavorable</a:t>
            </a:r>
            <a:r>
              <a:rPr lang="en-US" i="1" dirty="0" smtClean="0"/>
              <a:t> (</a:t>
            </a:r>
            <a:r>
              <a:rPr lang="en-US" i="1" dirty="0" err="1" smtClean="0"/>
              <a:t>hypodiploidy</a:t>
            </a:r>
            <a:r>
              <a:rPr lang="en-US" i="1" dirty="0" smtClean="0"/>
              <a:t>  44; </a:t>
            </a:r>
            <a:r>
              <a:rPr lang="en-US" dirty="0" err="1" smtClean="0"/>
              <a:t>intrachromosomal</a:t>
            </a:r>
            <a:r>
              <a:rPr lang="en-US" dirty="0" smtClean="0"/>
              <a:t> amplification of chromosome 21; </a:t>
            </a:r>
            <a:r>
              <a:rPr lang="en-US" i="1" dirty="0" smtClean="0"/>
              <a:t>BCR-ABL1) </a:t>
            </a:r>
            <a:r>
              <a:rPr lang="en-US" dirty="0" smtClean="0"/>
              <a:t>genotypes have been used by various study groups to direct therapy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Pre-B ALL with the </a:t>
            </a:r>
            <a:r>
              <a:rPr lang="en-US" dirty="0" smtClean="0">
                <a:solidFill>
                  <a:srgbClr val="FF0000"/>
                </a:solidFill>
              </a:rPr>
              <a:t>t(1;19)</a:t>
            </a:r>
            <a:r>
              <a:rPr lang="en-US" dirty="0" smtClean="0"/>
              <a:t> (q23;p13)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smtClean="0"/>
              <a:t>expression of the </a:t>
            </a:r>
            <a:r>
              <a:rPr lang="en-US" i="1" dirty="0" smtClean="0">
                <a:solidFill>
                  <a:srgbClr val="FF0000"/>
                </a:solidFill>
              </a:rPr>
              <a:t>TCF3-PBX1 fusion</a:t>
            </a:r>
            <a:r>
              <a:rPr lang="en-US" i="1" dirty="0" smtClean="0"/>
              <a:t>, once considered a high-risk entity, is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i="1" dirty="0" smtClean="0"/>
              <a:t> </a:t>
            </a:r>
            <a:r>
              <a:rPr lang="en-US" dirty="0" smtClean="0"/>
              <a:t>even prospectively </a:t>
            </a:r>
            <a:r>
              <a:rPr lang="en-US" dirty="0" smtClean="0">
                <a:solidFill>
                  <a:srgbClr val="FF0000"/>
                </a:solidFill>
              </a:rPr>
              <a:t>identified by some study groups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We</a:t>
            </a:r>
            <a:r>
              <a:rPr lang="en-US" dirty="0" smtClean="0"/>
              <a:t> assert that this genotype should still</a:t>
            </a:r>
            <a:r>
              <a:rPr lang="en-US" dirty="0" smtClean="0">
                <a:solidFill>
                  <a:srgbClr val="00B050"/>
                </a:solidFill>
              </a:rPr>
              <a:t> be identified for intensification of </a:t>
            </a:r>
            <a:r>
              <a:rPr lang="en-US" dirty="0" err="1" smtClean="0">
                <a:solidFill>
                  <a:srgbClr val="00B050"/>
                </a:solidFill>
              </a:rPr>
              <a:t>intrathecal</a:t>
            </a:r>
            <a:r>
              <a:rPr lang="en-US" dirty="0" smtClean="0">
                <a:solidFill>
                  <a:srgbClr val="00B050"/>
                </a:solidFill>
              </a:rPr>
              <a:t> therapy </a:t>
            </a:r>
            <a:r>
              <a:rPr lang="en-US" dirty="0" smtClean="0">
                <a:solidFill>
                  <a:srgbClr val="FF0000"/>
                </a:solidFill>
              </a:rPr>
              <a:t>because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its associated risk of CNS relapse </a:t>
            </a:r>
            <a:r>
              <a:rPr lang="en-US" dirty="0" smtClean="0"/>
              <a:t>in the context of clinical trials with improved systemic </a:t>
            </a:r>
            <a:r>
              <a:rPr lang="en-US" dirty="0" err="1" smtClean="0"/>
              <a:t>contro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hypothesized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0000"/>
                </a:solidFill>
              </a:rPr>
              <a:t>improved hematologic control might have increased the risk of CNS relapse</a:t>
            </a:r>
            <a:r>
              <a:rPr lang="en-US" dirty="0" smtClean="0"/>
              <a:t> in these patients because bone marrow relapse and CNS relapse can be competing events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this hypothesis could also explain </a:t>
            </a:r>
            <a:r>
              <a:rPr lang="en-US" dirty="0" smtClean="0"/>
              <a:t>the seemingly paradoxical findings in a randomized study of the Children’s Oncology Group (COG), showing improved CNS control but inferior survival of patients treated with </a:t>
            </a:r>
            <a:r>
              <a:rPr lang="en-US" dirty="0" smtClean="0">
                <a:solidFill>
                  <a:srgbClr val="FF0000"/>
                </a:solidFill>
              </a:rPr>
              <a:t>triple</a:t>
            </a:r>
            <a:r>
              <a:rPr lang="en-US" dirty="0" smtClean="0"/>
              <a:t> </a:t>
            </a:r>
            <a:r>
              <a:rPr lang="en-US" dirty="0" err="1" smtClean="0"/>
              <a:t>intrathecal</a:t>
            </a:r>
            <a:r>
              <a:rPr lang="en-US" dirty="0" smtClean="0"/>
              <a:t> therapy </a:t>
            </a:r>
            <a:r>
              <a:rPr lang="en-US" dirty="0" smtClean="0">
                <a:solidFill>
                  <a:srgbClr val="FF0000"/>
                </a:solidFill>
              </a:rPr>
              <a:t>compared</a:t>
            </a:r>
            <a:r>
              <a:rPr lang="en-US" dirty="0" smtClean="0"/>
              <a:t> with those treated with </a:t>
            </a:r>
            <a:r>
              <a:rPr lang="en-US" dirty="0" err="1" smtClean="0"/>
              <a:t>intrathecal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therapy.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Primary genetic abnormalities </a:t>
            </a:r>
            <a:r>
              <a:rPr lang="en-US" dirty="0" smtClean="0"/>
              <a:t>can be identified in </a:t>
            </a:r>
            <a:r>
              <a:rPr lang="en-US" dirty="0" smtClean="0">
                <a:solidFill>
                  <a:srgbClr val="FF0000"/>
                </a:solidFill>
              </a:rPr>
              <a:t>75% to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80</a:t>
            </a:r>
            <a:r>
              <a:rPr lang="fa-IR" dirty="0" smtClean="0">
                <a:solidFill>
                  <a:srgbClr val="FF0000"/>
                </a:solidFill>
              </a:rPr>
              <a:t>%</a:t>
            </a:r>
          </a:p>
          <a:p>
            <a:r>
              <a:rPr lang="en-US" dirty="0" smtClean="0"/>
              <a:t>but in </a:t>
            </a:r>
            <a:r>
              <a:rPr lang="en-US" dirty="0" smtClean="0">
                <a:solidFill>
                  <a:srgbClr val="FFFF00"/>
                </a:solidFill>
              </a:rPr>
              <a:t>virtually all </a:t>
            </a:r>
            <a:r>
              <a:rPr lang="en-US" dirty="0" smtClean="0"/>
              <a:t>cases with the addition of </a:t>
            </a:r>
            <a:r>
              <a:rPr lang="en-US" dirty="0" smtClean="0">
                <a:solidFill>
                  <a:srgbClr val="FFFF00"/>
                </a:solidFill>
              </a:rPr>
              <a:t>genome-wide analyses</a:t>
            </a:r>
          </a:p>
          <a:p>
            <a:r>
              <a:rPr lang="en-US" dirty="0" smtClean="0"/>
              <a:t>Of several newly discovered subtypes,</a:t>
            </a:r>
            <a:r>
              <a:rPr lang="en-US" dirty="0" smtClean="0">
                <a:solidFill>
                  <a:srgbClr val="FF0000"/>
                </a:solidFill>
              </a:rPr>
              <a:t> one is </a:t>
            </a:r>
            <a:r>
              <a:rPr lang="en-US" dirty="0" smtClean="0"/>
              <a:t>characterized by </a:t>
            </a:r>
            <a:r>
              <a:rPr lang="en-US" dirty="0" smtClean="0">
                <a:solidFill>
                  <a:srgbClr val="FF0000"/>
                </a:solidFill>
              </a:rPr>
              <a:t>increased CRLF2 </a:t>
            </a:r>
            <a:r>
              <a:rPr lang="en-US" i="1" dirty="0" smtClean="0">
                <a:solidFill>
                  <a:srgbClr val="FF0000"/>
                </a:solidFill>
              </a:rPr>
              <a:t>and commonly </a:t>
            </a:r>
            <a:r>
              <a:rPr lang="en-US" dirty="0" smtClean="0">
                <a:solidFill>
                  <a:srgbClr val="FF0000"/>
                </a:solidFill>
              </a:rPr>
              <a:t>with a concomitant </a:t>
            </a:r>
            <a:r>
              <a:rPr lang="en-US" i="1" dirty="0" smtClean="0">
                <a:solidFill>
                  <a:srgbClr val="FF0000"/>
                </a:solidFill>
              </a:rPr>
              <a:t>JAK1/2 sequence mutation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5% to 7% of </a:t>
            </a:r>
            <a:r>
              <a:rPr lang="en-US" dirty="0" smtClean="0"/>
              <a:t>children with </a:t>
            </a:r>
            <a:r>
              <a:rPr lang="en-US" dirty="0" smtClean="0">
                <a:solidFill>
                  <a:srgbClr val="FF0000"/>
                </a:solidFill>
              </a:rPr>
              <a:t>precursor B-cell ALL and</a:t>
            </a:r>
            <a:r>
              <a:rPr lang="en-US" dirty="0" smtClean="0"/>
              <a:t>, remarkably, in approximately</a:t>
            </a:r>
            <a:r>
              <a:rPr lang="en-US" dirty="0" smtClean="0">
                <a:solidFill>
                  <a:srgbClr val="FF0000"/>
                </a:solidFill>
              </a:rPr>
              <a:t> 50% of </a:t>
            </a:r>
            <a:r>
              <a:rPr lang="en-US" dirty="0" smtClean="0"/>
              <a:t>the cases with </a:t>
            </a:r>
            <a:r>
              <a:rPr lang="en-US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syndrome.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non-Down</a:t>
            </a:r>
            <a:r>
              <a:rPr lang="en-US" dirty="0" smtClean="0"/>
              <a:t> syndrome patients </a:t>
            </a:r>
            <a:r>
              <a:rPr lang="en-US" dirty="0" smtClean="0">
                <a:solidFill>
                  <a:srgbClr val="FF0000"/>
                </a:solidFill>
              </a:rPr>
              <a:t>with this genotype</a:t>
            </a:r>
            <a:r>
              <a:rPr lang="en-US" dirty="0" smtClean="0"/>
              <a:t> probably require </a:t>
            </a:r>
            <a:r>
              <a:rPr lang="en-US" dirty="0" smtClean="0">
                <a:solidFill>
                  <a:srgbClr val="FF0000"/>
                </a:solidFill>
              </a:rPr>
              <a:t>more intensive therapy</a:t>
            </a:r>
            <a:r>
              <a:rPr lang="en-US" dirty="0" smtClean="0"/>
              <a:t> because they generally have a poor outcome</a:t>
            </a:r>
          </a:p>
          <a:p>
            <a:r>
              <a:rPr lang="en-US" dirty="0" smtClean="0"/>
              <a:t>The prognostic impact with </a:t>
            </a:r>
            <a:r>
              <a:rPr lang="en-US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syndrome </a:t>
            </a:r>
            <a:r>
              <a:rPr lang="en-US" dirty="0" smtClean="0">
                <a:solidFill>
                  <a:srgbClr val="FF0000"/>
                </a:solidFill>
              </a:rPr>
              <a:t>remains to be determined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Another novel high-risk </a:t>
            </a:r>
            <a:r>
              <a:rPr lang="en-US" dirty="0" smtClean="0"/>
              <a:t>subtype, termed “</a:t>
            </a:r>
            <a:r>
              <a:rPr lang="en-US" i="1" dirty="0" smtClean="0">
                <a:solidFill>
                  <a:srgbClr val="FF0000"/>
                </a:solidFill>
              </a:rPr>
              <a:t>BCR-ABL1–like</a:t>
            </a:r>
            <a:r>
              <a:rPr lang="en-US" i="1" dirty="0" smtClean="0"/>
              <a:t>”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, also has a </a:t>
            </a:r>
            <a:r>
              <a:rPr lang="en-US" dirty="0" smtClean="0">
                <a:solidFill>
                  <a:srgbClr val="00B050"/>
                </a:solidFill>
              </a:rPr>
              <a:t>precursor B-cell phenotype</a:t>
            </a:r>
            <a:r>
              <a:rPr lang="en-US" dirty="0" smtClean="0"/>
              <a:t>, exhibits a </a:t>
            </a:r>
            <a:r>
              <a:rPr lang="en-US" dirty="0" smtClean="0">
                <a:solidFill>
                  <a:srgbClr val="FFFF00"/>
                </a:solidFill>
              </a:rPr>
              <a:t>gene expression </a:t>
            </a:r>
            <a:r>
              <a:rPr lang="en-US" dirty="0" smtClean="0"/>
              <a:t>profile similar to that </a:t>
            </a:r>
            <a:r>
              <a:rPr lang="en-US" dirty="0" smtClean="0">
                <a:solidFill>
                  <a:srgbClr val="FFFF00"/>
                </a:solidFill>
              </a:rPr>
              <a:t>of </a:t>
            </a:r>
            <a:r>
              <a:rPr lang="en-US" i="1" dirty="0" smtClean="0">
                <a:solidFill>
                  <a:srgbClr val="FFFF00"/>
                </a:solidFill>
              </a:rPr>
              <a:t>BCR-ABL1–positive ALL with </a:t>
            </a:r>
            <a:r>
              <a:rPr lang="en-US" dirty="0" smtClean="0">
                <a:solidFill>
                  <a:srgbClr val="FFFF00"/>
                </a:solidFill>
              </a:rPr>
              <a:t>an </a:t>
            </a:r>
            <a:r>
              <a:rPr lang="en-US" i="1" dirty="0" smtClean="0">
                <a:solidFill>
                  <a:srgbClr val="FFFF00"/>
                </a:solidFill>
              </a:rPr>
              <a:t>IZKF1</a:t>
            </a:r>
          </a:p>
          <a:p>
            <a:r>
              <a:rPr lang="en-US" dirty="0" smtClean="0"/>
              <a:t>10% of children with ALL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half</a:t>
            </a:r>
            <a:r>
              <a:rPr lang="en-US" dirty="0" smtClean="0"/>
              <a:t> of the </a:t>
            </a:r>
            <a:r>
              <a:rPr lang="en-US" i="1" dirty="0" smtClean="0"/>
              <a:t>BCR-ABL1–like cases </a:t>
            </a:r>
            <a:r>
              <a:rPr lang="en-US" i="1" dirty="0" smtClean="0">
                <a:solidFill>
                  <a:srgbClr val="FF0000"/>
                </a:solidFill>
              </a:rPr>
              <a:t>have a CRLF2 rearrangement</a:t>
            </a:r>
            <a:r>
              <a:rPr lang="en-US" i="1" dirty="0" smtClean="0"/>
              <a:t>, with </a:t>
            </a:r>
            <a:r>
              <a:rPr lang="en-US" i="1" dirty="0" smtClean="0">
                <a:solidFill>
                  <a:srgbClr val="FF0000"/>
                </a:solidFill>
              </a:rPr>
              <a:t>concomitant JAK mutations in </a:t>
            </a:r>
            <a:r>
              <a:rPr lang="en-US" dirty="0" smtClean="0">
                <a:solidFill>
                  <a:srgbClr val="FF0000"/>
                </a:solidFill>
              </a:rPr>
              <a:t>one-third of the </a:t>
            </a:r>
            <a:r>
              <a:rPr lang="en-US" i="1" dirty="0" smtClean="0">
                <a:solidFill>
                  <a:srgbClr val="FF0000"/>
                </a:solidFill>
              </a:rPr>
              <a:t>CRLF2</a:t>
            </a:r>
            <a:r>
              <a:rPr lang="en-US" i="1" dirty="0" smtClean="0"/>
              <a:t>-rearranged cases.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6126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genotype is associated with a </a:t>
            </a:r>
            <a:r>
              <a:rPr lang="en-US" dirty="0" smtClean="0">
                <a:solidFill>
                  <a:srgbClr val="FF0000"/>
                </a:solidFill>
              </a:rPr>
              <a:t>high risk of relapse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</a:t>
            </a:r>
            <a:r>
              <a:rPr lang="en-US" dirty="0" smtClean="0"/>
              <a:t> would </a:t>
            </a:r>
            <a:r>
              <a:rPr lang="en-US" dirty="0" smtClean="0">
                <a:solidFill>
                  <a:srgbClr val="FF0000"/>
                </a:solidFill>
              </a:rPr>
              <a:t>test patients with refractory or relapsed </a:t>
            </a:r>
            <a:r>
              <a:rPr lang="en-US" dirty="0" smtClean="0"/>
              <a:t>leukemia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these subtypes, as they may benefit from </a:t>
            </a:r>
            <a:r>
              <a:rPr lang="en-US" dirty="0" smtClean="0">
                <a:solidFill>
                  <a:srgbClr val="FF0000"/>
                </a:solidFill>
              </a:rPr>
              <a:t>targeted therapy</a:t>
            </a:r>
          </a:p>
          <a:p>
            <a:r>
              <a:rPr lang="en-US" dirty="0" smtClean="0">
                <a:solidFill>
                  <a:srgbClr val="FF0000"/>
                </a:solidFill>
                <a:hlinkClick r:id="rId2" action="ppaction://hlinkfile"/>
              </a:rPr>
              <a:t>Table 2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362200" y="304800"/>
            <a:ext cx="115062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Potential therapeutic targets: the search </a:t>
            </a:r>
            <a:r>
              <a:rPr lang="en-US" b="1" dirty="0" err="1" smtClean="0"/>
              <a:t>fo</a:t>
            </a:r>
            <a:r>
              <a:rPr lang="en-US" b="1" dirty="0" smtClean="0"/>
              <a:t> personalized medicine</a:t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r>
              <a:rPr lang="en-US" dirty="0" smtClean="0"/>
              <a:t>The remarkable </a:t>
            </a:r>
            <a:r>
              <a:rPr lang="en-US" dirty="0" smtClean="0">
                <a:solidFill>
                  <a:srgbClr val="FF0000"/>
                </a:solidFill>
              </a:rPr>
              <a:t>improvement of early treatment outcome in</a:t>
            </a:r>
            <a:r>
              <a:rPr lang="en-US" dirty="0" smtClean="0"/>
              <a:t> children with </a:t>
            </a:r>
            <a:r>
              <a:rPr lang="en-US" i="1" dirty="0" smtClean="0">
                <a:solidFill>
                  <a:srgbClr val="FF0000"/>
                </a:solidFill>
              </a:rPr>
              <a:t>BCR-ABL1</a:t>
            </a:r>
            <a:r>
              <a:rPr lang="en-US" i="1" dirty="0" smtClean="0"/>
              <a:t>–positive ALL </a:t>
            </a:r>
            <a:r>
              <a:rPr lang="en-US" i="1" dirty="0" smtClean="0">
                <a:solidFill>
                  <a:srgbClr val="FF0000"/>
                </a:solidFill>
              </a:rPr>
              <a:t>with</a:t>
            </a:r>
            <a:r>
              <a:rPr lang="en-US" i="1" dirty="0" smtClean="0"/>
              <a:t> the addition of an </a:t>
            </a:r>
            <a:r>
              <a:rPr lang="en-US" dirty="0" smtClean="0"/>
              <a:t>ABL1 tyrosine </a:t>
            </a:r>
            <a:r>
              <a:rPr lang="en-US" dirty="0" err="1" smtClean="0"/>
              <a:t>kinase</a:t>
            </a:r>
            <a:r>
              <a:rPr lang="en-US" dirty="0" smtClean="0"/>
              <a:t> inhibitor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imatinib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to an intensive treatment regimen of the </a:t>
            </a:r>
            <a:r>
              <a:rPr lang="en-US" dirty="0" smtClean="0">
                <a:solidFill>
                  <a:srgbClr val="FF0000"/>
                </a:solidFill>
              </a:rPr>
              <a:t>COG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Pediatric acute lymphoblastic leukemia: where are we going and how do we get there?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709160"/>
          </a:xfrm>
        </p:spPr>
        <p:txBody>
          <a:bodyPr>
            <a:normAutofit/>
          </a:bodyPr>
          <a:lstStyle/>
          <a:p>
            <a:r>
              <a:rPr lang="en-US" b="1" dirty="0" smtClean="0"/>
              <a:t>bloodjournal.hematologylibrary.org by guest on August 10, 2012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Ching</a:t>
            </a:r>
            <a:r>
              <a:rPr lang="en-US" dirty="0" smtClean="0"/>
              <a:t>-Hon </a:t>
            </a:r>
            <a:r>
              <a:rPr lang="en-US" b="1" dirty="0" smtClean="0"/>
              <a:t>Pui</a:t>
            </a:r>
            <a:r>
              <a:rPr lang="en-US" dirty="0" smtClean="0"/>
              <a:t>,1-3 Charles G. Mullighan,2 William E. Evans,3,4 and Mary V. Relling3,4</a:t>
            </a:r>
          </a:p>
          <a:p>
            <a:r>
              <a:rPr lang="en-US" dirty="0" smtClean="0"/>
              <a:t>Departments of 1Oncology and 2Pathology</a:t>
            </a:r>
            <a:r>
              <a:rPr lang="en-US" b="1" dirty="0" smtClean="0"/>
              <a:t>, St Jude</a:t>
            </a:r>
            <a:r>
              <a:rPr lang="en-US" dirty="0" smtClean="0"/>
              <a:t> Children’s Research Hospital, Memphis, TN; 3University of Tennessee Health Science Center, Memphis, TN;</a:t>
            </a:r>
          </a:p>
          <a:p>
            <a:r>
              <a:rPr lang="en-US" dirty="0" smtClean="0"/>
              <a:t>and 4Department of Pharmaceutical Science, St Jude Children’s Research Hospital, Memphis, TN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</a:t>
            </a:r>
            <a:r>
              <a:rPr lang="en-US" dirty="0" smtClean="0"/>
              <a:t> international </a:t>
            </a:r>
            <a:r>
              <a:rPr lang="en-US" dirty="0" smtClean="0">
                <a:solidFill>
                  <a:srgbClr val="FF0000"/>
                </a:solidFill>
              </a:rPr>
              <a:t>study</a:t>
            </a:r>
            <a:r>
              <a:rPr lang="en-US" dirty="0" smtClean="0"/>
              <a:t> has been</a:t>
            </a:r>
            <a:r>
              <a:rPr lang="en-US" dirty="0" smtClean="0">
                <a:solidFill>
                  <a:srgbClr val="FF0000"/>
                </a:solidFill>
              </a:rPr>
              <a:t> initiated </a:t>
            </a:r>
            <a:r>
              <a:rPr lang="en-US" dirty="0" smtClean="0"/>
              <a:t>to test whether the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of chemotherapy can be </a:t>
            </a:r>
            <a:r>
              <a:rPr lang="en-US" dirty="0" smtClean="0">
                <a:solidFill>
                  <a:srgbClr val="FF0000"/>
                </a:solidFill>
              </a:rPr>
              <a:t>reduced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and cranial irradiation limited to only </a:t>
            </a:r>
            <a:r>
              <a:rPr lang="en-US" dirty="0" smtClean="0"/>
              <a:t>patients with overt </a:t>
            </a:r>
            <a:r>
              <a:rPr lang="en-US" dirty="0" smtClean="0">
                <a:solidFill>
                  <a:srgbClr val="FF0000"/>
                </a:solidFill>
              </a:rPr>
              <a:t>CNS leukemia at diagnosis by </a:t>
            </a:r>
            <a:r>
              <a:rPr lang="en-US" dirty="0" smtClean="0">
                <a:solidFill>
                  <a:srgbClr val="FFFF00"/>
                </a:solidFill>
              </a:rPr>
              <a:t>substitution of </a:t>
            </a:r>
            <a:r>
              <a:rPr lang="en-US" dirty="0" err="1" smtClean="0">
                <a:solidFill>
                  <a:srgbClr val="FFFF00"/>
                </a:solidFill>
              </a:rPr>
              <a:t>imatinib</a:t>
            </a:r>
            <a:r>
              <a:rPr lang="en-US" dirty="0" smtClean="0">
                <a:solidFill>
                  <a:srgbClr val="FFFF00"/>
                </a:solidFill>
              </a:rPr>
              <a:t> with</a:t>
            </a:r>
            <a:r>
              <a:rPr lang="en-US" dirty="0" smtClean="0"/>
              <a:t> a more potent second-generation inhibitor</a:t>
            </a:r>
            <a:r>
              <a:rPr lang="en-US" dirty="0" smtClean="0">
                <a:solidFill>
                  <a:srgbClr val="FFFF00"/>
                </a:solidFill>
              </a:rPr>
              <a:t> (</a:t>
            </a:r>
            <a:r>
              <a:rPr lang="en-US" dirty="0" err="1" smtClean="0">
                <a:solidFill>
                  <a:srgbClr val="FFFF00"/>
                </a:solidFill>
              </a:rPr>
              <a:t>dasatinib</a:t>
            </a:r>
            <a:r>
              <a:rPr lang="en-US" dirty="0" smtClean="0">
                <a:solidFill>
                  <a:srgbClr val="FFFF00"/>
                </a:solidFill>
              </a:rPr>
              <a:t>)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FF00"/>
                </a:solidFill>
              </a:rPr>
              <a:t>penetrates</a:t>
            </a:r>
            <a:r>
              <a:rPr lang="en-US" dirty="0" smtClean="0"/>
              <a:t> readily to the CNS.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identification of </a:t>
            </a:r>
            <a:r>
              <a:rPr lang="en-US" dirty="0" smtClean="0"/>
              <a:t>activating mutations of the Janus </a:t>
            </a:r>
            <a:r>
              <a:rPr lang="en-US" dirty="0" err="1" smtClean="0"/>
              <a:t>kinases</a:t>
            </a:r>
            <a:r>
              <a:rPr lang="en-US" dirty="0" smtClean="0"/>
              <a:t> (primarily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JAK2</a:t>
            </a:r>
            <a:r>
              <a:rPr lang="en-US" i="1" dirty="0" smtClean="0"/>
              <a:t>, but also JAK</a:t>
            </a:r>
            <a:r>
              <a:rPr lang="en-US" i="1" dirty="0" smtClean="0">
                <a:solidFill>
                  <a:srgbClr val="FF0000"/>
                </a:solidFill>
              </a:rPr>
              <a:t>1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JAK</a:t>
            </a:r>
            <a:r>
              <a:rPr lang="en-US" i="1" dirty="0" smtClean="0">
                <a:solidFill>
                  <a:srgbClr val="FF0000"/>
                </a:solidFill>
              </a:rPr>
              <a:t>3</a:t>
            </a:r>
            <a:r>
              <a:rPr lang="en-US" i="1" dirty="0" smtClean="0"/>
              <a:t>) </a:t>
            </a:r>
            <a:r>
              <a:rPr lang="en-US" i="1" dirty="0" smtClean="0">
                <a:solidFill>
                  <a:srgbClr val="FF0000"/>
                </a:solidFill>
              </a:rPr>
              <a:t>in high-risk ALL</a:t>
            </a:r>
            <a:r>
              <a:rPr lang="en-US" i="1" dirty="0" smtClean="0"/>
              <a:t> has </a:t>
            </a:r>
            <a:r>
              <a:rPr lang="en-US" i="1" dirty="0" smtClean="0">
                <a:solidFill>
                  <a:srgbClr val="FF0000"/>
                </a:solidFill>
              </a:rPr>
              <a:t>led to </a:t>
            </a:r>
            <a:r>
              <a:rPr lang="en-US" i="1" dirty="0" smtClean="0"/>
              <a:t>a COG phase 1 </a:t>
            </a:r>
            <a:r>
              <a:rPr lang="en-US" dirty="0" smtClean="0"/>
              <a:t>clinical trial of JAK inhibitor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ruxolitinib</a:t>
            </a:r>
            <a:r>
              <a:rPr lang="en-US" dirty="0" smtClean="0">
                <a:solidFill>
                  <a:srgbClr val="FF0000"/>
                </a:solidFill>
              </a:rPr>
              <a:t>) for relapsed and refractory malignancy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Among genetic abnormalities identified in </a:t>
            </a:r>
            <a:r>
              <a:rPr lang="en-US" i="1" dirty="0" smtClean="0"/>
              <a:t>BCR-ABL1–like cases,</a:t>
            </a:r>
            <a:r>
              <a:rPr lang="en-US" i="1" dirty="0" smtClean="0">
                <a:solidFill>
                  <a:srgbClr val="FF0000"/>
                </a:solidFill>
              </a:rPr>
              <a:t> EBF1-PDGFRB or NUP214-ABL1 fusion </a:t>
            </a:r>
            <a:r>
              <a:rPr lang="en-US" dirty="0" smtClean="0">
                <a:solidFill>
                  <a:srgbClr val="FF0000"/>
                </a:solidFill>
              </a:rPr>
              <a:t>responded to ABL1 tyrosine </a:t>
            </a:r>
            <a:r>
              <a:rPr lang="en-US" dirty="0" err="1" smtClean="0">
                <a:solidFill>
                  <a:srgbClr val="FF0000"/>
                </a:solidFill>
              </a:rPr>
              <a:t>kinase</a:t>
            </a:r>
            <a:r>
              <a:rPr lang="en-US" dirty="0" smtClean="0">
                <a:solidFill>
                  <a:srgbClr val="FF0000"/>
                </a:solidFill>
              </a:rPr>
              <a:t> inhibitors (which also inhibit PDGFRB)</a:t>
            </a:r>
            <a:r>
              <a:rPr lang="en-US" dirty="0" smtClean="0"/>
              <a:t>, and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BCR-JAK2 or mutated IL7R responded to JAK2 </a:t>
            </a:r>
            <a:r>
              <a:rPr lang="en-US" dirty="0" smtClean="0">
                <a:solidFill>
                  <a:srgbClr val="00B050"/>
                </a:solidFill>
              </a:rPr>
              <a:t>inhibitor </a:t>
            </a:r>
            <a:r>
              <a:rPr lang="en-US" dirty="0" smtClean="0"/>
              <a:t>in preclinical studies.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477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gene sequencing study: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suggesting RAS/MAPK </a:t>
            </a:r>
            <a:r>
              <a:rPr lang="en-US" dirty="0" smtClean="0"/>
              <a:t>signaling as 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potentia</a:t>
            </a:r>
            <a:r>
              <a:rPr lang="en-US" dirty="0" smtClean="0">
                <a:solidFill>
                  <a:srgbClr val="FF0000"/>
                </a:solidFill>
              </a:rPr>
              <a:t> target for therapy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association</a:t>
            </a:r>
            <a:r>
              <a:rPr lang="en-US" dirty="0" smtClean="0"/>
              <a:t> of high expression of </a:t>
            </a:r>
            <a:r>
              <a:rPr lang="en-US" i="1" dirty="0" smtClean="0">
                <a:solidFill>
                  <a:srgbClr val="FF0000"/>
                </a:solidFill>
              </a:rPr>
              <a:t>FLT3 with a poor </a:t>
            </a:r>
            <a:r>
              <a:rPr lang="en-US" dirty="0" smtClean="0">
                <a:solidFill>
                  <a:srgbClr val="FF0000"/>
                </a:solidFill>
              </a:rPr>
              <a:t>outcome in infant </a:t>
            </a:r>
            <a:r>
              <a:rPr lang="en-US" dirty="0" smtClean="0"/>
              <a:t>ALL cases without </a:t>
            </a:r>
            <a:r>
              <a:rPr lang="en-US" i="1" dirty="0" smtClean="0"/>
              <a:t>MLL rearrangement suggests </a:t>
            </a:r>
            <a:r>
              <a:rPr lang="en-US" dirty="0" smtClean="0"/>
              <a:t>clinical trials </a:t>
            </a:r>
            <a:r>
              <a:rPr lang="en-US" dirty="0" smtClean="0">
                <a:solidFill>
                  <a:srgbClr val="FFFF00"/>
                </a:solidFill>
              </a:rPr>
              <a:t>testing an </a:t>
            </a:r>
            <a:r>
              <a:rPr lang="en-US" dirty="0" smtClean="0">
                <a:solidFill>
                  <a:srgbClr val="FF0000"/>
                </a:solidFill>
              </a:rPr>
              <a:t>FLT3 inhibitor</a:t>
            </a:r>
          </a:p>
          <a:p>
            <a:r>
              <a:rPr lang="en-US" dirty="0" smtClean="0"/>
              <a:t>It may also be of interest to </a:t>
            </a:r>
            <a:r>
              <a:rPr lang="en-US" dirty="0" smtClean="0">
                <a:solidFill>
                  <a:srgbClr val="FFFF00"/>
                </a:solidFill>
              </a:rPr>
              <a:t>test</a:t>
            </a:r>
            <a:r>
              <a:rPr lang="en-US" dirty="0" smtClean="0"/>
              <a:t> the </a:t>
            </a:r>
            <a:r>
              <a:rPr lang="en-US" dirty="0" err="1" smtClean="0">
                <a:solidFill>
                  <a:srgbClr val="FF0000"/>
                </a:solidFill>
              </a:rPr>
              <a:t>multikinase</a:t>
            </a:r>
            <a:r>
              <a:rPr lang="en-US" dirty="0" smtClean="0">
                <a:solidFill>
                  <a:srgbClr val="FF0000"/>
                </a:solidFill>
              </a:rPr>
              <a:t> inhibitors </a:t>
            </a:r>
            <a:r>
              <a:rPr lang="en-US" dirty="0" err="1" smtClean="0">
                <a:solidFill>
                  <a:srgbClr val="FFFF00"/>
                </a:solidFill>
              </a:rPr>
              <a:t>sorafenib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FF00"/>
                </a:solidFill>
              </a:rPr>
              <a:t>crenolanib</a:t>
            </a:r>
            <a:r>
              <a:rPr lang="en-US" dirty="0" smtClean="0"/>
              <a:t>, which have significant activity </a:t>
            </a:r>
            <a:r>
              <a:rPr lang="en-US" dirty="0" smtClean="0">
                <a:solidFill>
                  <a:srgbClr val="FF0000"/>
                </a:solidFill>
              </a:rPr>
              <a:t>in acute myeloid leukemia with </a:t>
            </a:r>
            <a:r>
              <a:rPr lang="en-US" dirty="0" smtClean="0">
                <a:solidFill>
                  <a:srgbClr val="FFFF00"/>
                </a:solidFill>
              </a:rPr>
              <a:t>mutated </a:t>
            </a:r>
            <a:r>
              <a:rPr lang="en-US" i="1" dirty="0" smtClean="0">
                <a:solidFill>
                  <a:srgbClr val="FFFF00"/>
                </a:solidFill>
              </a:rPr>
              <a:t>FLT3</a:t>
            </a:r>
            <a:r>
              <a:rPr lang="en-US" i="1" dirty="0" smtClean="0">
                <a:solidFill>
                  <a:srgbClr val="FF0000"/>
                </a:solidFill>
              </a:rPr>
              <a:t>, </a:t>
            </a:r>
            <a:r>
              <a:rPr lang="en-US" i="1" dirty="0" smtClean="0">
                <a:solidFill>
                  <a:srgbClr val="FFFF00"/>
                </a:solidFill>
              </a:rPr>
              <a:t>in infant </a:t>
            </a:r>
            <a:r>
              <a:rPr lang="en-US" i="1" dirty="0" smtClean="0"/>
              <a:t>cases.</a:t>
            </a:r>
          </a:p>
          <a:p>
            <a:endParaRPr lang="en-US" dirty="0" smtClean="0"/>
          </a:p>
          <a:p>
            <a:endParaRPr lang="en-US" i="1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findings of aberrant DNA </a:t>
            </a:r>
            <a:r>
              <a:rPr lang="en-US" dirty="0" err="1" smtClean="0">
                <a:solidFill>
                  <a:srgbClr val="FF0000"/>
                </a:solidFill>
              </a:rPr>
              <a:t>methylation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majority of </a:t>
            </a:r>
            <a:r>
              <a:rPr lang="en-US" i="1" dirty="0" smtClean="0"/>
              <a:t>MLL-rearranged infant ALL cases </a:t>
            </a:r>
            <a:r>
              <a:rPr lang="en-US" i="1" dirty="0" smtClean="0">
                <a:solidFill>
                  <a:srgbClr val="FFFF00"/>
                </a:solidFill>
              </a:rPr>
              <a:t>and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mutations of CREBBP </a:t>
            </a:r>
            <a:r>
              <a:rPr lang="en-US" dirty="0" smtClean="0">
                <a:solidFill>
                  <a:srgbClr val="FFFF00"/>
                </a:solidFill>
              </a:rPr>
              <a:t>encoding </a:t>
            </a:r>
            <a:r>
              <a:rPr lang="en-US" dirty="0" err="1" smtClean="0">
                <a:solidFill>
                  <a:srgbClr val="FFFF00"/>
                </a:solidFill>
              </a:rPr>
              <a:t>histone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acetyltransferase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CREB-binding protein in relapsed ALL cases raise the </a:t>
            </a:r>
            <a:r>
              <a:rPr lang="en-US" dirty="0" smtClean="0">
                <a:solidFill>
                  <a:srgbClr val="FF0000"/>
                </a:solidFill>
              </a:rPr>
              <a:t>possibility of </a:t>
            </a:r>
            <a:r>
              <a:rPr lang="en-US" dirty="0" smtClean="0"/>
              <a:t>using </a:t>
            </a:r>
            <a:r>
              <a:rPr lang="en-US" dirty="0" smtClean="0">
                <a:solidFill>
                  <a:srgbClr val="FF0000"/>
                </a:solidFill>
              </a:rPr>
              <a:t>epigenetic treatment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err="1" smtClean="0"/>
              <a:t>DNAmethyltransferase</a:t>
            </a:r>
            <a:r>
              <a:rPr lang="en-US" dirty="0" smtClean="0"/>
              <a:t> inhibitor and </a:t>
            </a:r>
            <a:r>
              <a:rPr lang="en-US" dirty="0" err="1" smtClean="0"/>
              <a:t>histone</a:t>
            </a:r>
            <a:r>
              <a:rPr lang="en-US" dirty="0" smtClean="0"/>
              <a:t> </a:t>
            </a:r>
            <a:r>
              <a:rPr lang="en-US" dirty="0" err="1" smtClean="0"/>
              <a:t>deacetylase</a:t>
            </a:r>
            <a:r>
              <a:rPr lang="en-US" dirty="0" smtClean="0"/>
              <a:t> inhibitor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in these patients.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it would seem reasonable to search for them in </a:t>
            </a:r>
            <a:r>
              <a:rPr lang="en-US" sz="4000" b="1" dirty="0" smtClean="0">
                <a:solidFill>
                  <a:srgbClr val="FF0000"/>
                </a:solidFill>
              </a:rPr>
              <a:t>refractory or relapsed cases </a:t>
            </a:r>
            <a:r>
              <a:rPr lang="en-US" sz="4000" b="1" dirty="0" smtClean="0"/>
              <a:t>so that the affected patients could </a:t>
            </a:r>
            <a:r>
              <a:rPr lang="en-US" sz="4000" b="1" dirty="0" smtClean="0">
                <a:solidFill>
                  <a:srgbClr val="FF0000"/>
                </a:solidFill>
              </a:rPr>
              <a:t>benefit</a:t>
            </a:r>
            <a:r>
              <a:rPr lang="en-US" sz="4000" b="1" dirty="0" smtClean="0"/>
              <a:t> from </a:t>
            </a:r>
            <a:r>
              <a:rPr lang="en-US" sz="4000" b="1" dirty="0" smtClean="0">
                <a:solidFill>
                  <a:srgbClr val="FF0000"/>
                </a:solidFill>
              </a:rPr>
              <a:t>targeted therapy</a:t>
            </a:r>
            <a:r>
              <a:rPr lang="en-US" sz="4000" b="1" dirty="0" smtClean="0"/>
              <a:t>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Toward more precise risk stratification</a:t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840"/>
            <a:ext cx="8229600" cy="4709160"/>
          </a:xfrm>
        </p:spPr>
        <p:txBody>
          <a:bodyPr/>
          <a:lstStyle/>
          <a:p>
            <a:r>
              <a:rPr lang="en-US" dirty="0" smtClean="0"/>
              <a:t>Precise assessment of the risk of relapse in individual patients is essential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ensuring that </a:t>
            </a:r>
            <a:r>
              <a:rPr lang="en-US" dirty="0" smtClean="0">
                <a:solidFill>
                  <a:srgbClr val="FF0000"/>
                </a:solidFill>
              </a:rPr>
              <a:t>intensive treatment </a:t>
            </a:r>
            <a:r>
              <a:rPr lang="en-US" dirty="0" smtClean="0"/>
              <a:t>is limited primarily </a:t>
            </a:r>
            <a:r>
              <a:rPr lang="en-US" dirty="0" smtClean="0">
                <a:solidFill>
                  <a:srgbClr val="FF0000"/>
                </a:solidFill>
              </a:rPr>
              <a:t>to high-risk cases</a:t>
            </a:r>
            <a:r>
              <a:rPr lang="en-US" dirty="0" smtClean="0"/>
              <a:t>, thus sparing low-risk cases from undue toxicities.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point is well </a:t>
            </a:r>
            <a:r>
              <a:rPr lang="en-US" dirty="0" smtClean="0">
                <a:solidFill>
                  <a:srgbClr val="FF0000"/>
                </a:solidFill>
              </a:rPr>
              <a:t>illustrated by recent </a:t>
            </a:r>
            <a:r>
              <a:rPr lang="en-US" dirty="0" smtClean="0"/>
              <a:t>experience in our Total Therapy XV </a:t>
            </a:r>
            <a:r>
              <a:rPr lang="en-US" dirty="0" smtClean="0">
                <a:solidFill>
                  <a:srgbClr val="FF0000"/>
                </a:solidFill>
              </a:rPr>
              <a:t>study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where treatment with intensive </a:t>
            </a:r>
            <a:r>
              <a:rPr lang="en-US" dirty="0" err="1" smtClean="0"/>
              <a:t>asparaginase</a:t>
            </a:r>
            <a:r>
              <a:rPr lang="en-US" dirty="0" smtClean="0"/>
              <a:t> and perhaps also high-dose </a:t>
            </a:r>
            <a:r>
              <a:rPr lang="en-US" dirty="0" err="1" smtClean="0"/>
              <a:t>methotrexate</a:t>
            </a:r>
            <a:r>
              <a:rPr lang="en-US" dirty="0" smtClean="0"/>
              <a:t> might have contributed to the </a:t>
            </a:r>
            <a:r>
              <a:rPr lang="en-US" dirty="0" smtClean="0">
                <a:solidFill>
                  <a:srgbClr val="FF0000"/>
                </a:solidFill>
              </a:rPr>
              <a:t>outstanding outcome of patients with </a:t>
            </a:r>
            <a:r>
              <a:rPr lang="en-US" i="1" dirty="0" smtClean="0">
                <a:solidFill>
                  <a:srgbClr val="FF0000"/>
                </a:solidFill>
              </a:rPr>
              <a:t>ETV6-RUNX1 </a:t>
            </a:r>
            <a:r>
              <a:rPr lang="en-US" i="1" dirty="0" smtClean="0"/>
              <a:t>fusion, especially those with poor early treatment </a:t>
            </a:r>
            <a:r>
              <a:rPr lang="en-US" dirty="0" smtClean="0"/>
              <a:t>response.</a:t>
            </a:r>
          </a:p>
          <a:p>
            <a:r>
              <a:rPr lang="en-US" dirty="0" smtClean="0">
                <a:hlinkClick r:id="rId2" action="ppaction://hlinkfile"/>
              </a:rPr>
              <a:t>Table 3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85800" y="-304800"/>
            <a:ext cx="11887199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the response to remission </a:t>
            </a:r>
            <a:r>
              <a:rPr lang="en-US" dirty="0" smtClean="0">
                <a:solidFill>
                  <a:srgbClr val="FF0000"/>
                </a:solidFill>
              </a:rPr>
              <a:t>induction</a:t>
            </a:r>
            <a:r>
              <a:rPr lang="en-US" dirty="0" smtClean="0"/>
              <a:t> therapy as determined by </a:t>
            </a:r>
            <a:r>
              <a:rPr lang="en-US" dirty="0" smtClean="0">
                <a:solidFill>
                  <a:srgbClr val="FF0000"/>
                </a:solidFill>
              </a:rPr>
              <a:t>MRD</a:t>
            </a:r>
            <a:r>
              <a:rPr lang="en-US" dirty="0" smtClean="0"/>
              <a:t> level is </a:t>
            </a:r>
            <a:r>
              <a:rPr lang="en-US" dirty="0" smtClean="0">
                <a:solidFill>
                  <a:srgbClr val="FF0000"/>
                </a:solidFill>
              </a:rPr>
              <a:t>the most important prognostic</a:t>
            </a:r>
            <a:r>
              <a:rPr lang="en-US" dirty="0" smtClean="0"/>
              <a:t> indicator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so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 why </a:t>
            </a:r>
            <a:r>
              <a:rPr lang="en-US" dirty="0" smtClean="0"/>
              <a:t>did the </a:t>
            </a:r>
            <a:r>
              <a:rPr lang="en-US" dirty="0" smtClean="0">
                <a:solidFill>
                  <a:srgbClr val="FF0000"/>
                </a:solidFill>
              </a:rPr>
              <a:t>level of MRD at the end of </a:t>
            </a:r>
            <a:r>
              <a:rPr lang="en-US" dirty="0" smtClean="0"/>
              <a:t>remission </a:t>
            </a:r>
            <a:r>
              <a:rPr lang="en-US" dirty="0" smtClean="0">
                <a:solidFill>
                  <a:srgbClr val="FF0000"/>
                </a:solidFill>
              </a:rPr>
              <a:t>induction lack prognostic significance </a:t>
            </a:r>
            <a:r>
              <a:rPr lang="en-US" dirty="0" smtClean="0"/>
              <a:t>in a recent COG study</a:t>
            </a:r>
            <a:r>
              <a:rPr lang="en-US" dirty="0" smtClean="0">
                <a:solidFill>
                  <a:srgbClr val="FF0000"/>
                </a:solidFill>
              </a:rPr>
              <a:t> for Philadelphia chromosome-positive ALL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FF00"/>
                </a:solidFill>
              </a:rPr>
              <a:t>18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and remission induction failure did not predict a dire outcome of precursor B-cell ALL </a:t>
            </a:r>
            <a:r>
              <a:rPr lang="en-US" dirty="0" smtClean="0"/>
              <a:t>without other adverse features in an international cooperative group study?</a:t>
            </a:r>
            <a:r>
              <a:rPr lang="en-US" dirty="0" smtClean="0">
                <a:solidFill>
                  <a:srgbClr val="FFFF00"/>
                </a:solidFill>
              </a:rPr>
              <a:t>57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Precise risk stratification</a:t>
            </a:r>
          </a:p>
          <a:p>
            <a:endParaRPr lang="en-US" b="1" dirty="0" smtClean="0"/>
          </a:p>
          <a:p>
            <a:r>
              <a:rPr lang="en-US" b="1" dirty="0" smtClean="0"/>
              <a:t>increase in cure rate can be expected with the development of </a:t>
            </a:r>
            <a:r>
              <a:rPr lang="en-US" b="1" dirty="0" smtClean="0">
                <a:solidFill>
                  <a:srgbClr val="FF0000"/>
                </a:solidFill>
              </a:rPr>
              <a:t>novel targeted treatment </a:t>
            </a:r>
            <a:r>
              <a:rPr lang="en-US" b="1" dirty="0" smtClean="0"/>
              <a:t>through high-throughput </a:t>
            </a:r>
            <a:r>
              <a:rPr lang="en-US" b="1" dirty="0" smtClean="0">
                <a:solidFill>
                  <a:srgbClr val="FF0000"/>
                </a:solidFill>
              </a:rPr>
              <a:t>genomics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possible explanation </a:t>
            </a:r>
            <a:r>
              <a:rPr lang="en-US" dirty="0" smtClean="0"/>
              <a:t>is that the </a:t>
            </a:r>
            <a:r>
              <a:rPr lang="en-US" dirty="0" smtClean="0">
                <a:solidFill>
                  <a:srgbClr val="FF0000"/>
                </a:solidFill>
              </a:rPr>
              <a:t>ABL1 tyrosine </a:t>
            </a:r>
            <a:r>
              <a:rPr lang="en-US" dirty="0" err="1" smtClean="0">
                <a:solidFill>
                  <a:srgbClr val="FF0000"/>
                </a:solidFill>
              </a:rPr>
              <a:t>kinase</a:t>
            </a:r>
            <a:r>
              <a:rPr lang="en-US" dirty="0" smtClean="0">
                <a:solidFill>
                  <a:srgbClr val="FF0000"/>
                </a:solidFill>
              </a:rPr>
              <a:t> inhibitor</a:t>
            </a:r>
            <a:r>
              <a:rPr lang="en-US" dirty="0" smtClean="0"/>
              <a:t> was not used during remission induction </a:t>
            </a:r>
            <a:r>
              <a:rPr lang="en-US" dirty="0" smtClean="0">
                <a:solidFill>
                  <a:srgbClr val="FF0000"/>
                </a:solidFill>
              </a:rPr>
              <a:t>in the COG study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err="1" smtClean="0">
                <a:solidFill>
                  <a:srgbClr val="FFFF00"/>
                </a:solidFill>
              </a:rPr>
              <a:t>antimetabolites</a:t>
            </a:r>
            <a:r>
              <a:rPr lang="en-US" dirty="0" smtClean="0">
                <a:solidFill>
                  <a:srgbClr val="FFFF00"/>
                </a:solidFill>
              </a:rPr>
              <a:t> (including high-dose </a:t>
            </a:r>
            <a:r>
              <a:rPr lang="en-US" dirty="0" err="1" smtClean="0">
                <a:solidFill>
                  <a:srgbClr val="FFFF00"/>
                </a:solidFill>
              </a:rPr>
              <a:t>methotrexate</a:t>
            </a:r>
            <a:r>
              <a:rPr lang="en-US" dirty="0" smtClean="0">
                <a:solidFill>
                  <a:srgbClr val="FFFF00"/>
                </a:solidFill>
              </a:rPr>
              <a:t>), which are effective </a:t>
            </a:r>
            <a:r>
              <a:rPr lang="en-US" dirty="0" smtClean="0"/>
              <a:t>treatment components </a:t>
            </a:r>
            <a:r>
              <a:rPr lang="en-US" dirty="0" smtClean="0">
                <a:solidFill>
                  <a:srgbClr val="FFFF00"/>
                </a:solidFill>
              </a:rPr>
              <a:t>for precursor B-cell ALL (especially those with </a:t>
            </a:r>
            <a:r>
              <a:rPr lang="en-US" dirty="0" err="1" smtClean="0">
                <a:solidFill>
                  <a:srgbClr val="FFFF00"/>
                </a:solidFill>
              </a:rPr>
              <a:t>hyperdiploidy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r>
              <a:rPr lang="en-US" dirty="0" smtClean="0"/>
              <a:t>, tend to be </a:t>
            </a:r>
            <a:r>
              <a:rPr lang="en-US" dirty="0" smtClean="0">
                <a:solidFill>
                  <a:srgbClr val="FF0000"/>
                </a:solidFill>
              </a:rPr>
              <a:t>used only after remission induction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85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this regard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FF0000"/>
                </a:solidFill>
              </a:rPr>
              <a:t>St Jude </a:t>
            </a:r>
            <a:r>
              <a:rPr lang="en-US" dirty="0" smtClean="0"/>
              <a:t>Total Therapy XV </a:t>
            </a:r>
            <a:r>
              <a:rPr lang="en-US" dirty="0" smtClean="0">
                <a:solidFill>
                  <a:srgbClr val="FF0000"/>
                </a:solidFill>
              </a:rPr>
              <a:t>study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used MRD </a:t>
            </a:r>
            <a:r>
              <a:rPr lang="en-US" dirty="0" smtClean="0"/>
              <a:t>level at </a:t>
            </a:r>
            <a:r>
              <a:rPr lang="en-US" dirty="0" smtClean="0">
                <a:solidFill>
                  <a:srgbClr val="FF0000"/>
                </a:solidFill>
              </a:rPr>
              <a:t>day 46 </a:t>
            </a:r>
            <a:r>
              <a:rPr lang="en-US" dirty="0" smtClean="0"/>
              <a:t>of remission induction (after treatment with prednisone, </a:t>
            </a:r>
            <a:r>
              <a:rPr lang="en-US" dirty="0" err="1" smtClean="0"/>
              <a:t>vincristine</a:t>
            </a:r>
            <a:r>
              <a:rPr lang="en-US" dirty="0" smtClean="0"/>
              <a:t>, </a:t>
            </a:r>
            <a:r>
              <a:rPr lang="en-US" dirty="0" err="1" smtClean="0"/>
              <a:t>daunorubicin</a:t>
            </a:r>
            <a:r>
              <a:rPr lang="en-US" dirty="0" smtClean="0"/>
              <a:t>, </a:t>
            </a:r>
            <a:r>
              <a:rPr lang="en-US" dirty="0" err="1" smtClean="0"/>
              <a:t>asparaginase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cyclophosphamide</a:t>
            </a:r>
            <a:r>
              <a:rPr lang="en-US" dirty="0" smtClean="0"/>
              <a:t>, </a:t>
            </a:r>
            <a:r>
              <a:rPr lang="en-US" dirty="0" err="1" smtClean="0"/>
              <a:t>cytarabine</a:t>
            </a:r>
            <a:r>
              <a:rPr lang="en-US" dirty="0" smtClean="0"/>
              <a:t>, and </a:t>
            </a:r>
            <a:r>
              <a:rPr lang="en-US" dirty="0" err="1" smtClean="0"/>
              <a:t>mercaptopurine</a:t>
            </a:r>
            <a:r>
              <a:rPr lang="en-US" dirty="0" smtClean="0"/>
              <a:t>) for final risk assessment.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 Likewise, </a:t>
            </a:r>
            <a:r>
              <a:rPr lang="en-US" dirty="0" smtClean="0">
                <a:solidFill>
                  <a:srgbClr val="FFFF00"/>
                </a:solidFill>
              </a:rPr>
              <a:t>in the AIEOP-BFM-ALL 2000 study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MRD at the second time point on day 78 </a:t>
            </a:r>
            <a:r>
              <a:rPr lang="en-US" dirty="0" smtClean="0"/>
              <a:t>(after treatment with </a:t>
            </a:r>
            <a:r>
              <a:rPr lang="en-US" dirty="0" smtClean="0">
                <a:solidFill>
                  <a:srgbClr val="FFFF00"/>
                </a:solidFill>
              </a:rPr>
              <a:t>the same 7 drugs</a:t>
            </a:r>
            <a:r>
              <a:rPr lang="en-US" dirty="0" smtClean="0"/>
              <a:t>) was found to be </a:t>
            </a:r>
            <a:r>
              <a:rPr lang="en-US" dirty="0" smtClean="0">
                <a:solidFill>
                  <a:srgbClr val="FFFF00"/>
                </a:solidFill>
              </a:rPr>
              <a:t>the most important predictor of </a:t>
            </a:r>
            <a:r>
              <a:rPr lang="en-US" dirty="0" smtClean="0"/>
              <a:t>treatment </a:t>
            </a:r>
            <a:r>
              <a:rPr lang="en-US" dirty="0" smtClean="0">
                <a:solidFill>
                  <a:srgbClr val="FFFF00"/>
                </a:solidFill>
              </a:rPr>
              <a:t>outcome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superseding</a:t>
            </a:r>
            <a:r>
              <a:rPr lang="en-US" dirty="0" smtClean="0"/>
              <a:t> the MRD result at the first time point on </a:t>
            </a:r>
            <a:r>
              <a:rPr lang="en-US" dirty="0" smtClean="0">
                <a:solidFill>
                  <a:srgbClr val="FFFF00"/>
                </a:solidFill>
              </a:rPr>
              <a:t>day 33 </a:t>
            </a:r>
            <a:r>
              <a:rPr lang="en-US" dirty="0" smtClean="0"/>
              <a:t>(after treatment with the first </a:t>
            </a:r>
            <a:r>
              <a:rPr lang="en-US" dirty="0" smtClean="0">
                <a:solidFill>
                  <a:srgbClr val="FFFF00"/>
                </a:solidFill>
              </a:rPr>
              <a:t>4 drugs</a:t>
            </a:r>
            <a:r>
              <a:rPr lang="en-US" dirty="0" smtClean="0"/>
              <a:t>).</a:t>
            </a:r>
            <a:r>
              <a:rPr lang="en-US" dirty="0" smtClean="0">
                <a:solidFill>
                  <a:srgbClr val="FFFF00"/>
                </a:solidFill>
              </a:rPr>
              <a:t>58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Optimizing remission induction therapy</a:t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it should be emphasized that</a:t>
            </a:r>
            <a:r>
              <a:rPr lang="en-US" b="1" dirty="0" smtClean="0"/>
              <a:t>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neither molecular nor immunologic remission after induction </a:t>
            </a:r>
            <a:r>
              <a:rPr lang="en-US" dirty="0" smtClean="0"/>
              <a:t>therapy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is required for cure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early studies showed that intensive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induction therapy may not be necessary for standard-risk </a:t>
            </a:r>
            <a:r>
              <a:rPr lang="en-US" dirty="0" smtClean="0"/>
              <a:t>patients, provided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that</a:t>
            </a:r>
            <a:r>
              <a:rPr lang="en-US" dirty="0" smtClean="0"/>
              <a:t> they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receive adequate </a:t>
            </a:r>
            <a:r>
              <a:rPr lang="en-US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postremission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intensification </a:t>
            </a:r>
            <a:r>
              <a:rPr lang="en-US" dirty="0" smtClean="0"/>
              <a:t>therapy.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59,60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our Total Therapy XV study, patients with an </a:t>
            </a:r>
            <a:r>
              <a:rPr lang="en-US" dirty="0" smtClean="0">
                <a:solidFill>
                  <a:srgbClr val="FF0000"/>
                </a:solidFill>
              </a:rPr>
              <a:t>MRD</a:t>
            </a:r>
            <a:r>
              <a:rPr lang="en-US" dirty="0" smtClean="0"/>
              <a:t> level of </a:t>
            </a:r>
            <a:r>
              <a:rPr lang="en-US" dirty="0" smtClean="0">
                <a:solidFill>
                  <a:srgbClr val="FF0000"/>
                </a:solidFill>
              </a:rPr>
              <a:t>0.01% to 0.99% at the end of induction received intensified </a:t>
            </a:r>
            <a:r>
              <a:rPr lang="en-US" dirty="0" err="1" smtClean="0">
                <a:solidFill>
                  <a:srgbClr val="FF0000"/>
                </a:solidFill>
              </a:rPr>
              <a:t>postremission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therapy and achieved a </a:t>
            </a:r>
            <a:r>
              <a:rPr lang="en-US" dirty="0" smtClean="0">
                <a:solidFill>
                  <a:srgbClr val="FF0000"/>
                </a:solidFill>
              </a:rPr>
              <a:t>5-year survival of 90.9% </a:t>
            </a:r>
            <a:r>
              <a:rPr lang="en-US" dirty="0" smtClean="0"/>
              <a:t>plus or minus 5.4%, a rate </a:t>
            </a:r>
            <a:r>
              <a:rPr lang="en-US" dirty="0" smtClean="0">
                <a:solidFill>
                  <a:srgbClr val="FF0000"/>
                </a:solidFill>
              </a:rPr>
              <a:t>similar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that (94.5%  1.9%) for patients who had </a:t>
            </a:r>
            <a:r>
              <a:rPr lang="en-US" dirty="0" smtClean="0">
                <a:solidFill>
                  <a:srgbClr val="FF0000"/>
                </a:solidFill>
              </a:rPr>
              <a:t>negative MRD at the end of induction </a:t>
            </a:r>
            <a:r>
              <a:rPr lang="en-US" dirty="0" smtClean="0"/>
              <a:t>therapy.</a:t>
            </a:r>
            <a:r>
              <a:rPr lang="en-US" dirty="0" smtClean="0">
                <a:solidFill>
                  <a:srgbClr val="00B050"/>
                </a:solidFill>
              </a:rPr>
              <a:t>7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remission </a:t>
            </a:r>
            <a:r>
              <a:rPr lang="en-US" dirty="0" smtClean="0">
                <a:solidFill>
                  <a:srgbClr val="FF0000"/>
                </a:solidFill>
              </a:rPr>
              <a:t>induction should be moderate in intensity for standard-risk</a:t>
            </a:r>
            <a:r>
              <a:rPr lang="en-US" dirty="0" smtClean="0"/>
              <a:t> </a:t>
            </a:r>
            <a:r>
              <a:rPr lang="en-US" dirty="0" err="1" smtClean="0"/>
              <a:t>patients,</a:t>
            </a:r>
            <a:r>
              <a:rPr lang="en-US" dirty="0" err="1" smtClean="0">
                <a:solidFill>
                  <a:srgbClr val="FF0000"/>
                </a:solidFill>
              </a:rPr>
              <a:t>and</a:t>
            </a:r>
            <a:r>
              <a:rPr lang="en-US" dirty="0" smtClean="0">
                <a:solidFill>
                  <a:srgbClr val="FF0000"/>
                </a:solidFill>
              </a:rPr>
              <a:t> Down </a:t>
            </a:r>
            <a:r>
              <a:rPr lang="en-US" dirty="0" smtClean="0"/>
              <a:t>syndrome who are more susceptible to fatal </a:t>
            </a:r>
            <a:r>
              <a:rPr lang="en-US" dirty="0" smtClean="0">
                <a:solidFill>
                  <a:srgbClr val="FF0000"/>
                </a:solidFill>
              </a:rPr>
              <a:t>infectious</a:t>
            </a:r>
            <a:r>
              <a:rPr lang="en-US" dirty="0" smtClean="0"/>
              <a:t> complications.</a:t>
            </a:r>
          </a:p>
          <a:p>
            <a:r>
              <a:rPr lang="en-US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myelosuppressive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therapy should be temporarily delayed in the presence of infection during induction, even in high-risk patients.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the finding of </a:t>
            </a:r>
            <a:r>
              <a:rPr lang="en-US" dirty="0" smtClean="0">
                <a:solidFill>
                  <a:srgbClr val="FF0000"/>
                </a:solidFill>
              </a:rPr>
              <a:t>sensitivity of normal bone marrow lymphoid progenitors (CD19, CD10, and/or CD34)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corticosteroids and other </a:t>
            </a:r>
            <a:r>
              <a:rPr lang="en-US" dirty="0" err="1" smtClean="0">
                <a:solidFill>
                  <a:srgbClr val="FF0000"/>
                </a:solidFill>
              </a:rPr>
              <a:t>antileukemic</a:t>
            </a:r>
            <a:r>
              <a:rPr lang="en-US" dirty="0" smtClean="0">
                <a:solidFill>
                  <a:srgbClr val="FF0000"/>
                </a:solidFill>
              </a:rPr>
              <a:t> drugs</a:t>
            </a:r>
            <a:r>
              <a:rPr lang="en-US" dirty="0" smtClean="0"/>
              <a:t>,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 simple </a:t>
            </a:r>
            <a:r>
              <a:rPr lang="en-US" dirty="0" smtClean="0"/>
              <a:t>and inexpensive assay for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MRD </a:t>
            </a:r>
            <a:r>
              <a:rPr lang="en-US" dirty="0" smtClean="0"/>
              <a:t>detection has been developed to identify such patients 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during remission</a:t>
            </a:r>
            <a:r>
              <a:rPr lang="en-US" dirty="0" smtClean="0"/>
              <a:t> induction therapy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recent studies showed that </a:t>
            </a:r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/>
              <a:t>, given at </a:t>
            </a:r>
            <a:r>
              <a:rPr lang="en-US" dirty="0" smtClean="0">
                <a:solidFill>
                  <a:srgbClr val="FF0000"/>
                </a:solidFill>
              </a:rPr>
              <a:t>10 mg/m2 </a:t>
            </a:r>
            <a:r>
              <a:rPr lang="en-US" dirty="0" smtClean="0"/>
              <a:t>per day </a:t>
            </a:r>
            <a:r>
              <a:rPr lang="en-US" dirty="0" smtClean="0">
                <a:solidFill>
                  <a:srgbClr val="FF0000"/>
                </a:solidFill>
              </a:rPr>
              <a:t>during </a:t>
            </a:r>
            <a:r>
              <a:rPr lang="en-US" dirty="0" smtClean="0"/>
              <a:t>remission </a:t>
            </a:r>
            <a:r>
              <a:rPr lang="en-US" dirty="0" smtClean="0">
                <a:solidFill>
                  <a:srgbClr val="FF0000"/>
                </a:solidFill>
              </a:rPr>
              <a:t>induction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improved outcome in </a:t>
            </a:r>
            <a:r>
              <a:rPr lang="en-US" dirty="0" smtClean="0"/>
              <a:t>patients with </a:t>
            </a:r>
            <a:r>
              <a:rPr lang="en-US" dirty="0" smtClean="0">
                <a:solidFill>
                  <a:srgbClr val="FF0000"/>
                </a:solidFill>
              </a:rPr>
              <a:t>T-cell </a:t>
            </a:r>
            <a:r>
              <a:rPr lang="en-US" dirty="0" smtClean="0"/>
              <a:t>ALL and a good response to 7 days of upfront prednisone treatment, </a:t>
            </a:r>
            <a:r>
              <a:rPr lang="en-US" dirty="0" smtClean="0">
                <a:solidFill>
                  <a:srgbClr val="FF0000"/>
                </a:solidFill>
              </a:rPr>
              <a:t>and in </a:t>
            </a:r>
            <a:r>
              <a:rPr lang="en-US" dirty="0" smtClean="0"/>
              <a:t>children </a:t>
            </a:r>
            <a:r>
              <a:rPr lang="en-US" dirty="0" smtClean="0">
                <a:solidFill>
                  <a:srgbClr val="FF0000"/>
                </a:solidFill>
              </a:rPr>
              <a:t>under 10 years of age with precursor B-cell ALL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compared with prednisone</a:t>
            </a:r>
            <a:r>
              <a:rPr lang="en-US" dirty="0" smtClean="0"/>
              <a:t> administered at 60 mg/m2 per day.66,67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6868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>it should be noted that the </a:t>
            </a:r>
            <a:r>
              <a:rPr lang="en-US" dirty="0" smtClean="0">
                <a:solidFill>
                  <a:srgbClr val="FF0000"/>
                </a:solidFill>
              </a:rPr>
              <a:t>efficacy of prednisone and </a:t>
            </a:r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>
                <a:solidFill>
                  <a:srgbClr val="FF0000"/>
                </a:solidFill>
              </a:rPr>
              <a:t> is dose dependent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B05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when the dose ratio of prednisone to </a:t>
            </a:r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>
                <a:solidFill>
                  <a:srgbClr val="FF0000"/>
                </a:solidFill>
              </a:rPr>
              <a:t> is greater than 7</a:t>
            </a:r>
            <a:r>
              <a:rPr lang="en-US" dirty="0" smtClean="0"/>
              <a:t>, event-free survival </a:t>
            </a:r>
            <a:r>
              <a:rPr lang="en-US" dirty="0" smtClean="0">
                <a:solidFill>
                  <a:srgbClr val="FF0000"/>
                </a:solidFill>
              </a:rPr>
              <a:t>(EFS) estimates are comparable with the 2 drugs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although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dexamethasone</a:t>
            </a:r>
            <a:r>
              <a:rPr lang="en-US" dirty="0" smtClean="0"/>
              <a:t> still appears to yield improved </a:t>
            </a:r>
            <a:r>
              <a:rPr lang="en-US" dirty="0" smtClean="0">
                <a:solidFill>
                  <a:srgbClr val="00B050"/>
                </a:solidFill>
              </a:rPr>
              <a:t>CNS</a:t>
            </a:r>
            <a:r>
              <a:rPr lang="en-US" dirty="0" smtClean="0"/>
              <a:t> control.</a:t>
            </a:r>
            <a:r>
              <a:rPr lang="en-US" dirty="0" smtClean="0">
                <a:solidFill>
                  <a:srgbClr val="00B050"/>
                </a:solidFill>
              </a:rPr>
              <a:t>65</a:t>
            </a:r>
            <a:r>
              <a:rPr lang="en-US" dirty="0" smtClean="0"/>
              <a:t> These findings notwithstanding, an excellent outcome can also be achieved with a relatively low dose of prednisone (40 mg/m2 per day) during remission induction, provided that </a:t>
            </a:r>
            <a:r>
              <a:rPr lang="en-US" dirty="0" err="1" smtClean="0"/>
              <a:t>postremission</a:t>
            </a:r>
            <a:r>
              <a:rPr lang="en-US" dirty="0" smtClean="0"/>
              <a:t> treatment is adequate and includes </a:t>
            </a:r>
            <a:r>
              <a:rPr lang="en-US" dirty="0" err="1" smtClean="0"/>
              <a:t>dexamethasone</a:t>
            </a:r>
            <a:r>
              <a:rPr lang="en-US" dirty="0" smtClean="0"/>
              <a:t>, as shown in our Total Therapy XV study.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/>
              <a:t> at a dose of </a:t>
            </a:r>
            <a:r>
              <a:rPr lang="en-US" dirty="0" smtClean="0">
                <a:solidFill>
                  <a:srgbClr val="FF0000"/>
                </a:solidFill>
              </a:rPr>
              <a:t>10 mg/m2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not recommended for </a:t>
            </a:r>
            <a:r>
              <a:rPr lang="en-US" dirty="0" smtClean="0"/>
              <a:t>remission induction in children </a:t>
            </a:r>
            <a:r>
              <a:rPr lang="en-US" dirty="0" smtClean="0">
                <a:solidFill>
                  <a:srgbClr val="FF0000"/>
                </a:solidFill>
              </a:rPr>
              <a:t>10 </a:t>
            </a:r>
            <a:r>
              <a:rPr lang="en-US" dirty="0" smtClean="0"/>
              <a:t>years of age </a:t>
            </a:r>
            <a:r>
              <a:rPr lang="en-US" dirty="0" smtClean="0">
                <a:solidFill>
                  <a:srgbClr val="FF0000"/>
                </a:solidFill>
              </a:rPr>
              <a:t>or older </a:t>
            </a:r>
            <a:r>
              <a:rPr lang="en-US" b="1" dirty="0" smtClean="0">
                <a:solidFill>
                  <a:srgbClr val="FF0000"/>
                </a:solidFill>
              </a:rPr>
              <a:t>with precursor B-cell ALL</a:t>
            </a:r>
            <a:r>
              <a:rPr lang="en-US" dirty="0" smtClean="0"/>
              <a:t> because of the high rates of toxicity and toxic death associated with the treatment,</a:t>
            </a:r>
            <a:r>
              <a:rPr lang="en-US" dirty="0" smtClean="0">
                <a:solidFill>
                  <a:srgbClr val="FF0000"/>
                </a:solidFill>
              </a:rPr>
              <a:t>66</a:t>
            </a:r>
            <a:r>
              <a:rPr lang="en-US" dirty="0" smtClean="0"/>
              <a:t> a finding partly related to the slower clearance of </a:t>
            </a:r>
            <a:r>
              <a:rPr lang="en-US" dirty="0" err="1" smtClean="0"/>
              <a:t>dexamethasone</a:t>
            </a:r>
            <a:r>
              <a:rPr lang="en-US" dirty="0" smtClean="0"/>
              <a:t> in this age group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Selecting effective consolidation/intensification </a:t>
            </a:r>
            <a:r>
              <a:rPr lang="en-US" b="1" dirty="0" err="1" smtClean="0"/>
              <a:t>reinduction</a:t>
            </a:r>
            <a:r>
              <a:rPr lang="en-US" b="1" dirty="0" smtClean="0"/>
              <a:t> therapy</a:t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709160"/>
          </a:xfrm>
        </p:spPr>
        <p:txBody>
          <a:bodyPr/>
          <a:lstStyle/>
          <a:p>
            <a:r>
              <a:rPr lang="en-US" dirty="0" smtClean="0"/>
              <a:t>This phase of therapy is essential for all patients with ALL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Intensification of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>
                <a:solidFill>
                  <a:srgbClr val="FF0000"/>
                </a:solidFill>
              </a:rPr>
              <a:t> treatment clearly improves outcome in</a:t>
            </a:r>
            <a:r>
              <a:rPr lang="en-US" dirty="0" smtClean="0"/>
              <a:t> patients with </a:t>
            </a:r>
            <a:r>
              <a:rPr lang="en-US" dirty="0" smtClean="0">
                <a:solidFill>
                  <a:srgbClr val="FF0000"/>
                </a:solidFill>
              </a:rPr>
              <a:t>intermediate-risk or high-risk </a:t>
            </a:r>
            <a:r>
              <a:rPr lang="en-US" dirty="0" smtClean="0"/>
              <a:t>ALL, </a:t>
            </a:r>
            <a:r>
              <a:rPr lang="en-US" dirty="0" smtClean="0">
                <a:solidFill>
                  <a:srgbClr val="00B050"/>
                </a:solidFill>
              </a:rPr>
              <a:t>but</a:t>
            </a:r>
            <a:r>
              <a:rPr lang="en-US" dirty="0" smtClean="0"/>
              <a:t> its utility in </a:t>
            </a:r>
            <a:r>
              <a:rPr lang="en-US" dirty="0" smtClean="0">
                <a:solidFill>
                  <a:srgbClr val="00B050"/>
                </a:solidFill>
              </a:rPr>
              <a:t>low-risk </a:t>
            </a:r>
            <a:r>
              <a:rPr lang="en-US" dirty="0" smtClean="0"/>
              <a:t>(or so-called </a:t>
            </a:r>
            <a:r>
              <a:rPr lang="en-US" dirty="0" smtClean="0">
                <a:solidFill>
                  <a:srgbClr val="00B050"/>
                </a:solidFill>
              </a:rPr>
              <a:t>standard</a:t>
            </a:r>
            <a:r>
              <a:rPr lang="en-US" dirty="0" smtClean="0"/>
              <a:t>-risk) patients is still </a:t>
            </a:r>
            <a:r>
              <a:rPr lang="en-US" dirty="0" smtClean="0">
                <a:solidFill>
                  <a:srgbClr val="00B050"/>
                </a:solidFill>
              </a:rPr>
              <a:t>disputed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 discuss:</a:t>
            </a:r>
          </a:p>
          <a:p>
            <a:endParaRPr lang="en-US" b="1" dirty="0" smtClean="0"/>
          </a:p>
          <a:p>
            <a:r>
              <a:rPr lang="en-US" b="1" dirty="0" smtClean="0"/>
              <a:t>current treatment and to improve the cure rate and quality of life of the patients.</a:t>
            </a:r>
          </a:p>
          <a:p>
            <a:endParaRPr lang="en-US" b="1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Although</a:t>
            </a:r>
            <a:r>
              <a:rPr lang="en-US" dirty="0" smtClean="0"/>
              <a:t> the addition of </a:t>
            </a:r>
            <a:r>
              <a:rPr lang="en-US" dirty="0" smtClean="0">
                <a:solidFill>
                  <a:srgbClr val="FF0000"/>
                </a:solidFill>
              </a:rPr>
              <a:t>escalating intravenous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(initial dose 100 mg/m2, increasing by 50 mg/m2 every 10 days for 4 doses) without </a:t>
            </a:r>
            <a:r>
              <a:rPr lang="en-US" dirty="0" err="1" smtClean="0"/>
              <a:t>leucovorin</a:t>
            </a:r>
            <a:r>
              <a:rPr lang="en-US" dirty="0" smtClean="0"/>
              <a:t> rescue has been shown to </a:t>
            </a:r>
            <a:r>
              <a:rPr lang="en-US" dirty="0" smtClean="0">
                <a:solidFill>
                  <a:srgbClr val="FF0000"/>
                </a:solidFill>
              </a:rPr>
              <a:t>improve the outcome of standard-risk </a:t>
            </a:r>
            <a:r>
              <a:rPr lang="en-US" dirty="0" smtClean="0"/>
              <a:t>ALL,71 it was </a:t>
            </a:r>
            <a:r>
              <a:rPr lang="en-US" dirty="0" smtClean="0">
                <a:solidFill>
                  <a:srgbClr val="FF0000"/>
                </a:solidFill>
              </a:rPr>
              <a:t>not as effective or less toxic than high-dose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 </a:t>
            </a:r>
            <a:r>
              <a:rPr lang="en-US" dirty="0" err="1" smtClean="0"/>
              <a:t>leucovorin</a:t>
            </a:r>
            <a:r>
              <a:rPr lang="en-US" dirty="0" smtClean="0"/>
              <a:t> rescue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a recent </a:t>
            </a:r>
            <a:r>
              <a:rPr lang="en-US" dirty="0" smtClean="0">
                <a:solidFill>
                  <a:srgbClr val="FFFF00"/>
                </a:solidFill>
              </a:rPr>
              <a:t>COG study for high-risk(!!) </a:t>
            </a:r>
            <a:r>
              <a:rPr lang="en-US" dirty="0" smtClean="0"/>
              <a:t>ALL.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we recommend the infusion of high dose ( 5 g/m2) over 24 hours for T-cell cases and those with </a:t>
            </a:r>
            <a:r>
              <a:rPr lang="en-US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TCF3-PBX1 fusion.</a:t>
            </a:r>
            <a:r>
              <a:rPr lang="en-US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69,73</a:t>
            </a:r>
          </a:p>
          <a:p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For patients who receive such high dose, we would also individualize the dosage to achieve the desired steady-state plasma concentration (65M) not only to optimize </a:t>
            </a:r>
            <a:r>
              <a:rPr lang="en-US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antileukemic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effects but also to reduce toxicity</a:t>
            </a:r>
          </a:p>
          <a:p>
            <a:endParaRPr lang="en-US" dirty="0" smtClean="0"/>
          </a:p>
          <a:p>
            <a:endParaRPr lang="en-US" i="1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COG studies,</a:t>
            </a:r>
            <a:r>
              <a:rPr lang="en-US" dirty="0" smtClean="0">
                <a:solidFill>
                  <a:srgbClr val="FF0000"/>
                </a:solidFill>
              </a:rPr>
              <a:t> intensification </a:t>
            </a:r>
            <a:r>
              <a:rPr lang="en-US" dirty="0" smtClean="0"/>
              <a:t>treatment for </a:t>
            </a:r>
            <a:r>
              <a:rPr lang="en-US" dirty="0" smtClean="0">
                <a:solidFill>
                  <a:srgbClr val="FF0000"/>
                </a:solidFill>
              </a:rPr>
              <a:t>6 months is as effective as 10 </a:t>
            </a:r>
            <a:r>
              <a:rPr lang="en-US" dirty="0" smtClean="0"/>
              <a:t>months of such therapy </a:t>
            </a:r>
            <a:r>
              <a:rPr lang="en-US" dirty="0" smtClean="0">
                <a:solidFill>
                  <a:srgbClr val="FF0000"/>
                </a:solidFill>
              </a:rPr>
              <a:t>for standard-risk </a:t>
            </a:r>
            <a:r>
              <a:rPr lang="en-US" dirty="0" smtClean="0"/>
              <a:t>patients </a:t>
            </a:r>
            <a:r>
              <a:rPr lang="en-US" dirty="0" smtClean="0">
                <a:solidFill>
                  <a:srgbClr val="FF0000"/>
                </a:solidFill>
              </a:rPr>
              <a:t>and high-risk patients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with a rapid early response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FF00"/>
                </a:solidFill>
              </a:rPr>
              <a:t>74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Whether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 smtClean="0"/>
              <a:t>-risk </a:t>
            </a:r>
            <a:r>
              <a:rPr lang="en-US" dirty="0" smtClean="0">
                <a:solidFill>
                  <a:srgbClr val="FF0000"/>
                </a:solidFill>
              </a:rPr>
              <a:t>slow early responders </a:t>
            </a:r>
            <a:r>
              <a:rPr lang="en-US" dirty="0" smtClean="0"/>
              <a:t>would benefit from </a:t>
            </a:r>
            <a:r>
              <a:rPr lang="en-US" dirty="0" smtClean="0">
                <a:solidFill>
                  <a:srgbClr val="FF0000"/>
                </a:solidFill>
              </a:rPr>
              <a:t>prolonged intensification </a:t>
            </a:r>
            <a:r>
              <a:rPr lang="en-US" dirty="0" smtClean="0"/>
              <a:t>therapy remains </a:t>
            </a:r>
            <a:r>
              <a:rPr lang="en-US" dirty="0" smtClean="0">
                <a:solidFill>
                  <a:srgbClr val="FFFF00"/>
                </a:solidFill>
              </a:rPr>
              <a:t>uncertain</a:t>
            </a:r>
            <a:r>
              <a:rPr lang="en-US" dirty="0" smtClean="0"/>
              <a:t>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altered</a:t>
            </a:r>
            <a:r>
              <a:rPr lang="en-US" dirty="0" smtClean="0"/>
              <a:t> dosing of </a:t>
            </a:r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/>
              <a:t> during delayed intensification, by giving it on </a:t>
            </a:r>
            <a:r>
              <a:rPr lang="en-US" dirty="0" smtClean="0">
                <a:solidFill>
                  <a:srgbClr val="FF0000"/>
                </a:solidFill>
              </a:rPr>
              <a:t>days 1 to 7 and days 15 to 21 for 2 courses </a:t>
            </a:r>
            <a:r>
              <a:rPr lang="en-US" dirty="0" smtClean="0">
                <a:solidFill>
                  <a:srgbClr val="00B050"/>
                </a:solidFill>
              </a:rPr>
              <a:t>rather than </a:t>
            </a:r>
            <a:r>
              <a:rPr lang="en-US" dirty="0" smtClean="0"/>
              <a:t>on days </a:t>
            </a:r>
            <a:r>
              <a:rPr lang="en-US" dirty="0" smtClean="0">
                <a:solidFill>
                  <a:srgbClr val="FF0000"/>
                </a:solidFill>
              </a:rPr>
              <a:t>1 to 21 for 1 course</a:t>
            </a:r>
            <a:r>
              <a:rPr lang="en-US" dirty="0" smtClean="0"/>
              <a:t>, significantly </a:t>
            </a:r>
            <a:r>
              <a:rPr lang="en-US" dirty="0" smtClean="0">
                <a:solidFill>
                  <a:srgbClr val="FF0000"/>
                </a:solidFill>
              </a:rPr>
              <a:t>reduced</a:t>
            </a:r>
            <a:r>
              <a:rPr lang="en-US" dirty="0" smtClean="0"/>
              <a:t> the incidence of </a:t>
            </a:r>
            <a:r>
              <a:rPr lang="en-US" dirty="0" err="1" smtClean="0">
                <a:solidFill>
                  <a:srgbClr val="FF0000"/>
                </a:solidFill>
              </a:rPr>
              <a:t>osteonecrosis</a:t>
            </a:r>
            <a:r>
              <a:rPr lang="en-US" dirty="0" smtClean="0"/>
              <a:t> in a COG study.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10% to 60% of the patients would develop hypersensitivity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One-third of the patients without clinical hypersensitivity </a:t>
            </a:r>
            <a:r>
              <a:rPr lang="en-US" dirty="0" smtClean="0"/>
              <a:t>reactions may also develop </a:t>
            </a:r>
            <a:r>
              <a:rPr lang="en-US" dirty="0" err="1" smtClean="0">
                <a:solidFill>
                  <a:srgbClr val="FF0000"/>
                </a:solidFill>
              </a:rPr>
              <a:t>IgG</a:t>
            </a:r>
            <a:r>
              <a:rPr lang="en-US" dirty="0" smtClean="0"/>
              <a:t> antibodies that can inactivate </a:t>
            </a:r>
            <a:r>
              <a:rPr lang="en-US" dirty="0" err="1" smtClean="0"/>
              <a:t>asparaginase</a:t>
            </a:r>
            <a:r>
              <a:rPr lang="en-US" dirty="0" smtClean="0"/>
              <a:t>, leading to </a:t>
            </a:r>
            <a:r>
              <a:rPr lang="en-US" dirty="0" smtClean="0">
                <a:solidFill>
                  <a:srgbClr val="FF0000"/>
                </a:solidFill>
              </a:rPr>
              <a:t>suboptimal</a:t>
            </a:r>
            <a:r>
              <a:rPr lang="en-US" dirty="0" smtClean="0"/>
              <a:t> </a:t>
            </a:r>
            <a:r>
              <a:rPr lang="en-US" dirty="0" err="1" smtClean="0"/>
              <a:t>asparagine</a:t>
            </a:r>
            <a:r>
              <a:rPr lang="en-US" dirty="0" smtClean="0"/>
              <a:t> depletion</a:t>
            </a:r>
            <a:r>
              <a:rPr lang="en-US" dirty="0" smtClean="0">
                <a:solidFill>
                  <a:srgbClr val="FF0000"/>
                </a:solidFill>
              </a:rPr>
              <a:t>(!!</a:t>
            </a:r>
            <a:r>
              <a:rPr lang="en-US" dirty="0" err="1" smtClean="0">
                <a:solidFill>
                  <a:srgbClr val="FF0000"/>
                </a:solidFill>
              </a:rPr>
              <a:t>desensitisation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IgG</a:t>
            </a:r>
            <a:r>
              <a:rPr lang="en-US" dirty="0" smtClean="0"/>
              <a:t> antibodies, with or without clinical hypersensitivity, </a:t>
            </a:r>
            <a:r>
              <a:rPr lang="en-US" dirty="0" smtClean="0">
                <a:solidFill>
                  <a:srgbClr val="FF0000"/>
                </a:solidFill>
              </a:rPr>
              <a:t>can lead </a:t>
            </a:r>
            <a:r>
              <a:rPr lang="en-US" dirty="0" smtClean="0"/>
              <a:t>not only to decreased exposure to </a:t>
            </a:r>
            <a:r>
              <a:rPr lang="en-US" dirty="0" err="1" smtClean="0"/>
              <a:t>asparaginase</a:t>
            </a:r>
            <a:r>
              <a:rPr lang="en-US" dirty="0" smtClean="0"/>
              <a:t> but also </a:t>
            </a:r>
            <a:r>
              <a:rPr lang="en-US" dirty="0" smtClean="0">
                <a:solidFill>
                  <a:srgbClr val="FF0000"/>
                </a:solidFill>
              </a:rPr>
              <a:t>to high clearance of </a:t>
            </a:r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>
                <a:solidFill>
                  <a:srgbClr val="FF0000"/>
                </a:solidFill>
              </a:rPr>
              <a:t> when given concomitantly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Routine antibody monitoring is not being implemented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testing</a:t>
            </a:r>
            <a:r>
              <a:rPr lang="en-US" dirty="0" smtClean="0"/>
              <a:t> could be </a:t>
            </a:r>
            <a:r>
              <a:rPr lang="en-US" dirty="0" smtClean="0">
                <a:solidFill>
                  <a:srgbClr val="FF0000"/>
                </a:solidFill>
              </a:rPr>
              <a:t>useful in some clinical conditions</a:t>
            </a:r>
          </a:p>
          <a:p>
            <a:r>
              <a:rPr lang="en-US" dirty="0" smtClean="0"/>
              <a:t>measurement of antibodies is an excellent tool for diagnosing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PEG-</a:t>
            </a:r>
            <a:r>
              <a:rPr lang="en-US" dirty="0" err="1" smtClean="0">
                <a:solidFill>
                  <a:srgbClr val="FF0000"/>
                </a:solidFill>
              </a:rPr>
              <a:t>asparaginase</a:t>
            </a:r>
            <a:r>
              <a:rPr lang="en-US" dirty="0" smtClean="0"/>
              <a:t> treatment </a:t>
            </a:r>
            <a:r>
              <a:rPr lang="en-US" dirty="0" smtClean="0">
                <a:solidFill>
                  <a:srgbClr val="FF0000"/>
                </a:solidFill>
              </a:rPr>
              <a:t>can still yield a therapeutic level </a:t>
            </a:r>
            <a:r>
              <a:rPr lang="en-US" dirty="0" smtClean="0"/>
              <a:t>of </a:t>
            </a:r>
            <a:r>
              <a:rPr lang="en-US" dirty="0" err="1" smtClean="0"/>
              <a:t>asparaginase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patients with </a:t>
            </a:r>
            <a:r>
              <a:rPr lang="en-US" dirty="0" smtClean="0">
                <a:solidFill>
                  <a:srgbClr val="FF0000"/>
                </a:solidFill>
              </a:rPr>
              <a:t>low to intermediate antibody(!!) </a:t>
            </a:r>
            <a:r>
              <a:rPr lang="en-US" dirty="0" smtClean="0"/>
              <a:t>levels against </a:t>
            </a:r>
            <a:r>
              <a:rPr lang="en-US" i="1" dirty="0" smtClean="0"/>
              <a:t>E coli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some</a:t>
            </a:r>
            <a:r>
              <a:rPr lang="en-US" dirty="0" smtClean="0"/>
              <a:t> patients may have </a:t>
            </a:r>
            <a:r>
              <a:rPr lang="en-US" dirty="0" smtClean="0">
                <a:solidFill>
                  <a:srgbClr val="FF0000"/>
                </a:solidFill>
              </a:rPr>
              <a:t>antibodies to </a:t>
            </a:r>
            <a:r>
              <a:rPr lang="en-US" dirty="0" smtClean="0"/>
              <a:t>the </a:t>
            </a:r>
            <a:r>
              <a:rPr lang="en-US" dirty="0" err="1" smtClean="0"/>
              <a:t>nonprotein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PEG moiety </a:t>
            </a:r>
            <a:r>
              <a:rPr lang="en-US" dirty="0" smtClean="0"/>
              <a:t>resulting in </a:t>
            </a:r>
            <a:r>
              <a:rPr lang="en-US" dirty="0" smtClean="0">
                <a:solidFill>
                  <a:srgbClr val="FF0000"/>
                </a:solidFill>
              </a:rPr>
              <a:t>rapid clearance of PEG-asparaginase</a:t>
            </a:r>
            <a:r>
              <a:rPr lang="en-US" dirty="0" smtClean="0"/>
              <a:t>,79 </a:t>
            </a:r>
            <a:r>
              <a:rPr lang="en-US" dirty="0" smtClean="0">
                <a:solidFill>
                  <a:srgbClr val="FF0000"/>
                </a:solidFill>
              </a:rPr>
              <a:t>but they can still respond to native </a:t>
            </a:r>
            <a:r>
              <a:rPr lang="en-US" i="1" dirty="0" smtClean="0">
                <a:solidFill>
                  <a:srgbClr val="FF0000"/>
                </a:solidFill>
              </a:rPr>
              <a:t>E coli </a:t>
            </a:r>
            <a:r>
              <a:rPr lang="en-US" i="1" dirty="0" err="1" smtClean="0">
                <a:solidFill>
                  <a:srgbClr val="FF0000"/>
                </a:solidFill>
              </a:rPr>
              <a:t>asparaginase</a:t>
            </a:r>
            <a:r>
              <a:rPr lang="en-US" i="1" dirty="0" smtClean="0"/>
              <a:t>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 the absence of a monitoring tool, the serum albumin level may serve as a biomarker of </a:t>
            </a:r>
            <a:r>
              <a:rPr lang="en-US" dirty="0" err="1" smtClean="0">
                <a:solidFill>
                  <a:srgbClr val="FF0000"/>
                </a:solidFill>
              </a:rPr>
              <a:t>asparaginase</a:t>
            </a:r>
            <a:r>
              <a:rPr lang="en-US" dirty="0" smtClean="0">
                <a:solidFill>
                  <a:srgbClr val="FF0000"/>
                </a:solidFill>
              </a:rPr>
              <a:t> activity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</a:rPr>
              <a:t>64</a:t>
            </a:r>
          </a:p>
          <a:p>
            <a:r>
              <a:rPr lang="en-US" dirty="0" smtClean="0"/>
              <a:t>Pancreatitis and thrombosis</a:t>
            </a:r>
          </a:p>
          <a:p>
            <a:r>
              <a:rPr lang="en-US" dirty="0" smtClean="0"/>
              <a:t>Most frequent </a:t>
            </a:r>
            <a:r>
              <a:rPr lang="en-US" dirty="0" smtClean="0">
                <a:solidFill>
                  <a:srgbClr val="FF0000"/>
                </a:solidFill>
              </a:rPr>
              <a:t>dose-limiting</a:t>
            </a:r>
            <a:r>
              <a:rPr lang="en-US" dirty="0" smtClean="0"/>
              <a:t> </a:t>
            </a:r>
            <a:r>
              <a:rPr lang="en-US" dirty="0" err="1" smtClean="0"/>
              <a:t>asparaginase</a:t>
            </a:r>
            <a:r>
              <a:rPr lang="en-US" dirty="0" smtClean="0"/>
              <a:t>-related </a:t>
            </a:r>
            <a:r>
              <a:rPr lang="en-US" dirty="0" smtClean="0">
                <a:solidFill>
                  <a:srgbClr val="FF0000"/>
                </a:solidFill>
              </a:rPr>
              <a:t>toxicities</a:t>
            </a:r>
            <a:r>
              <a:rPr lang="en-US" dirty="0" smtClean="0"/>
              <a:t>, occurring more often in patients </a:t>
            </a:r>
            <a:r>
              <a:rPr lang="en-US" dirty="0" smtClean="0">
                <a:solidFill>
                  <a:srgbClr val="FF0000"/>
                </a:solidFill>
              </a:rPr>
              <a:t>10 years of age or older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Concomitant </a:t>
            </a:r>
            <a:r>
              <a:rPr lang="en-US" dirty="0" smtClean="0"/>
              <a:t>administration of other </a:t>
            </a:r>
            <a:r>
              <a:rPr lang="en-US" dirty="0" smtClean="0">
                <a:solidFill>
                  <a:srgbClr val="FF0000"/>
                </a:solidFill>
              </a:rPr>
              <a:t>drugs</a:t>
            </a:r>
            <a:r>
              <a:rPr lang="en-US" dirty="0" smtClean="0"/>
              <a:t> may potentiate or contribute to the risk and severity of </a:t>
            </a:r>
            <a:r>
              <a:rPr lang="en-US" dirty="0" smtClean="0">
                <a:solidFill>
                  <a:srgbClr val="FF0000"/>
                </a:solidFill>
              </a:rPr>
              <a:t>pancreatitis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glucocorticoid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mercaptopurine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trimethoprim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sulfamethoxazole</a:t>
            </a:r>
            <a:r>
              <a:rPr lang="en-US" dirty="0" smtClean="0"/>
              <a:t>) and </a:t>
            </a:r>
            <a:r>
              <a:rPr lang="en-US" dirty="0" smtClean="0">
                <a:solidFill>
                  <a:srgbClr val="FF0000"/>
                </a:solidFill>
              </a:rPr>
              <a:t>thrombosis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glucocorticoid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 expression, DNA copy number alterations, and more recently, next-generation </a:t>
            </a:r>
            <a:r>
              <a:rPr lang="en-US" dirty="0" err="1" smtClean="0">
                <a:solidFill>
                  <a:srgbClr val="FF0000"/>
                </a:solidFill>
              </a:rPr>
              <a:t>wholegenome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transcriptome</a:t>
            </a:r>
            <a:r>
              <a:rPr lang="en-US" dirty="0" smtClean="0">
                <a:solidFill>
                  <a:srgbClr val="FF0000"/>
                </a:solidFill>
              </a:rPr>
              <a:t> sequencing </a:t>
            </a:r>
            <a:r>
              <a:rPr lang="en-US" dirty="0" smtClean="0"/>
              <a:t>have provided potential </a:t>
            </a:r>
            <a:r>
              <a:rPr lang="en-US" dirty="0" smtClean="0">
                <a:solidFill>
                  <a:srgbClr val="FF0000"/>
                </a:solidFill>
              </a:rPr>
              <a:t>targets for therapy</a:t>
            </a:r>
          </a:p>
          <a:p>
            <a:r>
              <a:rPr lang="en-US" dirty="0" smtClean="0"/>
              <a:t>monoclonal antibodies, small molecule inhibitors, chemotherapeutics, and cell-based treatment strategies.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990600"/>
            <a:ext cx="9601200" cy="6126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With low-molecular-weight heparin prophylaxis and close monitoring</a:t>
            </a:r>
            <a:r>
              <a:rPr lang="en-US" dirty="0" smtClean="0"/>
              <a:t>, most patients with </a:t>
            </a:r>
            <a:r>
              <a:rPr lang="en-US" dirty="0" smtClean="0">
                <a:solidFill>
                  <a:srgbClr val="FF0000"/>
                </a:solidFill>
              </a:rPr>
              <a:t>thrombotic</a:t>
            </a:r>
            <a:r>
              <a:rPr lang="en-US" dirty="0" smtClean="0"/>
              <a:t> complications </a:t>
            </a:r>
            <a:r>
              <a:rPr lang="en-US" dirty="0" smtClean="0">
                <a:solidFill>
                  <a:srgbClr val="FF0000"/>
                </a:solidFill>
              </a:rPr>
              <a:t>can</a:t>
            </a:r>
            <a:r>
              <a:rPr lang="en-US" dirty="0" smtClean="0"/>
              <a:t> complete the scheduled </a:t>
            </a:r>
            <a:r>
              <a:rPr lang="en-US" dirty="0" err="1" smtClean="0"/>
              <a:t>asparaginase</a:t>
            </a:r>
            <a:r>
              <a:rPr lang="en-US" dirty="0" smtClean="0"/>
              <a:t> treatment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In one study</a:t>
            </a:r>
            <a:r>
              <a:rPr lang="en-US" dirty="0" smtClean="0"/>
              <a:t>, patients with </a:t>
            </a:r>
            <a:r>
              <a:rPr lang="en-US" dirty="0" smtClean="0">
                <a:solidFill>
                  <a:srgbClr val="FF0000"/>
                </a:solidFill>
              </a:rPr>
              <a:t>mild pancreatitis </a:t>
            </a:r>
            <a:r>
              <a:rPr lang="en-US" dirty="0" smtClean="0"/>
              <a:t>were   </a:t>
            </a:r>
            <a:r>
              <a:rPr lang="en-US" dirty="0" err="1" smtClean="0">
                <a:solidFill>
                  <a:srgbClr val="FF0000"/>
                </a:solidFill>
              </a:rPr>
              <a:t>rechallenged</a:t>
            </a:r>
            <a:r>
              <a:rPr lang="en-US" dirty="0" smtClean="0">
                <a:solidFill>
                  <a:srgbClr val="FF0000"/>
                </a:solidFill>
              </a:rPr>
              <a:t> after resolution of symptoms and normalization of </a:t>
            </a:r>
            <a:r>
              <a:rPr lang="en-US" dirty="0" smtClean="0"/>
              <a:t>pancreatic </a:t>
            </a:r>
            <a:r>
              <a:rPr lang="en-US" dirty="0" smtClean="0">
                <a:solidFill>
                  <a:srgbClr val="FF0000"/>
                </a:solidFill>
              </a:rPr>
              <a:t>enzymes</a:t>
            </a:r>
            <a:r>
              <a:rPr lang="en-US" dirty="0" smtClean="0"/>
              <a:t>, with </a:t>
            </a:r>
            <a:r>
              <a:rPr lang="en-US" dirty="0" smtClean="0">
                <a:solidFill>
                  <a:srgbClr val="FF0000"/>
                </a:solidFill>
              </a:rPr>
              <a:t>two-thirds having a second episode </a:t>
            </a:r>
            <a:r>
              <a:rPr lang="en-US" dirty="0" smtClean="0"/>
              <a:t>of pancreatitis after receiving an average of 7 or </a:t>
            </a:r>
            <a:r>
              <a:rPr lang="en-US" dirty="0" err="1" smtClean="0"/>
              <a:t>or</a:t>
            </a:r>
            <a:r>
              <a:rPr lang="en-US" dirty="0" smtClean="0"/>
              <a:t> 8 additional doses of </a:t>
            </a:r>
            <a:r>
              <a:rPr lang="en-US" dirty="0" err="1" smtClean="0"/>
              <a:t>asparaginase</a:t>
            </a:r>
            <a:r>
              <a:rPr lang="en-US" dirty="0" smtClean="0"/>
              <a:t>. 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Pharmacogenomics</a:t>
            </a:r>
            <a:r>
              <a:rPr lang="en-US" sz="3600" b="1" dirty="0" smtClean="0"/>
              <a:t>-guided continuation</a:t>
            </a:r>
            <a:br>
              <a:rPr lang="en-US" sz="3600" b="1" dirty="0" smtClean="0"/>
            </a:br>
            <a:r>
              <a:rPr lang="en-US" sz="3600" b="1" dirty="0" smtClean="0"/>
              <a:t>(maintenance) treatment: gaining a</a:t>
            </a:r>
            <a:br>
              <a:rPr lang="en-US" sz="3600" b="1" dirty="0" smtClean="0"/>
            </a:br>
            <a:r>
              <a:rPr lang="en-US" sz="3600" b="1" dirty="0" smtClean="0"/>
              <a:t>therapeutic edge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combination of weekly low-dose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/>
              <a:t> and daily </a:t>
            </a:r>
            <a:r>
              <a:rPr lang="en-US" dirty="0" err="1" smtClean="0">
                <a:solidFill>
                  <a:srgbClr val="FF0000"/>
                </a:solidFill>
              </a:rPr>
              <a:t>mercaptopurine</a:t>
            </a:r>
            <a:r>
              <a:rPr lang="en-US" dirty="0" smtClean="0"/>
              <a:t>, with or without pulses of </a:t>
            </a:r>
            <a:r>
              <a:rPr lang="en-US" dirty="0" err="1" smtClean="0">
                <a:solidFill>
                  <a:srgbClr val="FF0000"/>
                </a:solidFill>
              </a:rPr>
              <a:t>dexamethasone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vincristine</a:t>
            </a:r>
            <a:r>
              <a:rPr lang="en-US" dirty="0" smtClean="0"/>
              <a:t>, constitutes the standard “</a:t>
            </a:r>
            <a:r>
              <a:rPr lang="en-US" dirty="0" smtClean="0">
                <a:solidFill>
                  <a:srgbClr val="FF0000"/>
                </a:solidFill>
              </a:rPr>
              <a:t>backbone</a:t>
            </a:r>
            <a:r>
              <a:rPr lang="en-US" dirty="0" smtClean="0"/>
              <a:t>” of ALL continuation regimens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Tailoring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dosages</a:t>
            </a:r>
            <a:r>
              <a:rPr lang="en-US" dirty="0" smtClean="0"/>
              <a:t> of </a:t>
            </a:r>
            <a:r>
              <a:rPr lang="en-US" dirty="0" err="1" smtClean="0"/>
              <a:t>methotrexate</a:t>
            </a:r>
            <a:r>
              <a:rPr lang="en-US" dirty="0" smtClean="0"/>
              <a:t> and </a:t>
            </a:r>
            <a:r>
              <a:rPr lang="en-US" dirty="0" err="1" smtClean="0"/>
              <a:t>mercaptopurine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the limits of </a:t>
            </a:r>
            <a:r>
              <a:rPr lang="en-US" dirty="0" smtClean="0">
                <a:solidFill>
                  <a:srgbClr val="FF0000"/>
                </a:solidFill>
              </a:rPr>
              <a:t>tolerance</a:t>
            </a:r>
            <a:r>
              <a:rPr lang="en-US" dirty="0" smtClean="0"/>
              <a:t> has been associated with a </a:t>
            </a:r>
            <a:r>
              <a:rPr lang="en-US" dirty="0" smtClean="0">
                <a:solidFill>
                  <a:srgbClr val="FF0000"/>
                </a:solidFill>
              </a:rPr>
              <a:t>better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outcome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most</a:t>
            </a:r>
            <a:r>
              <a:rPr lang="en-US" dirty="0" smtClean="0"/>
              <a:t> clinical </a:t>
            </a:r>
            <a:r>
              <a:rPr lang="en-US" dirty="0" smtClean="0">
                <a:solidFill>
                  <a:srgbClr val="FF0000"/>
                </a:solidFill>
              </a:rPr>
              <a:t>trials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drugs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FF0000"/>
                </a:solidFill>
              </a:rPr>
              <a:t>increased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or decreased </a:t>
            </a:r>
            <a:r>
              <a:rPr lang="en-US" dirty="0" smtClean="0"/>
              <a:t>in parallel </a:t>
            </a:r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ascertaining the genetic polymorphism status of </a:t>
            </a:r>
            <a:r>
              <a:rPr lang="en-US" dirty="0" err="1" smtClean="0">
                <a:solidFill>
                  <a:srgbClr val="FF0000"/>
                </a:solidFill>
              </a:rPr>
              <a:t>thiopurine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methyltransferase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patients with an inherited deficiency </a:t>
            </a:r>
            <a:r>
              <a:rPr lang="en-US" dirty="0" smtClean="0"/>
              <a:t>of this enzyme are at increased risk of </a:t>
            </a:r>
            <a:r>
              <a:rPr lang="en-US" dirty="0" err="1" smtClean="0">
                <a:solidFill>
                  <a:srgbClr val="FF0000"/>
                </a:solidFill>
              </a:rPr>
              <a:t>mercaptopurine</a:t>
            </a:r>
            <a:r>
              <a:rPr lang="en-US" dirty="0" smtClean="0">
                <a:solidFill>
                  <a:srgbClr val="FF0000"/>
                </a:solidFill>
              </a:rPr>
              <a:t>-induced toxicities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among patients with poor tolerance to continuation treatment, </a:t>
            </a:r>
            <a:r>
              <a:rPr lang="en-US" dirty="0" err="1" smtClean="0"/>
              <a:t>mercaptopurine</a:t>
            </a:r>
            <a:r>
              <a:rPr lang="en-US" dirty="0" smtClean="0"/>
              <a:t> dosage can be selectively reduced, whereas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can</a:t>
            </a:r>
            <a:r>
              <a:rPr lang="en-US" dirty="0" smtClean="0"/>
              <a:t> still be </a:t>
            </a:r>
            <a:r>
              <a:rPr lang="en-US" dirty="0" smtClean="0">
                <a:solidFill>
                  <a:srgbClr val="FF0000"/>
                </a:solidFill>
              </a:rPr>
              <a:t>given at full dosage </a:t>
            </a:r>
            <a:r>
              <a:rPr lang="en-US" dirty="0" smtClean="0"/>
              <a:t>in those with a deficiency of the enzyme. This approach has reduced the likelihood of acute </a:t>
            </a:r>
            <a:r>
              <a:rPr lang="en-US" dirty="0" err="1" smtClean="0"/>
              <a:t>myelosuppression</a:t>
            </a:r>
            <a:r>
              <a:rPr lang="en-US" dirty="0" smtClean="0"/>
              <a:t> without compromising disease control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patients with </a:t>
            </a:r>
            <a:r>
              <a:rPr lang="en-US" dirty="0" err="1" smtClean="0">
                <a:solidFill>
                  <a:srgbClr val="FF0000"/>
                </a:solidFill>
              </a:rPr>
              <a:t>thiopurine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methyltransferase</a:t>
            </a:r>
            <a:r>
              <a:rPr lang="en-US" dirty="0" smtClean="0">
                <a:solidFill>
                  <a:srgbClr val="FF0000"/>
                </a:solidFill>
              </a:rPr>
              <a:t> deficiency</a:t>
            </a:r>
            <a:r>
              <a:rPr lang="en-US" dirty="0" smtClean="0"/>
              <a:t> are at </a:t>
            </a:r>
            <a:r>
              <a:rPr lang="en-US" dirty="0" smtClean="0">
                <a:solidFill>
                  <a:srgbClr val="FF0000"/>
                </a:solidFill>
              </a:rPr>
              <a:t>greater risk for </a:t>
            </a:r>
            <a:r>
              <a:rPr lang="en-US" dirty="0" smtClean="0"/>
              <a:t>the development of </a:t>
            </a:r>
            <a:r>
              <a:rPr lang="en-US" dirty="0" err="1" smtClean="0"/>
              <a:t>mercaptopurine</a:t>
            </a:r>
            <a:r>
              <a:rPr lang="en-US" dirty="0" smtClean="0"/>
              <a:t>-induced </a:t>
            </a:r>
            <a:r>
              <a:rPr lang="en-US" dirty="0" smtClean="0">
                <a:solidFill>
                  <a:srgbClr val="FF0000"/>
                </a:solidFill>
              </a:rPr>
              <a:t>myeloid malignancy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particularly</a:t>
            </a:r>
            <a:r>
              <a:rPr lang="en-US" dirty="0" smtClean="0"/>
              <a:t> if they receive </a:t>
            </a:r>
            <a:r>
              <a:rPr lang="en-US" dirty="0" smtClean="0">
                <a:solidFill>
                  <a:srgbClr val="FF0000"/>
                </a:solidFill>
              </a:rPr>
              <a:t>high-dose</a:t>
            </a:r>
            <a:r>
              <a:rPr lang="en-US" dirty="0" smtClean="0"/>
              <a:t> </a:t>
            </a:r>
            <a:r>
              <a:rPr lang="en-US" dirty="0" err="1" smtClean="0"/>
              <a:t>mercaptopurine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75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mg/m2</a:t>
            </a:r>
            <a:r>
              <a:rPr lang="en-US" dirty="0" smtClean="0"/>
              <a:t> per day).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Thioguanine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more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potent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mercaptopurine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but its prolonged use at a dose more than 40 mg/m2 </a:t>
            </a:r>
            <a:r>
              <a:rPr lang="en-US" dirty="0" smtClean="0"/>
              <a:t>has been </a:t>
            </a:r>
            <a:r>
              <a:rPr lang="en-US" dirty="0" smtClean="0">
                <a:solidFill>
                  <a:srgbClr val="FFFF00"/>
                </a:solidFill>
              </a:rPr>
              <a:t>associated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FFFF00"/>
                </a:solidFill>
              </a:rPr>
              <a:t>profound thrombocytopenia</a:t>
            </a:r>
            <a:r>
              <a:rPr lang="en-US" dirty="0" smtClean="0"/>
              <a:t>, an increased risk of </a:t>
            </a:r>
            <a:r>
              <a:rPr lang="en-US" dirty="0" smtClean="0">
                <a:solidFill>
                  <a:srgbClr val="FFFF00"/>
                </a:solidFill>
              </a:rPr>
              <a:t>death</a:t>
            </a:r>
            <a:r>
              <a:rPr lang="en-US" dirty="0" smtClean="0"/>
              <a:t>, and an unacceptable rate of hepatic </a:t>
            </a:r>
            <a:r>
              <a:rPr lang="en-US" dirty="0" err="1" smtClean="0">
                <a:solidFill>
                  <a:srgbClr val="FFFF00"/>
                </a:solidFill>
              </a:rPr>
              <a:t>veno</a:t>
            </a:r>
            <a:r>
              <a:rPr lang="en-US" dirty="0" smtClean="0">
                <a:solidFill>
                  <a:srgbClr val="FFFF00"/>
                </a:solidFill>
              </a:rPr>
              <a:t>-occlusive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disease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( 20%)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>86,87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Hence, </a:t>
            </a:r>
            <a:r>
              <a:rPr lang="en-US" dirty="0" err="1" smtClean="0">
                <a:solidFill>
                  <a:srgbClr val="FF0000"/>
                </a:solidFill>
              </a:rPr>
              <a:t>thioguanine</a:t>
            </a:r>
            <a:r>
              <a:rPr lang="en-US" dirty="0" smtClean="0">
                <a:solidFill>
                  <a:srgbClr val="FF0000"/>
                </a:solidFill>
              </a:rPr>
              <a:t> is no longer used for continuation treatment</a:t>
            </a:r>
            <a:r>
              <a:rPr lang="en-US" dirty="0" smtClean="0"/>
              <a:t>; however, whether its </a:t>
            </a:r>
            <a:r>
              <a:rPr lang="en-US" dirty="0" smtClean="0">
                <a:solidFill>
                  <a:srgbClr val="FF0000"/>
                </a:solidFill>
              </a:rPr>
              <a:t>short-term use can improve outcome, especially in terms of CNS control</a:t>
            </a:r>
            <a:r>
              <a:rPr lang="en-US" dirty="0" smtClean="0"/>
              <a:t>, without causing undue </a:t>
            </a:r>
            <a:r>
              <a:rPr lang="en-US" dirty="0" smtClean="0">
                <a:solidFill>
                  <a:srgbClr val="FF0000"/>
                </a:solidFill>
              </a:rPr>
              <a:t>toxicity remains to be determined</a:t>
            </a:r>
            <a:r>
              <a:rPr lang="en-US" dirty="0" smtClean="0"/>
              <a:t>. Notably, </a:t>
            </a:r>
            <a:r>
              <a:rPr lang="en-US" dirty="0" err="1" smtClean="0">
                <a:solidFill>
                  <a:srgbClr val="FF0000"/>
                </a:solidFill>
              </a:rPr>
              <a:t>thiopurine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methyltransferase</a:t>
            </a:r>
            <a:r>
              <a:rPr lang="en-US" dirty="0" smtClean="0"/>
              <a:t> also has a significant impact on the pharmacokinetics of </a:t>
            </a:r>
            <a:r>
              <a:rPr lang="en-US" dirty="0" err="1" smtClean="0"/>
              <a:t>thioguanine</a:t>
            </a:r>
            <a:r>
              <a:rPr lang="en-US" dirty="0" smtClean="0"/>
              <a:t>, and patients with the enzyme </a:t>
            </a:r>
            <a:r>
              <a:rPr lang="en-US" dirty="0" smtClean="0">
                <a:solidFill>
                  <a:srgbClr val="FF0000"/>
                </a:solidFill>
              </a:rPr>
              <a:t>deficiency</a:t>
            </a:r>
            <a:r>
              <a:rPr lang="en-US" dirty="0" smtClean="0"/>
              <a:t> are at an increased risk of developing hepatic </a:t>
            </a:r>
            <a:r>
              <a:rPr lang="en-US" dirty="0" err="1" smtClean="0">
                <a:solidFill>
                  <a:srgbClr val="FF0000"/>
                </a:solidFill>
              </a:rPr>
              <a:t>veno</a:t>
            </a:r>
            <a:r>
              <a:rPr lang="en-US" dirty="0" smtClean="0">
                <a:solidFill>
                  <a:srgbClr val="FF0000"/>
                </a:solidFill>
              </a:rPr>
              <a:t>-occlusive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disease.</a:t>
            </a:r>
            <a:r>
              <a:rPr lang="en-US" dirty="0" smtClean="0">
                <a:solidFill>
                  <a:srgbClr val="00B050"/>
                </a:solidFill>
              </a:rPr>
              <a:t>88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recommend implementation </a:t>
            </a:r>
            <a:r>
              <a:rPr lang="en-US" dirty="0" smtClean="0"/>
              <a:t>of the </a:t>
            </a:r>
            <a:r>
              <a:rPr lang="en-US" dirty="0" smtClean="0">
                <a:solidFill>
                  <a:srgbClr val="FF0000"/>
                </a:solidFill>
              </a:rPr>
              <a:t>guidelines for </a:t>
            </a:r>
            <a:r>
              <a:rPr lang="en-US" dirty="0" err="1" smtClean="0">
                <a:solidFill>
                  <a:srgbClr val="FF0000"/>
                </a:solidFill>
              </a:rPr>
              <a:t>thiopurine</a:t>
            </a:r>
            <a:r>
              <a:rPr lang="en-US" dirty="0" smtClean="0">
                <a:solidFill>
                  <a:srgbClr val="FF0000"/>
                </a:solidFill>
              </a:rPr>
              <a:t> therapy (updates at http://www.pharmgkb.org)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based on </a:t>
            </a:r>
            <a:r>
              <a:rPr lang="en-US" dirty="0" smtClean="0"/>
              <a:t>the association between </a:t>
            </a:r>
            <a:r>
              <a:rPr lang="en-US" dirty="0" smtClean="0">
                <a:solidFill>
                  <a:srgbClr val="FF0000"/>
                </a:solidFill>
              </a:rPr>
              <a:t>clinical effects and genotype/phenotype of the enzyme</a:t>
            </a:r>
            <a:r>
              <a:rPr lang="en-US" dirty="0" smtClean="0"/>
              <a:t>, as recently developed by the Clinical </a:t>
            </a:r>
            <a:r>
              <a:rPr lang="en-US" dirty="0" err="1" smtClean="0"/>
              <a:t>Pharmacogenetics</a:t>
            </a:r>
            <a:r>
              <a:rPr lang="en-US" dirty="0" smtClean="0"/>
              <a:t> Implementation Consortium.83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many clinical trials, </a:t>
            </a:r>
            <a:r>
              <a:rPr lang="en-US" dirty="0" smtClean="0">
                <a:solidFill>
                  <a:srgbClr val="FF0000"/>
                </a:solidFill>
              </a:rPr>
              <a:t>weekly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/>
              <a:t> is given orally for convenience and cost savings. </a:t>
            </a:r>
            <a:r>
              <a:rPr lang="en-US" dirty="0" smtClean="0">
                <a:solidFill>
                  <a:srgbClr val="FF0000"/>
                </a:solidFill>
              </a:rPr>
              <a:t>We prefer</a:t>
            </a:r>
            <a:r>
              <a:rPr lang="en-US" dirty="0" smtClean="0"/>
              <a:t> to give it </a:t>
            </a:r>
            <a:r>
              <a:rPr lang="en-US" dirty="0" smtClean="0">
                <a:solidFill>
                  <a:srgbClr val="FF0000"/>
                </a:solidFill>
              </a:rPr>
              <a:t>intravenously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adherence</a:t>
            </a:r>
            <a:r>
              <a:rPr lang="en-US" dirty="0" smtClean="0"/>
              <a:t> rate of </a:t>
            </a:r>
            <a:r>
              <a:rPr lang="en-US" dirty="0" smtClean="0">
                <a:solidFill>
                  <a:srgbClr val="FF0000"/>
                </a:solidFill>
              </a:rPr>
              <a:t>less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95%</a:t>
            </a:r>
            <a:r>
              <a:rPr lang="en-US" dirty="0" smtClean="0"/>
              <a:t> was associated with an </a:t>
            </a:r>
            <a:r>
              <a:rPr lang="en-US" dirty="0" smtClean="0">
                <a:solidFill>
                  <a:srgbClr val="FF0000"/>
                </a:solidFill>
              </a:rPr>
              <a:t>increased risk of relapse </a:t>
            </a:r>
            <a:r>
              <a:rPr lang="en-US" dirty="0" smtClean="0"/>
              <a:t>in a recent COG study.</a:t>
            </a:r>
            <a:r>
              <a:rPr lang="en-US" dirty="0" smtClean="0">
                <a:solidFill>
                  <a:srgbClr val="00B050"/>
                </a:solidFill>
              </a:rPr>
              <a:t>89(!!weekly dose or total)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The case for complete omission of</a:t>
            </a:r>
            <a:br>
              <a:rPr lang="en-US" sz="3600" b="1" dirty="0" smtClean="0"/>
            </a:br>
            <a:r>
              <a:rPr lang="en-US" sz="3600" b="1" dirty="0" smtClean="0"/>
              <a:t>prophylactic cranial irradiation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Two studies have shown </a:t>
            </a:r>
            <a:r>
              <a:rPr lang="en-US" dirty="0" smtClean="0"/>
              <a:t>that </a:t>
            </a:r>
            <a:r>
              <a:rPr lang="en-US" b="1" dirty="0" smtClean="0">
                <a:solidFill>
                  <a:srgbClr val="FF0000"/>
                </a:solidFill>
              </a:rPr>
              <a:t>prophylactic </a:t>
            </a:r>
            <a:r>
              <a:rPr lang="en-US" dirty="0" smtClean="0">
                <a:solidFill>
                  <a:srgbClr val="FF0000"/>
                </a:solidFill>
              </a:rPr>
              <a:t>cranial irradiation can</a:t>
            </a:r>
            <a:r>
              <a:rPr lang="en-US" dirty="0" smtClean="0"/>
              <a:t> be successfully </a:t>
            </a:r>
            <a:r>
              <a:rPr lang="en-US" dirty="0" smtClean="0">
                <a:solidFill>
                  <a:srgbClr val="FF0000"/>
                </a:solidFill>
              </a:rPr>
              <a:t>omitted</a:t>
            </a:r>
            <a:r>
              <a:rPr lang="en-US" dirty="0" smtClean="0"/>
              <a:t> from virtually all patients, regardless of their presenting features, </a:t>
            </a:r>
            <a:r>
              <a:rPr lang="en-US" dirty="0" smtClean="0">
                <a:solidFill>
                  <a:srgbClr val="FF0000"/>
                </a:solidFill>
              </a:rPr>
              <a:t>in the context of effective systemic therapy (including high-dose intravenous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>
                <a:solidFill>
                  <a:srgbClr val="FF0000"/>
                </a:solidFill>
              </a:rPr>
              <a:t>) and </a:t>
            </a:r>
            <a:r>
              <a:rPr lang="en-US" dirty="0" err="1" smtClean="0">
                <a:solidFill>
                  <a:srgbClr val="FF0000"/>
                </a:solidFill>
              </a:rPr>
              <a:t>intrathecal</a:t>
            </a:r>
            <a:r>
              <a:rPr lang="en-US" dirty="0" smtClean="0">
                <a:solidFill>
                  <a:srgbClr val="FF0000"/>
                </a:solidFill>
              </a:rPr>
              <a:t> therapy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FF00"/>
                </a:solidFill>
              </a:rPr>
              <a:t>4,7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Emerging leukemia subtypes</a:t>
            </a:r>
            <a:br>
              <a:rPr lang="en-US" b="1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Traditionally, ALL has been classified into precursor T (or T-cell), precursor B, and B-cell (</a:t>
            </a:r>
            <a:r>
              <a:rPr lang="en-US" dirty="0" err="1" smtClean="0"/>
              <a:t>Burkitt</a:t>
            </a:r>
            <a:r>
              <a:rPr lang="en-US" dirty="0" smtClean="0"/>
              <a:t>) phenotypes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Recent</a:t>
            </a:r>
            <a:r>
              <a:rPr lang="en-US" dirty="0" smtClean="0"/>
              <a:t> studies have identified a novel </a:t>
            </a:r>
            <a:r>
              <a:rPr lang="en-US" dirty="0" smtClean="0">
                <a:solidFill>
                  <a:srgbClr val="FF0000"/>
                </a:solidFill>
              </a:rPr>
              <a:t>high-risk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immature T-cell subtype</a:t>
            </a:r>
            <a:r>
              <a:rPr lang="en-US" dirty="0" smtClean="0"/>
              <a:t>, termed “</a:t>
            </a:r>
            <a:r>
              <a:rPr lang="en-US" dirty="0" smtClean="0">
                <a:solidFill>
                  <a:srgbClr val="FF0000"/>
                </a:solidFill>
              </a:rPr>
              <a:t>early T-cell precursor</a:t>
            </a:r>
            <a:r>
              <a:rPr lang="en-US" dirty="0" smtClean="0"/>
              <a:t>” ALL, which is characterized by </a:t>
            </a:r>
            <a:r>
              <a:rPr lang="en-US" dirty="0" smtClean="0">
                <a:solidFill>
                  <a:srgbClr val="FF0000"/>
                </a:solidFill>
              </a:rPr>
              <a:t>immunologic markers and a gene expression </a:t>
            </a:r>
            <a:r>
              <a:rPr lang="en-US" dirty="0" smtClean="0"/>
              <a:t>profile reminiscent of </a:t>
            </a:r>
            <a:r>
              <a:rPr lang="en-US" dirty="0" smtClean="0">
                <a:solidFill>
                  <a:srgbClr val="FF0000"/>
                </a:solidFill>
              </a:rPr>
              <a:t>double-negative 1 </a:t>
            </a:r>
            <a:r>
              <a:rPr lang="en-US" dirty="0" err="1" smtClean="0">
                <a:solidFill>
                  <a:srgbClr val="FF0000"/>
                </a:solidFill>
              </a:rPr>
              <a:t>thymocytes</a:t>
            </a:r>
            <a:r>
              <a:rPr lang="en-US" dirty="0" smtClean="0"/>
              <a:t> that retain the </a:t>
            </a:r>
            <a:r>
              <a:rPr lang="en-US" dirty="0" smtClean="0">
                <a:solidFill>
                  <a:srgbClr val="00B050"/>
                </a:solidFill>
              </a:rPr>
              <a:t>ability to differentiate into both T-cell and myeloid, but not B-cell</a:t>
            </a:r>
            <a:r>
              <a:rPr lang="en-US" dirty="0" smtClean="0"/>
              <a:t>, lineages.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Both studies used triple </a:t>
            </a:r>
            <a:r>
              <a:rPr lang="en-US" dirty="0" err="1" smtClean="0">
                <a:solidFill>
                  <a:srgbClr val="FF0000"/>
                </a:solidFill>
              </a:rPr>
              <a:t>intrathecal</a:t>
            </a:r>
            <a:r>
              <a:rPr lang="en-US" dirty="0" smtClean="0">
                <a:solidFill>
                  <a:srgbClr val="FF0000"/>
                </a:solidFill>
              </a:rPr>
              <a:t> therapy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FF00"/>
                </a:solidFill>
              </a:rPr>
              <a:t>13 doses for the non–</a:t>
            </a:r>
            <a:r>
              <a:rPr lang="en-US" dirty="0" err="1" smtClean="0">
                <a:solidFill>
                  <a:srgbClr val="FFFF00"/>
                </a:solidFill>
              </a:rPr>
              <a:t>highrisk</a:t>
            </a:r>
            <a:r>
              <a:rPr lang="en-US" dirty="0" smtClean="0">
                <a:solidFill>
                  <a:srgbClr val="FFFF00"/>
                </a:solidFill>
              </a:rPr>
              <a:t> patients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C000"/>
                </a:solidFill>
              </a:rPr>
              <a:t>15 to 17 doses for the high-risk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patients in the Dutch Childhood Oncology Group protocol ALL-</a:t>
            </a:r>
            <a:r>
              <a:rPr lang="en-US" dirty="0" smtClean="0">
                <a:solidFill>
                  <a:srgbClr val="FF0000"/>
                </a:solidFill>
              </a:rPr>
              <a:t>9,4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FF00"/>
                </a:solidFill>
              </a:rPr>
              <a:t>13 to 18 doses in low-risk </a:t>
            </a:r>
            <a:r>
              <a:rPr lang="en-US" dirty="0" smtClean="0"/>
              <a:t>cases and </a:t>
            </a:r>
            <a:r>
              <a:rPr lang="en-US" dirty="0" smtClean="0">
                <a:solidFill>
                  <a:srgbClr val="FFC000"/>
                </a:solidFill>
              </a:rPr>
              <a:t>16 to 25 doses in standard- or high-risk</a:t>
            </a:r>
            <a:r>
              <a:rPr lang="en-US" dirty="0" smtClean="0"/>
              <a:t> cases in the St Jude Total Therapy XV study.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6126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Despite</a:t>
            </a:r>
            <a:r>
              <a:rPr lang="en-US" dirty="0" smtClean="0"/>
              <a:t> these results, </a:t>
            </a:r>
            <a:r>
              <a:rPr lang="en-US" dirty="0" smtClean="0">
                <a:solidFill>
                  <a:srgbClr val="FF0000"/>
                </a:solidFill>
              </a:rPr>
              <a:t>many leukemia therapists </a:t>
            </a:r>
            <a:r>
              <a:rPr lang="en-US" dirty="0" smtClean="0"/>
              <a:t>still prefer </a:t>
            </a:r>
            <a:r>
              <a:rPr lang="en-US" dirty="0" err="1" smtClean="0"/>
              <a:t>intrathecal</a:t>
            </a:r>
            <a:r>
              <a:rPr lang="en-US" dirty="0" smtClean="0"/>
              <a:t> </a:t>
            </a:r>
            <a:r>
              <a:rPr lang="en-US" dirty="0" err="1" smtClean="0"/>
              <a:t>methotrexate</a:t>
            </a:r>
            <a:r>
              <a:rPr lang="en-US" dirty="0" smtClean="0"/>
              <a:t> and are </a:t>
            </a:r>
            <a:r>
              <a:rPr lang="en-US" dirty="0" smtClean="0">
                <a:solidFill>
                  <a:srgbClr val="FF0000"/>
                </a:solidFill>
              </a:rPr>
              <a:t>reluctant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omit</a:t>
            </a:r>
            <a:r>
              <a:rPr lang="en-US" dirty="0" smtClean="0"/>
              <a:t> cranial irradiation from protocols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high-risk</a:t>
            </a:r>
            <a:r>
              <a:rPr lang="en-US" dirty="0" smtClean="0"/>
              <a:t> patients.</a:t>
            </a:r>
          </a:p>
          <a:p>
            <a:r>
              <a:rPr lang="en-US" dirty="0" smtClean="0"/>
              <a:t>COG study (</a:t>
            </a:r>
            <a:r>
              <a:rPr lang="en-US" dirty="0" smtClean="0">
                <a:solidFill>
                  <a:srgbClr val="FF0000"/>
                </a:solidFill>
              </a:rPr>
              <a:t>CCG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1952</a:t>
            </a:r>
            <a:r>
              <a:rPr lang="en-US" dirty="0" smtClean="0"/>
              <a:t>):</a:t>
            </a:r>
            <a:r>
              <a:rPr lang="en-US" dirty="0" smtClean="0">
                <a:solidFill>
                  <a:srgbClr val="FF0000"/>
                </a:solidFill>
              </a:rPr>
              <a:t>triple</a:t>
            </a:r>
            <a:r>
              <a:rPr lang="en-US" dirty="0" smtClean="0"/>
              <a:t> </a:t>
            </a:r>
            <a:r>
              <a:rPr lang="en-US" dirty="0" err="1" smtClean="0"/>
              <a:t>intrathecal</a:t>
            </a:r>
            <a:r>
              <a:rPr lang="en-US" dirty="0" smtClean="0"/>
              <a:t> therapy resulted in a significantly </a:t>
            </a:r>
            <a:r>
              <a:rPr lang="en-US" dirty="0" smtClean="0">
                <a:solidFill>
                  <a:srgbClr val="FF0000"/>
                </a:solidFill>
              </a:rPr>
              <a:t>lower</a:t>
            </a:r>
            <a:r>
              <a:rPr lang="en-US" dirty="0" smtClean="0"/>
              <a:t> incidence of isolated CNS </a:t>
            </a:r>
            <a:r>
              <a:rPr lang="en-US" dirty="0" smtClean="0">
                <a:solidFill>
                  <a:srgbClr val="FF0000"/>
                </a:solidFill>
              </a:rPr>
              <a:t>relapse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than</a:t>
            </a:r>
            <a:r>
              <a:rPr lang="en-US" dirty="0" smtClean="0"/>
              <a:t> did treatment with </a:t>
            </a:r>
            <a:r>
              <a:rPr lang="en-US" dirty="0" err="1" smtClean="0"/>
              <a:t>intrathecal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/>
              <a:t> (6-year cumulative risk: 3.4%  1.0% </a:t>
            </a:r>
            <a:r>
              <a:rPr lang="en-US" dirty="0" err="1" smtClean="0"/>
              <a:t>vs</a:t>
            </a:r>
            <a:r>
              <a:rPr lang="en-US" dirty="0" smtClean="0"/>
              <a:t> 5.9%  1.2%). The impact was even more pronounced in patients with a CNS2 status (6-year cumulative risk: 7.7%  5.3% </a:t>
            </a:r>
            <a:r>
              <a:rPr lang="en-US" dirty="0" err="1" smtClean="0"/>
              <a:t>vs</a:t>
            </a:r>
            <a:r>
              <a:rPr lang="en-US" dirty="0" smtClean="0"/>
              <a:t> 23.0%  9.5%)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significantly </a:t>
            </a:r>
            <a:r>
              <a:rPr lang="en-US" dirty="0" smtClean="0">
                <a:solidFill>
                  <a:srgbClr val="FF0000"/>
                </a:solidFill>
              </a:rPr>
              <a:t>more hematologic and testicular relapses </a:t>
            </a:r>
            <a:r>
              <a:rPr lang="en-US" dirty="0" smtClean="0"/>
              <a:t>occurred among patients treated </a:t>
            </a:r>
            <a:r>
              <a:rPr lang="en-US" dirty="0" smtClean="0">
                <a:solidFill>
                  <a:srgbClr val="FF0000"/>
                </a:solidFill>
              </a:rPr>
              <a:t>with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triple</a:t>
            </a:r>
            <a:r>
              <a:rPr lang="en-US" dirty="0" smtClean="0"/>
              <a:t> </a:t>
            </a:r>
            <a:r>
              <a:rPr lang="en-US" dirty="0" err="1" smtClean="0"/>
              <a:t>intrathecal</a:t>
            </a:r>
            <a:r>
              <a:rPr lang="en-US" dirty="0" smtClean="0"/>
              <a:t> therapy </a:t>
            </a:r>
            <a:r>
              <a:rPr lang="en-US" dirty="0" smtClean="0">
                <a:solidFill>
                  <a:srgbClr val="FF0000"/>
                </a:solidFill>
              </a:rPr>
              <a:t>than</a:t>
            </a:r>
            <a:r>
              <a:rPr lang="en-US" dirty="0" smtClean="0"/>
              <a:t> among those receiving </a:t>
            </a:r>
            <a:r>
              <a:rPr lang="en-US" dirty="0" err="1" smtClean="0"/>
              <a:t>intrathecal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resulting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a significantly </a:t>
            </a:r>
            <a:r>
              <a:rPr lang="en-US" dirty="0" smtClean="0">
                <a:solidFill>
                  <a:srgbClr val="FF0000"/>
                </a:solidFill>
              </a:rPr>
              <a:t>inferior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survival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former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group</a:t>
            </a:r>
            <a:r>
              <a:rPr lang="en-US" dirty="0" smtClean="0"/>
              <a:t> (90.3%  1.5% </a:t>
            </a:r>
            <a:r>
              <a:rPr lang="en-US" dirty="0" err="1" smtClean="0"/>
              <a:t>vs</a:t>
            </a:r>
            <a:r>
              <a:rPr lang="en-US" dirty="0" smtClean="0"/>
              <a:t> 94.4%  1.1%).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we</a:t>
            </a:r>
            <a:r>
              <a:rPr lang="en-US" dirty="0" smtClean="0"/>
              <a:t> would </a:t>
            </a:r>
            <a:r>
              <a:rPr lang="en-US" dirty="0" smtClean="0">
                <a:solidFill>
                  <a:srgbClr val="FF0000"/>
                </a:solidFill>
              </a:rPr>
              <a:t>argue</a:t>
            </a:r>
            <a:r>
              <a:rPr lang="en-US" dirty="0" smtClean="0"/>
              <a:t> that </a:t>
            </a:r>
            <a:r>
              <a:rPr lang="en-US" dirty="0" smtClean="0">
                <a:solidFill>
                  <a:srgbClr val="FF0000"/>
                </a:solidFill>
              </a:rPr>
              <a:t>triple</a:t>
            </a:r>
            <a:r>
              <a:rPr lang="en-US" dirty="0" smtClean="0"/>
              <a:t> </a:t>
            </a:r>
            <a:r>
              <a:rPr lang="en-US" dirty="0" err="1" smtClean="0"/>
              <a:t>intrathecal</a:t>
            </a:r>
            <a:r>
              <a:rPr lang="en-US" dirty="0" smtClean="0"/>
              <a:t> therapy used together with effective systemic chemotherapy, </a:t>
            </a:r>
            <a:r>
              <a:rPr lang="en-US" dirty="0" smtClean="0">
                <a:solidFill>
                  <a:srgbClr val="FF0000"/>
                </a:solidFill>
              </a:rPr>
              <a:t>at least in </a:t>
            </a:r>
            <a:r>
              <a:rPr lang="en-US" dirty="0" smtClean="0"/>
              <a:t>patients at </a:t>
            </a:r>
            <a:r>
              <a:rPr lang="en-US" dirty="0" smtClean="0">
                <a:solidFill>
                  <a:srgbClr val="FF0000"/>
                </a:solidFill>
              </a:rPr>
              <a:t>high risk </a:t>
            </a:r>
            <a:r>
              <a:rPr lang="en-US" dirty="0" smtClean="0"/>
              <a:t>of relapse, would </a:t>
            </a:r>
            <a:r>
              <a:rPr lang="en-US" dirty="0" smtClean="0">
                <a:solidFill>
                  <a:srgbClr val="FF0000"/>
                </a:solidFill>
              </a:rPr>
              <a:t>allow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cranial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irradiation</a:t>
            </a:r>
            <a:r>
              <a:rPr lang="en-US" dirty="0" smtClean="0"/>
              <a:t> to be </a:t>
            </a:r>
            <a:r>
              <a:rPr lang="en-US" dirty="0" smtClean="0">
                <a:solidFill>
                  <a:srgbClr val="FF0000"/>
                </a:solidFill>
              </a:rPr>
              <a:t>omitted</a:t>
            </a:r>
            <a:r>
              <a:rPr lang="en-US" dirty="0" smtClean="0"/>
              <a:t> in this subgroup.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adding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intravenous </a:t>
            </a:r>
            <a:r>
              <a:rPr lang="en-US" dirty="0" err="1" smtClean="0">
                <a:solidFill>
                  <a:srgbClr val="FF0000"/>
                </a:solidFill>
              </a:rPr>
              <a:t>methotrexate</a:t>
            </a:r>
            <a:r>
              <a:rPr lang="en-US" dirty="0" smtClean="0">
                <a:solidFill>
                  <a:srgbClr val="FF0000"/>
                </a:solidFill>
              </a:rPr>
              <a:t> for</a:t>
            </a:r>
            <a:r>
              <a:rPr lang="en-US" dirty="0" smtClean="0"/>
              <a:t> patients treated with</a:t>
            </a:r>
            <a:r>
              <a:rPr lang="en-US" dirty="0" smtClean="0">
                <a:solidFill>
                  <a:srgbClr val="FF0000"/>
                </a:solidFill>
              </a:rPr>
              <a:t> triple </a:t>
            </a:r>
            <a:r>
              <a:rPr lang="en-US" dirty="0" err="1" smtClean="0"/>
              <a:t>intrathecal</a:t>
            </a:r>
            <a:r>
              <a:rPr lang="en-US" dirty="0" smtClean="0"/>
              <a:t> therapy </a:t>
            </a:r>
            <a:r>
              <a:rPr lang="en-US" dirty="0" smtClean="0">
                <a:solidFill>
                  <a:srgbClr val="FF0000"/>
                </a:solidFill>
              </a:rPr>
              <a:t>improves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outcome</a:t>
            </a:r>
            <a:r>
              <a:rPr lang="en-US" dirty="0" smtClean="0"/>
              <a:t> by reducing both CNS and non-CNS relapses, </a:t>
            </a:r>
            <a:r>
              <a:rPr lang="en-US" dirty="0" smtClean="0">
                <a:solidFill>
                  <a:srgbClr val="FFFF00"/>
                </a:solidFill>
              </a:rPr>
              <a:t>whereas</a:t>
            </a:r>
            <a:r>
              <a:rPr lang="en-US" dirty="0" smtClean="0"/>
              <a:t> adding it </a:t>
            </a:r>
            <a:r>
              <a:rPr lang="en-US" dirty="0" smtClean="0">
                <a:solidFill>
                  <a:srgbClr val="FFFF00"/>
                </a:solidFill>
              </a:rPr>
              <a:t>for</a:t>
            </a:r>
            <a:r>
              <a:rPr lang="en-US" dirty="0" smtClean="0"/>
              <a:t> those treated with </a:t>
            </a:r>
            <a:r>
              <a:rPr lang="en-US" dirty="0" err="1" smtClean="0">
                <a:solidFill>
                  <a:srgbClr val="FFFF00"/>
                </a:solidFill>
              </a:rPr>
              <a:t>intrathecal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methotrexate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yields </a:t>
            </a:r>
            <a:r>
              <a:rPr lang="en-US" dirty="0" smtClean="0">
                <a:solidFill>
                  <a:srgbClr val="FFFF00"/>
                </a:solidFill>
              </a:rPr>
              <a:t>little benefit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Mutational</a:t>
            </a:r>
            <a:r>
              <a:rPr lang="en-US" dirty="0" smtClean="0"/>
              <a:t> spectrum of this subtype shares characteristics of </a:t>
            </a:r>
            <a:r>
              <a:rPr lang="en-US" dirty="0" smtClean="0">
                <a:solidFill>
                  <a:srgbClr val="FF0000"/>
                </a:solidFill>
              </a:rPr>
              <a:t>acute myeloid leukemia</a:t>
            </a:r>
            <a:r>
              <a:rPr lang="en-US" dirty="0" smtClean="0"/>
              <a:t>, and the </a:t>
            </a:r>
            <a:r>
              <a:rPr lang="en-US" dirty="0" smtClean="0">
                <a:solidFill>
                  <a:srgbClr val="FF0000"/>
                </a:solidFill>
              </a:rPr>
              <a:t>transcriptional</a:t>
            </a:r>
            <a:r>
              <a:rPr lang="en-US" dirty="0" smtClean="0"/>
              <a:t> profile of the blasts is similar to that of </a:t>
            </a:r>
            <a:r>
              <a:rPr lang="en-US" dirty="0" smtClean="0">
                <a:solidFill>
                  <a:srgbClr val="FF0000"/>
                </a:solidFill>
              </a:rPr>
              <a:t>normal hematopoietic stem cells </a:t>
            </a:r>
            <a:r>
              <a:rPr lang="en-US" dirty="0" smtClean="0"/>
              <a:t>and </a:t>
            </a:r>
            <a:r>
              <a:rPr lang="en-US" dirty="0" err="1" smtClean="0"/>
              <a:t>granulocytemacrophage</a:t>
            </a:r>
            <a:r>
              <a:rPr lang="en-US" dirty="0" smtClean="0"/>
              <a:t> precursors, suggesting that this subtype of leukemia is a stem cell disease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mutations </a:t>
            </a:r>
            <a:r>
              <a:rPr lang="en-US" dirty="0" smtClean="0"/>
              <a:t>frequently involve</a:t>
            </a:r>
            <a:r>
              <a:rPr lang="en-US" dirty="0" smtClean="0">
                <a:solidFill>
                  <a:srgbClr val="00B050"/>
                </a:solidFill>
              </a:rPr>
              <a:t> genes regulating hematopoietic development (</a:t>
            </a:r>
            <a:r>
              <a:rPr lang="en-US" i="1" dirty="0" smtClean="0">
                <a:solidFill>
                  <a:srgbClr val="00B050"/>
                </a:solidFill>
              </a:rPr>
              <a:t>GATA3, ETV6, RUNX1, IKZF1, and EP300), </a:t>
            </a:r>
            <a:r>
              <a:rPr lang="en-US" i="1" dirty="0" smtClean="0">
                <a:solidFill>
                  <a:srgbClr val="00B0F0"/>
                </a:solidFill>
              </a:rPr>
              <a:t>cytokine receptor and RAS signaling (NRAS, KRAS, FLT3, IL7R, JAK3, JAK1, SH2B3, and BRAF)</a:t>
            </a:r>
            <a:r>
              <a:rPr lang="en-US" i="1" dirty="0" smtClean="0"/>
              <a:t>, and </a:t>
            </a:r>
            <a:r>
              <a:rPr lang="en-US" i="1" dirty="0" err="1" smtClean="0">
                <a:solidFill>
                  <a:srgbClr val="FFFF00"/>
                </a:solidFill>
              </a:rPr>
              <a:t>histone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modification (</a:t>
            </a:r>
            <a:r>
              <a:rPr lang="en-US" i="1" dirty="0" smtClean="0">
                <a:solidFill>
                  <a:srgbClr val="FFFF00"/>
                </a:solidFill>
              </a:rPr>
              <a:t>EZH2, EED, SUZ12, SETD2, and EP300).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findings suggests that patients with </a:t>
            </a:r>
            <a:r>
              <a:rPr lang="en-US" dirty="0" smtClean="0">
                <a:solidFill>
                  <a:srgbClr val="FF0000"/>
                </a:solidFill>
              </a:rPr>
              <a:t>early T-cell precursor ALL may benefit </a:t>
            </a:r>
            <a:r>
              <a:rPr lang="en-US" dirty="0" smtClean="0"/>
              <a:t>from new </a:t>
            </a:r>
            <a:r>
              <a:rPr lang="en-US" dirty="0" smtClean="0">
                <a:solidFill>
                  <a:srgbClr val="FF0000"/>
                </a:solidFill>
              </a:rPr>
              <a:t>therapies</a:t>
            </a:r>
            <a:r>
              <a:rPr lang="en-US" dirty="0" smtClean="0"/>
              <a:t> that exploit the </a:t>
            </a:r>
            <a:r>
              <a:rPr lang="en-US" dirty="0" smtClean="0">
                <a:solidFill>
                  <a:srgbClr val="FF0000"/>
                </a:solidFill>
              </a:rPr>
              <a:t>myeloid or stem cell </a:t>
            </a:r>
            <a:r>
              <a:rPr lang="en-US" dirty="0" smtClean="0"/>
              <a:t>features of this leukemia, such as </a:t>
            </a:r>
            <a:r>
              <a:rPr lang="en-US" dirty="0" smtClean="0">
                <a:solidFill>
                  <a:srgbClr val="FF0000"/>
                </a:solidFill>
              </a:rPr>
              <a:t>high-dose </a:t>
            </a:r>
            <a:r>
              <a:rPr lang="en-US" dirty="0" err="1" smtClean="0">
                <a:solidFill>
                  <a:srgbClr val="FF0000"/>
                </a:solidFill>
              </a:rPr>
              <a:t>cytarabine</a:t>
            </a:r>
            <a:r>
              <a:rPr lang="en-US" dirty="0" smtClean="0">
                <a:solidFill>
                  <a:srgbClr val="FF0000"/>
                </a:solidFill>
              </a:rPr>
              <a:t> or epigenetic therapy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14</a:t>
            </a:r>
            <a:r>
              <a:rPr lang="en-US" dirty="0" smtClean="0"/>
              <a:t> a hypothesis that remains to be proven.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3536</TotalTime>
  <Words>2971</Words>
  <Application>Microsoft Office PowerPoint</Application>
  <PresentationFormat>On-screen Show (4:3)</PresentationFormat>
  <Paragraphs>118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Opulent</vt:lpstr>
      <vt:lpstr>In The Name Of GOD</vt:lpstr>
      <vt:lpstr>Pediatric acute lymphoblastic leukemia: where are we going and how do we get there? </vt:lpstr>
      <vt:lpstr>Slide 3</vt:lpstr>
      <vt:lpstr>Slide 4</vt:lpstr>
      <vt:lpstr>Slide 5</vt:lpstr>
      <vt:lpstr>Emerging leukemia subtypes 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Potential therapeutic targets: the search fo personalized medicine </vt:lpstr>
      <vt:lpstr>Slide 20</vt:lpstr>
      <vt:lpstr>Slide 21</vt:lpstr>
      <vt:lpstr>Slide 22</vt:lpstr>
      <vt:lpstr>Slide 23</vt:lpstr>
      <vt:lpstr>Slide 24</vt:lpstr>
      <vt:lpstr>Slide 25</vt:lpstr>
      <vt:lpstr>Toward more precise risk stratification </vt:lpstr>
      <vt:lpstr>Slide 27</vt:lpstr>
      <vt:lpstr>Slide 28</vt:lpstr>
      <vt:lpstr>Slide 29</vt:lpstr>
      <vt:lpstr>Slide 30</vt:lpstr>
      <vt:lpstr>Slide 31</vt:lpstr>
      <vt:lpstr>Optimizing remission induction therapy </vt:lpstr>
      <vt:lpstr>Slide 33</vt:lpstr>
      <vt:lpstr>Slide 34</vt:lpstr>
      <vt:lpstr>Slide 35</vt:lpstr>
      <vt:lpstr>Slide 36</vt:lpstr>
      <vt:lpstr>Slide 37</vt:lpstr>
      <vt:lpstr>Slide 38</vt:lpstr>
      <vt:lpstr>Selecting effective consolidation/intensification reinduction therapy 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Pharmacogenomics-guided continuation (maintenance) treatment: gaining a therapeutic edge 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The case for complete omission of prophylactic cranial irradiation 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Atbin</dc:creator>
  <cp:lastModifiedBy>z.shor</cp:lastModifiedBy>
  <cp:revision>177</cp:revision>
  <dcterms:created xsi:type="dcterms:W3CDTF">2006-08-16T00:00:00Z</dcterms:created>
  <dcterms:modified xsi:type="dcterms:W3CDTF">2014-04-05T04:32:10Z</dcterms:modified>
</cp:coreProperties>
</file>