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9" r:id="rId3"/>
    <p:sldId id="258" r:id="rId4"/>
    <p:sldId id="257" r:id="rId5"/>
    <p:sldId id="260" r:id="rId6"/>
    <p:sldId id="261" r:id="rId7"/>
    <p:sldId id="262" r:id="rId8"/>
    <p:sldId id="277" r:id="rId9"/>
    <p:sldId id="278" r:id="rId10"/>
    <p:sldId id="279" r:id="rId11"/>
    <p:sldId id="27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3" r:id="rId20"/>
    <p:sldId id="274" r:id="rId21"/>
    <p:sldId id="275" r:id="rId22"/>
    <p:sldId id="276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5E18969-AD27-4B69-87BC-5ADAC051A146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40AC4C-8239-45C6-9548-A1E0CE435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ALPS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38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932" y="457200"/>
            <a:ext cx="8222469" cy="5658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794" y="685800"/>
            <a:ext cx="8285206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For a definitive ALPS diagnosis a patient has to meet both required criteria and one of the primary accessory criteria (NIH-2009).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400" b="1" dirty="0" smtClean="0">
                <a:solidFill>
                  <a:srgbClr val="00B050"/>
                </a:solidFill>
              </a:rPr>
              <a:t>A probable ALPS diagnosis can be entertained by the presence of the required  criteria and any one of the secondary accessory criteria.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000" b="1" dirty="0" smtClean="0"/>
              <a:t>patients </a:t>
            </a:r>
            <a:r>
              <a:rPr lang="en-US" sz="2000" b="1" dirty="0" smtClean="0">
                <a:solidFill>
                  <a:srgbClr val="FF0000"/>
                </a:solidFill>
              </a:rPr>
              <a:t>with probable ALPS should be treated and monitored in the same way as patients with a definitive diagnosis,</a:t>
            </a:r>
            <a:r>
              <a:rPr lang="en-US" sz="2000" b="1" dirty="0" smtClean="0"/>
              <a:t> but physicians are advised to pursue a genetic or apoptosis assay–based diagnostic workup.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In many cases associated </a:t>
            </a:r>
            <a:r>
              <a:rPr lang="en-US" sz="2000" b="1" dirty="0" err="1" smtClean="0">
                <a:solidFill>
                  <a:srgbClr val="FF0000"/>
                </a:solidFill>
              </a:rPr>
              <a:t>hepatomegaly</a:t>
            </a:r>
            <a:r>
              <a:rPr lang="en-US" sz="2000" b="1" dirty="0" smtClean="0">
                <a:solidFill>
                  <a:srgbClr val="FF0000"/>
                </a:solidFill>
              </a:rPr>
              <a:t> may </a:t>
            </a:r>
            <a:r>
              <a:rPr lang="en-US" sz="2000" b="1" u="sng" dirty="0" smtClean="0">
                <a:solidFill>
                  <a:srgbClr val="FF0000"/>
                </a:solidFill>
              </a:rPr>
              <a:t>also</a:t>
            </a:r>
            <a:r>
              <a:rPr lang="en-US" sz="2000" b="1" dirty="0" smtClean="0">
                <a:solidFill>
                  <a:srgbClr val="FF0000"/>
                </a:solidFill>
              </a:rPr>
              <a:t> be present, but in isolation it is not a diagnostic criterion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000" b="1" dirty="0" smtClean="0"/>
              <a:t>The </a:t>
            </a:r>
            <a:r>
              <a:rPr lang="en-US" sz="2000" b="1" dirty="0" err="1" smtClean="0"/>
              <a:t>lymphadenopathy</a:t>
            </a:r>
            <a:r>
              <a:rPr lang="en-US" sz="2000" b="1" dirty="0" smtClean="0"/>
              <a:t> in ALPS typically fluctuates and involves the cervical, </a:t>
            </a:r>
            <a:r>
              <a:rPr lang="en-US" sz="2000" b="1" dirty="0" err="1" smtClean="0"/>
              <a:t>axillary</a:t>
            </a:r>
            <a:r>
              <a:rPr lang="en-US" sz="2000" b="1" dirty="0" smtClean="0"/>
              <a:t>, and inguinal chains, although mesenteric, retroperitoneal, pelvic, and </a:t>
            </a:r>
            <a:r>
              <a:rPr lang="en-US" sz="2000" b="1" dirty="0" err="1" smtClean="0"/>
              <a:t>mediastinal</a:t>
            </a:r>
            <a:r>
              <a:rPr lang="en-US" sz="2000" b="1" dirty="0" smtClean="0"/>
              <a:t> lymph nodes. 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915400" cy="65532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TCR-DNT levels between 1.0- 1.5% of total lymphocytes may be observed in healthy persons or as a reactive phenomenon; hence, </a:t>
            </a:r>
            <a:r>
              <a:rPr lang="en-US" sz="2400" b="1" dirty="0" smtClean="0">
                <a:solidFill>
                  <a:srgbClr val="FF0000"/>
                </a:solidFill>
              </a:rPr>
              <a:t>their presence as an isolated finding </a:t>
            </a:r>
            <a:r>
              <a:rPr lang="en-US" sz="2400" b="1" u="sng" dirty="0" smtClean="0">
                <a:solidFill>
                  <a:srgbClr val="FF0000"/>
                </a:solidFill>
              </a:rPr>
              <a:t>should not prompt screening for ALPS.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The percentage of  </a:t>
            </a:r>
            <a:r>
              <a:rPr lang="en-US" sz="2400" b="1" dirty="0" smtClean="0">
                <a:solidFill>
                  <a:srgbClr val="FF0000"/>
                </a:solidFill>
              </a:rPr>
              <a:t>TCR-DNT cells required for a diagnosis has been revised to be = or &gt;1.5% of total lymphocytes (or 2.5% of  T lymphocytes)</a:t>
            </a:r>
            <a:r>
              <a:rPr lang="en-US" sz="2400" b="1" dirty="0" smtClean="0"/>
              <a:t>, in the setting of normal or elevated lymphocyte counts  and is hallmark of ALPS.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00B050"/>
                </a:solidFill>
              </a:rPr>
              <a:t>The presence of  “</a:t>
            </a:r>
            <a:r>
              <a:rPr lang="en-US" sz="2400" b="1" dirty="0" err="1" smtClean="0">
                <a:solidFill>
                  <a:srgbClr val="00B050"/>
                </a:solidFill>
              </a:rPr>
              <a:t>lymphopenia</a:t>
            </a:r>
            <a:r>
              <a:rPr lang="en-US" sz="2400" b="1" dirty="0" smtClean="0">
                <a:solidFill>
                  <a:srgbClr val="00B050"/>
                </a:solidFill>
              </a:rPr>
              <a:t>”  invalidates this criterion.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TCR-DNT cells &gt; 3% of the total lymphocytes or &gt; 5% of  T-lymphocyte  are essentially </a:t>
            </a:r>
            <a:r>
              <a:rPr lang="en-US" sz="2400" b="1" dirty="0" err="1" smtClean="0">
                <a:solidFill>
                  <a:srgbClr val="FF0000"/>
                </a:solidFill>
              </a:rPr>
              <a:t>pathognomonic</a:t>
            </a:r>
            <a:r>
              <a:rPr lang="en-US" sz="2400" b="1" dirty="0" smtClean="0">
                <a:solidFill>
                  <a:srgbClr val="FF0000"/>
                </a:solidFill>
              </a:rPr>
              <a:t>  for  ALPS.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248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The presence of  apoptotic defect in patients who fulfill required criteria is </a:t>
            </a:r>
            <a:r>
              <a:rPr lang="en-US" sz="2400" b="1" u="sng" dirty="0" smtClean="0">
                <a:solidFill>
                  <a:srgbClr val="FF0000"/>
                </a:solidFill>
                <a:latin typeface="+mj-lt"/>
              </a:rPr>
              <a:t>enough</a:t>
            </a:r>
            <a:r>
              <a:rPr lang="en-US" sz="2400" b="1" dirty="0" smtClean="0">
                <a:latin typeface="+mj-lt"/>
              </a:rPr>
              <a:t> for a diagnosis of ALPS.</a:t>
            </a:r>
          </a:p>
          <a:p>
            <a:endParaRPr lang="en-US" sz="2400" b="1" dirty="0" smtClean="0">
              <a:latin typeface="+mj-lt"/>
            </a:endParaRPr>
          </a:p>
          <a:p>
            <a:r>
              <a:rPr lang="en-US" sz="2400" b="1" u="sng" dirty="0" smtClean="0">
                <a:solidFill>
                  <a:srgbClr val="FF0000"/>
                </a:solidFill>
                <a:latin typeface="+mj-lt"/>
              </a:rPr>
              <a:t>This test is no longer considered essential  </a:t>
            </a:r>
            <a:r>
              <a:rPr lang="en-US" sz="2400" b="1" dirty="0" smtClean="0">
                <a:latin typeface="+mj-lt"/>
              </a:rPr>
              <a:t>for the diagnosis of ALPS, because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patients with somatic FAS mutations and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germline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FASLG mutations typically are found to have normal FAS-induced apoptosis assays.</a:t>
            </a:r>
          </a:p>
          <a:p>
            <a:endParaRPr lang="en-US" sz="24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The demonstration of </a:t>
            </a:r>
            <a:r>
              <a:rPr lang="en-US" sz="2400" b="1" dirty="0" err="1" smtClean="0">
                <a:latin typeface="+mj-lt"/>
              </a:rPr>
              <a:t>germline</a:t>
            </a:r>
            <a:r>
              <a:rPr lang="en-US" sz="2400" b="1" dirty="0" smtClean="0">
                <a:latin typeface="+mj-lt"/>
              </a:rPr>
              <a:t> or somatic mutations in </a:t>
            </a:r>
            <a:r>
              <a:rPr lang="en-US" sz="2400" b="1" i="1" dirty="0" smtClean="0">
                <a:solidFill>
                  <a:schemeClr val="accent2"/>
                </a:solidFill>
                <a:latin typeface="+mj-lt"/>
              </a:rPr>
              <a:t>FAS, FASLG, or CASP10 </a:t>
            </a:r>
            <a:r>
              <a:rPr lang="en-US" sz="2400" b="1" dirty="0" smtClean="0">
                <a:latin typeface="+mj-lt"/>
              </a:rPr>
              <a:t>is now considered a diagnostic criterion.</a:t>
            </a:r>
          </a:p>
          <a:p>
            <a:endParaRPr lang="en-US" sz="24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Patients with </a:t>
            </a:r>
            <a:r>
              <a:rPr lang="en-US" sz="2400" b="1" dirty="0" err="1" smtClean="0">
                <a:latin typeface="+mj-lt"/>
              </a:rPr>
              <a:t>germline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i="1" dirty="0" smtClean="0">
                <a:solidFill>
                  <a:schemeClr val="accent2"/>
                </a:solidFill>
                <a:latin typeface="+mj-lt"/>
              </a:rPr>
              <a:t>CASP8 </a:t>
            </a:r>
            <a:r>
              <a:rPr lang="en-US" sz="2400" b="1" dirty="0" smtClean="0">
                <a:latin typeface="+mj-lt"/>
              </a:rPr>
              <a:t>and somatic </a:t>
            </a:r>
            <a:r>
              <a:rPr lang="en-US" sz="2400" b="1" i="1" dirty="0" smtClean="0">
                <a:solidFill>
                  <a:schemeClr val="accent2"/>
                </a:solidFill>
                <a:latin typeface="+mj-lt"/>
              </a:rPr>
              <a:t>NRAS</a:t>
            </a:r>
            <a:r>
              <a:rPr lang="en-US" sz="2400" b="1" dirty="0" smtClean="0">
                <a:latin typeface="+mj-lt"/>
              </a:rPr>
              <a:t> mutations</a:t>
            </a:r>
          </a:p>
          <a:p>
            <a:pPr>
              <a:buNone/>
            </a:pPr>
            <a:r>
              <a:rPr lang="en-US" sz="2400" b="1" dirty="0" smtClean="0">
                <a:latin typeface="+mj-lt"/>
              </a:rPr>
              <a:t>     are now classified separately.</a:t>
            </a:r>
            <a:endParaRPr lang="en-US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800" dirty="0" smtClean="0"/>
              <a:t>The presence of </a:t>
            </a:r>
            <a:r>
              <a:rPr lang="en-US" sz="2800" dirty="0" smtClean="0">
                <a:solidFill>
                  <a:srgbClr val="FF0000"/>
                </a:solidFill>
              </a:rPr>
              <a:t>elevated TCR- DNT cells </a:t>
            </a:r>
            <a:r>
              <a:rPr lang="en-US" sz="2800" dirty="0" smtClean="0"/>
              <a:t>coupled to </a:t>
            </a:r>
            <a:r>
              <a:rPr lang="en-US" sz="2800" dirty="0" smtClean="0">
                <a:solidFill>
                  <a:srgbClr val="FF0000"/>
                </a:solidFill>
              </a:rPr>
              <a:t>high serum or plasma levels of </a:t>
            </a:r>
            <a:r>
              <a:rPr lang="sv-SE" sz="2800" dirty="0" smtClean="0">
                <a:solidFill>
                  <a:srgbClr val="FF0000"/>
                </a:solidFill>
              </a:rPr>
              <a:t>IL-10, IL-18, sFASL or vitamin B12</a:t>
            </a:r>
            <a:r>
              <a:rPr lang="sv-SE" sz="2800" dirty="0" smtClean="0"/>
              <a:t> </a:t>
            </a:r>
            <a:r>
              <a:rPr lang="en-US" sz="2800" dirty="0" smtClean="0"/>
              <a:t>can accurately predict the presence of </a:t>
            </a:r>
            <a:r>
              <a:rPr lang="en-US" sz="2800" dirty="0" err="1" smtClean="0"/>
              <a:t>germline</a:t>
            </a:r>
            <a:r>
              <a:rPr lang="en-US" sz="2800" dirty="0" smtClean="0"/>
              <a:t> or somatic </a:t>
            </a:r>
            <a:r>
              <a:rPr lang="en-US" sz="2800" i="1" dirty="0" smtClean="0"/>
              <a:t>FAS </a:t>
            </a:r>
            <a:r>
              <a:rPr lang="en-US" sz="2800" dirty="0" smtClean="0"/>
              <a:t>Mutations.</a:t>
            </a:r>
          </a:p>
          <a:p>
            <a:pPr>
              <a:lnSpc>
                <a:spcPct val="110000"/>
              </a:lnSpc>
              <a:buNone/>
            </a:pPr>
            <a:endParaRPr lang="en-US" sz="2800" dirty="0" smtClean="0"/>
          </a:p>
          <a:p>
            <a:pPr>
              <a:lnSpc>
                <a:spcPct val="110000"/>
              </a:lnSpc>
            </a:pPr>
            <a:r>
              <a:rPr lang="en-US" sz="2800" dirty="0" smtClean="0"/>
              <a:t>Their use greatly facilitates the diagnosis in settings without access to genetic analysis or apoptosis testing.</a:t>
            </a:r>
          </a:p>
          <a:p>
            <a:endParaRPr lang="en-US" sz="2800" dirty="0" smtClean="0"/>
          </a:p>
          <a:p>
            <a:r>
              <a:rPr lang="en-US" sz="2800" dirty="0" smtClean="0"/>
              <a:t>Two common presenting features of ALPS</a:t>
            </a:r>
            <a:r>
              <a:rPr lang="en-US" sz="2800" dirty="0" smtClean="0">
                <a:solidFill>
                  <a:srgbClr val="FF0000"/>
                </a:solidFill>
              </a:rPr>
              <a:t>: autoimmune </a:t>
            </a:r>
            <a:r>
              <a:rPr lang="en-US" sz="2800" dirty="0" err="1" smtClean="0">
                <a:solidFill>
                  <a:srgbClr val="FF0000"/>
                </a:solidFill>
              </a:rPr>
              <a:t>cytopenias</a:t>
            </a:r>
            <a:r>
              <a:rPr lang="en-US" sz="2800" dirty="0" smtClean="0">
                <a:solidFill>
                  <a:srgbClr val="FF0000"/>
                </a:solidFill>
              </a:rPr>
              <a:t> and </a:t>
            </a:r>
            <a:r>
              <a:rPr lang="en-US" sz="2800" dirty="0" err="1" smtClean="0">
                <a:solidFill>
                  <a:srgbClr val="FF0000"/>
                </a:solidFill>
              </a:rPr>
              <a:t>hypergammaglobulinemia</a:t>
            </a:r>
            <a:r>
              <a:rPr lang="en-US" sz="2800" dirty="0" smtClean="0"/>
              <a:t>, are now incorporated as diagnostic criteria </a:t>
            </a:r>
            <a:r>
              <a:rPr lang="en-US" sz="2800" dirty="0" smtClean="0">
                <a:solidFill>
                  <a:srgbClr val="FF0000"/>
                </a:solidFill>
              </a:rPr>
              <a:t>+ </a:t>
            </a:r>
            <a:r>
              <a:rPr lang="en-US" sz="2800" dirty="0" err="1" smtClean="0">
                <a:solidFill>
                  <a:srgbClr val="FF0000"/>
                </a:solidFill>
              </a:rPr>
              <a:t>lymphoproliferation</a:t>
            </a:r>
            <a:r>
              <a:rPr lang="en-US" sz="2800" dirty="0" smtClean="0">
                <a:solidFill>
                  <a:srgbClr val="FF0000"/>
                </a:solidFill>
              </a:rPr>
              <a:t> and elevated TCR-</a:t>
            </a:r>
            <a:r>
              <a:rPr lang="en-US" sz="2800" dirty="0" err="1" smtClean="0">
                <a:solidFill>
                  <a:srgbClr val="FF0000"/>
                </a:solidFill>
              </a:rPr>
              <a:t>DNTcells</a:t>
            </a:r>
            <a:r>
              <a:rPr lang="en-US" sz="2800" dirty="0" smtClean="0"/>
              <a:t> indicates a high likelihood of ALPS, these patients should referred for further testing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685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Lymph node pathologic findings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paracortical</a:t>
            </a:r>
            <a:r>
              <a:rPr lang="en-US" sz="2400" b="1" dirty="0" smtClean="0">
                <a:solidFill>
                  <a:srgbClr val="FF0000"/>
                </a:solidFill>
              </a:rPr>
              <a:t> expansion  </a:t>
            </a:r>
            <a:r>
              <a:rPr lang="en-US" sz="2400" b="1" dirty="0" smtClean="0"/>
              <a:t>due to infiltration of polyclonal TCRDNT </a:t>
            </a:r>
          </a:p>
          <a:p>
            <a:pPr>
              <a:buNone/>
            </a:pPr>
            <a:r>
              <a:rPr lang="en-US" sz="2400" b="1" dirty="0" smtClean="0"/>
              <a:t>    Cells accompanied by follicular hyperplasia and polyclonal </a:t>
            </a:r>
            <a:r>
              <a:rPr lang="en-US" sz="2400" b="1" dirty="0" err="1" smtClean="0"/>
              <a:t>plasmacytosis</a:t>
            </a:r>
            <a:r>
              <a:rPr lang="en-US" sz="2400" b="1" dirty="0" smtClean="0">
                <a:solidFill>
                  <a:srgbClr val="FF0000"/>
                </a:solidFill>
              </a:rPr>
              <a:t>.(reactive hyperplasia)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Marked TCR-DNT cell infiltration in some cases can lead to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architectural effacement of lymph nodes </a:t>
            </a:r>
            <a:r>
              <a:rPr lang="en-US" sz="2400" b="1" dirty="0" smtClean="0"/>
              <a:t>with infiltration of bone marrow  and spleen, leading to an </a:t>
            </a:r>
            <a:r>
              <a:rPr lang="en-US" sz="2400" b="1" dirty="0" smtClean="0">
                <a:solidFill>
                  <a:srgbClr val="FF0000"/>
                </a:solidFill>
              </a:rPr>
              <a:t>erroneous diagnosis of peripheral T-cell lymphoma.</a:t>
            </a:r>
          </a:p>
          <a:p>
            <a:endParaRPr lang="en-US" sz="2400" b="1" u="sng" dirty="0" smtClean="0">
              <a:solidFill>
                <a:srgbClr val="FF0000"/>
              </a:solidFill>
            </a:endParaRPr>
          </a:p>
          <a:p>
            <a:endParaRPr lang="en-US" sz="2400" b="1" u="sng" dirty="0" smtClean="0">
              <a:solidFill>
                <a:srgbClr val="FF0000"/>
              </a:solidFill>
            </a:endParaRPr>
          </a:p>
          <a:p>
            <a:r>
              <a:rPr lang="en-US" sz="2400" b="1" u="sng" dirty="0" smtClean="0">
                <a:solidFill>
                  <a:srgbClr val="FF0000"/>
                </a:solidFill>
              </a:rPr>
              <a:t>Progressive  transforming  germinal  center (LPD)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52400" y="5715000"/>
            <a:ext cx="8839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Patients </a:t>
            </a:r>
            <a:r>
              <a:rPr lang="en-US" sz="2000" b="1" dirty="0" smtClean="0">
                <a:solidFill>
                  <a:srgbClr val="FF0000"/>
                </a:solidFill>
              </a:rPr>
              <a:t>who fulfill diagnostic criteria for ALPS but in whom no genetic diagnosis can be determined should now be classified as ALPS-U (undetermined), </a:t>
            </a:r>
            <a:r>
              <a:rPr lang="en-US" sz="2000" b="1" dirty="0" smtClean="0"/>
              <a:t>instead of ALPS type III.</a:t>
            </a:r>
            <a:endParaRPr lang="en-US" sz="2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 fontScale="90000"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    </a:t>
            </a:r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Classification of ALPS-related disorders</a:t>
            </a:r>
            <a:r>
              <a:rPr lang="en-US" sz="3600" b="1" i="1" dirty="0" smtClean="0">
                <a:solidFill>
                  <a:srgbClr val="FF0000"/>
                </a:solidFill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181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Caspase</a:t>
            </a:r>
            <a:r>
              <a:rPr lang="en-US" sz="4400" b="1" dirty="0" smtClean="0">
                <a:solidFill>
                  <a:srgbClr val="FF0000"/>
                </a:solidFill>
              </a:rPr>
              <a:t> 8 deficiency state(CEDS)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Patients with mutations in the gene encoding for </a:t>
            </a:r>
            <a:r>
              <a:rPr lang="en-US" sz="2400" b="1" dirty="0" smtClean="0">
                <a:solidFill>
                  <a:srgbClr val="FF0000"/>
                </a:solidFill>
              </a:rPr>
              <a:t>caspase-8 (</a:t>
            </a:r>
            <a:r>
              <a:rPr lang="en-US" sz="2400" b="1" i="1" dirty="0" smtClean="0">
                <a:solidFill>
                  <a:srgbClr val="FF0000"/>
                </a:solidFill>
              </a:rPr>
              <a:t>CASP8) </a:t>
            </a:r>
            <a:r>
              <a:rPr lang="en-US" sz="2400" b="1" i="1" dirty="0" smtClean="0"/>
              <a:t>present with a </a:t>
            </a:r>
            <a:r>
              <a:rPr lang="en-US" sz="2400" b="1" dirty="0" smtClean="0"/>
              <a:t>syndrome of </a:t>
            </a:r>
            <a:r>
              <a:rPr lang="en-US" sz="2400" b="1" dirty="0" err="1" smtClean="0"/>
              <a:t>lymphadenopathy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splenomegaly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marginal elevation of DNTs, </a:t>
            </a:r>
            <a:r>
              <a:rPr lang="en-US" sz="2400" b="1" dirty="0" smtClean="0"/>
              <a:t>and  defective FAS-induced lymphocyte apoptosis and were previously classified as ALPS type </a:t>
            </a:r>
            <a:r>
              <a:rPr lang="en-US" sz="2400" b="1" dirty="0" err="1" smtClean="0"/>
              <a:t>IIb</a:t>
            </a:r>
            <a:r>
              <a:rPr lang="en-US" sz="2400" b="1" dirty="0" smtClean="0"/>
              <a:t>.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These patients also show defective T, B, and NK-cell activation, with consequent recurrent bacterial and viral infections. </a:t>
            </a:r>
          </a:p>
          <a:p>
            <a:pPr>
              <a:buNone/>
            </a:pPr>
            <a:endParaRPr lang="en-US" sz="2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1390/6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78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A  5-yr-old girl presented with fever, malaise and  </a:t>
            </a:r>
            <a:r>
              <a:rPr lang="en-US" sz="2000" dirty="0" err="1" smtClean="0"/>
              <a:t>onycholysis</a:t>
            </a:r>
            <a:r>
              <a:rPr lang="en-US" sz="2000" dirty="0" smtClean="0"/>
              <a:t> of 10 days duration.</a:t>
            </a: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CBC </a:t>
            </a:r>
            <a:r>
              <a:rPr lang="en-US" sz="2000" dirty="0" smtClean="0"/>
              <a:t>: Mild anemia, </a:t>
            </a:r>
            <a:r>
              <a:rPr lang="en-US" sz="2000" dirty="0" smtClean="0">
                <a:solidFill>
                  <a:srgbClr val="FF0000"/>
                </a:solidFill>
              </a:rPr>
              <a:t>ESR</a:t>
            </a:r>
            <a:r>
              <a:rPr lang="en-US" sz="2000" dirty="0" smtClean="0"/>
              <a:t> :40</a:t>
            </a:r>
            <a:endParaRPr lang="en-US" sz="2000" dirty="0"/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Physical  exam</a:t>
            </a:r>
            <a:r>
              <a:rPr lang="en-US" sz="2000" dirty="0" smtClean="0"/>
              <a:t>: bilateral cervical LAP, enlarged tonsils, </a:t>
            </a:r>
            <a:r>
              <a:rPr lang="en-US" sz="2000" dirty="0" err="1" smtClean="0"/>
              <a:t>splenomegaly</a:t>
            </a:r>
            <a:r>
              <a:rPr lang="en-US" sz="2000" dirty="0" smtClean="0"/>
              <a:t> (7-8cm BCM), falling nails and toes.</a:t>
            </a:r>
            <a:endParaRPr lang="en-US" sz="2000" dirty="0"/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Chest  CT scan</a:t>
            </a:r>
            <a:r>
              <a:rPr lang="en-US" sz="2000" dirty="0" smtClean="0"/>
              <a:t>: patchy nodular and alveolar infiltration in both lung fields, triangular pleural based nodule in Lt lung and multiple nodules in </a:t>
            </a:r>
            <a:r>
              <a:rPr lang="en-US" sz="2000" dirty="0" err="1" smtClean="0"/>
              <a:t>Rt</a:t>
            </a:r>
            <a:r>
              <a:rPr lang="en-US" sz="2000" dirty="0" smtClean="0"/>
              <a:t> lung. </a:t>
            </a:r>
            <a:r>
              <a:rPr lang="en-US" sz="2000" dirty="0" err="1" smtClean="0"/>
              <a:t>Hilar</a:t>
            </a:r>
            <a:r>
              <a:rPr lang="en-US" sz="2000" dirty="0" smtClean="0"/>
              <a:t>, </a:t>
            </a:r>
            <a:r>
              <a:rPr lang="en-US" sz="2000" dirty="0" err="1" smtClean="0"/>
              <a:t>mediastinal</a:t>
            </a:r>
            <a:r>
              <a:rPr lang="en-US" sz="2000" dirty="0" smtClean="0"/>
              <a:t> and </a:t>
            </a:r>
            <a:r>
              <a:rPr lang="en-US" sz="2000" dirty="0" err="1" smtClean="0"/>
              <a:t>axillary</a:t>
            </a:r>
            <a:r>
              <a:rPr lang="en-US" sz="2000" dirty="0" smtClean="0"/>
              <a:t> LAP.</a:t>
            </a: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Abdomen CT scan :</a:t>
            </a:r>
            <a:r>
              <a:rPr lang="en-US" sz="2000" dirty="0" err="1" smtClean="0"/>
              <a:t>Hepatosplenomegaly</a:t>
            </a:r>
            <a:r>
              <a:rPr lang="en-US" sz="2000" dirty="0" smtClean="0"/>
              <a:t> and </a:t>
            </a:r>
            <a:r>
              <a:rPr lang="en-US" sz="2000" dirty="0" err="1" smtClean="0"/>
              <a:t>para</a:t>
            </a:r>
            <a:r>
              <a:rPr lang="en-US" sz="2000" dirty="0" smtClean="0"/>
              <a:t>-aortic LAP</a:t>
            </a:r>
            <a:endParaRPr lang="en-US" sz="2000" dirty="0"/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Sinus CT scan</a:t>
            </a:r>
            <a:r>
              <a:rPr lang="en-US" sz="2000" dirty="0" smtClean="0"/>
              <a:t>: </a:t>
            </a:r>
            <a:r>
              <a:rPr lang="en-US" sz="2000" dirty="0" err="1" smtClean="0"/>
              <a:t>opacification</a:t>
            </a:r>
            <a:r>
              <a:rPr lang="en-US" sz="2000" dirty="0" smtClean="0"/>
              <a:t> of Lt maxillary sinus + </a:t>
            </a:r>
            <a:r>
              <a:rPr lang="en-US" sz="2000" dirty="0" err="1" smtClean="0"/>
              <a:t>opacification</a:t>
            </a:r>
            <a:r>
              <a:rPr lang="en-US" sz="2000" dirty="0" smtClean="0"/>
              <a:t> of left mastoid(</a:t>
            </a:r>
            <a:r>
              <a:rPr lang="en-US" sz="2000" dirty="0" err="1" smtClean="0"/>
              <a:t>mastoiditis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2192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RAS-associated autoimmune </a:t>
            </a:r>
            <a:r>
              <a:rPr lang="en-US" sz="3200" b="1" dirty="0" err="1" smtClean="0">
                <a:solidFill>
                  <a:srgbClr val="FF0000"/>
                </a:solidFill>
              </a:rPr>
              <a:t>leukoproliferative</a:t>
            </a:r>
            <a:r>
              <a:rPr lang="en-US" sz="3200" b="1" dirty="0" smtClean="0">
                <a:solidFill>
                  <a:srgbClr val="FF0000"/>
                </a:solidFill>
              </a:rPr>
              <a:t> disease  : RALD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Autoimmune phenomena, LAP/</a:t>
            </a:r>
            <a:r>
              <a:rPr lang="en-US" dirty="0" err="1" smtClean="0"/>
              <a:t>splenomegaly</a:t>
            </a:r>
            <a:r>
              <a:rPr lang="en-US" dirty="0" smtClean="0"/>
              <a:t>, somatic mutations in </a:t>
            </a:r>
            <a:r>
              <a:rPr lang="en-US" i="1" dirty="0" smtClean="0"/>
              <a:t>NRAS,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Nl</a:t>
            </a:r>
            <a:r>
              <a:rPr lang="en-US" dirty="0" smtClean="0">
                <a:solidFill>
                  <a:srgbClr val="FF0000"/>
                </a:solidFill>
              </a:rPr>
              <a:t> or elevated TCR-DNT cells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present with atypical features such as elevations in cells of myeloid origin (</a:t>
            </a:r>
            <a:r>
              <a:rPr lang="en-US" dirty="0" err="1" smtClean="0"/>
              <a:t>monocytosis</a:t>
            </a:r>
            <a:r>
              <a:rPr lang="en-US" dirty="0" smtClean="0"/>
              <a:t> and </a:t>
            </a:r>
            <a:r>
              <a:rPr lang="en-US" dirty="0" err="1" smtClean="0"/>
              <a:t>granulocytosis</a:t>
            </a:r>
            <a:r>
              <a:rPr lang="en-US" dirty="0" smtClean="0"/>
              <a:t>) and showed </a:t>
            </a:r>
            <a:r>
              <a:rPr lang="en-US" dirty="0" smtClean="0">
                <a:solidFill>
                  <a:srgbClr val="FF0000"/>
                </a:solidFill>
              </a:rPr>
              <a:t>partial overlap with JMML</a:t>
            </a:r>
            <a:r>
              <a:rPr lang="en-US" dirty="0" smtClean="0"/>
              <a:t> as well as lymph node histopathology not typical of ALPS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89038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err="1" smtClean="0">
                <a:solidFill>
                  <a:srgbClr val="FF0000"/>
                </a:solidFill>
              </a:rPr>
              <a:t>Dianzani</a:t>
            </a:r>
            <a:r>
              <a:rPr lang="en-US" sz="3200" b="1" dirty="0" smtClean="0">
                <a:solidFill>
                  <a:srgbClr val="FF0000"/>
                </a:solidFill>
              </a:rPr>
              <a:t> autoimmune </a:t>
            </a:r>
            <a:r>
              <a:rPr lang="en-US" sz="3200" b="1" dirty="0" err="1" smtClean="0">
                <a:solidFill>
                  <a:srgbClr val="FF0000"/>
                </a:solidFill>
              </a:rPr>
              <a:t>lymphoproliferative</a:t>
            </a:r>
            <a:r>
              <a:rPr lang="en-US" sz="3200" b="1" dirty="0" smtClean="0">
                <a:solidFill>
                  <a:srgbClr val="FF0000"/>
                </a:solidFill>
              </a:rPr>
              <a:t> disease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Autoimmunity, </a:t>
            </a:r>
            <a:r>
              <a:rPr lang="en-US" sz="2400" b="1" dirty="0" err="1" smtClean="0"/>
              <a:t>lymphadenopathy</a:t>
            </a:r>
            <a:r>
              <a:rPr lang="en-US" sz="2400" b="1" dirty="0" smtClean="0"/>
              <a:t> and/or </a:t>
            </a:r>
            <a:r>
              <a:rPr lang="en-US" sz="2400" b="1" dirty="0" err="1" smtClean="0"/>
              <a:t>splenomegaly</a:t>
            </a:r>
            <a:r>
              <a:rPr lang="en-US" sz="2400" b="1" dirty="0" smtClean="0"/>
              <a:t>, and </a:t>
            </a:r>
          </a:p>
          <a:p>
            <a:pPr>
              <a:buNone/>
            </a:pPr>
            <a:r>
              <a:rPr lang="en-US" sz="2400" b="1" dirty="0" smtClean="0"/>
              <a:t>defective in vitro </a:t>
            </a:r>
            <a:r>
              <a:rPr lang="en-US" sz="2400" b="1" dirty="0" err="1" smtClean="0"/>
              <a:t>Fas</a:t>
            </a:r>
            <a:r>
              <a:rPr lang="en-US" sz="2400" b="1" dirty="0" smtClean="0"/>
              <a:t>-mediated apoptosis, </a:t>
            </a:r>
            <a:r>
              <a:rPr lang="en-US" sz="2400" b="1" dirty="0" smtClean="0">
                <a:solidFill>
                  <a:srgbClr val="FF0000"/>
                </a:solidFill>
              </a:rPr>
              <a:t>without elevation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in TCR-DNT cells.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The genetic defect is not known, but an inherited component is</a:t>
            </a:r>
          </a:p>
          <a:p>
            <a:pPr>
              <a:buNone/>
            </a:pPr>
            <a:r>
              <a:rPr lang="en-US" sz="2400" b="1" dirty="0" smtClean="0"/>
              <a:t>suggested on the basis of the defective FAS function displayed by</a:t>
            </a:r>
          </a:p>
          <a:p>
            <a:pPr>
              <a:buNone/>
            </a:pPr>
            <a:r>
              <a:rPr lang="en-US" sz="2400" b="1" dirty="0" smtClean="0"/>
              <a:t>relatives of these patients. 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Patients may display a wide range of autoimmune </a:t>
            </a:r>
          </a:p>
          <a:p>
            <a:pPr>
              <a:buNone/>
            </a:pPr>
            <a:r>
              <a:rPr lang="en-US" sz="2400" b="1" dirty="0" smtClean="0"/>
              <a:t>manifestations, and an increased risk of cancer has been reported</a:t>
            </a:r>
            <a:endParaRPr lang="en-US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X-linked </a:t>
            </a:r>
            <a:r>
              <a:rPr lang="en-US" b="1" dirty="0" err="1" smtClean="0">
                <a:solidFill>
                  <a:srgbClr val="FF0000"/>
                </a:solidFill>
              </a:rPr>
              <a:t>lymphoproliferative</a:t>
            </a:r>
            <a:r>
              <a:rPr lang="en-US" b="1" dirty="0" smtClean="0">
                <a:solidFill>
                  <a:srgbClr val="FF0000"/>
                </a:solidFill>
              </a:rPr>
              <a:t> disease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(XLP1)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449763"/>
          </a:xfrm>
        </p:spPr>
        <p:txBody>
          <a:bodyPr/>
          <a:lstStyle/>
          <a:p>
            <a:pPr marL="514350" indent="-514350"/>
            <a:r>
              <a:rPr lang="en-US" b="1" dirty="0" smtClean="0"/>
              <a:t>Immunodeficiency caused by mutations Or deletions in the </a:t>
            </a:r>
            <a:r>
              <a:rPr lang="en-US" b="1" i="1" dirty="0" smtClean="0"/>
              <a:t>SH2D1A gene, and can be included in the spectrum of </a:t>
            </a:r>
            <a:r>
              <a:rPr lang="en-US" b="1" dirty="0" smtClean="0"/>
              <a:t>ALPS-like disorders.</a:t>
            </a:r>
          </a:p>
          <a:p>
            <a:endParaRPr lang="en-US" b="1" dirty="0" smtClean="0"/>
          </a:p>
          <a:p>
            <a:r>
              <a:rPr lang="en-US" b="1" dirty="0" smtClean="0"/>
              <a:t>Patients present with </a:t>
            </a:r>
            <a:r>
              <a:rPr lang="en-US" b="1" dirty="0" err="1" smtClean="0"/>
              <a:t>fulminant</a:t>
            </a:r>
            <a:r>
              <a:rPr lang="en-US" b="1" dirty="0" smtClean="0"/>
              <a:t> Epstein-Barr virus </a:t>
            </a:r>
            <a:r>
              <a:rPr lang="en-US" b="1" dirty="0" err="1" smtClean="0"/>
              <a:t>infection,hypogammaglobulinemia</a:t>
            </a:r>
            <a:r>
              <a:rPr lang="en-US" b="1" dirty="0" smtClean="0"/>
              <a:t>, or lymphoma.</a:t>
            </a: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344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87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+mj-lt"/>
              </a:rPr>
              <a:t>HIV- ELISA: </a:t>
            </a:r>
            <a:r>
              <a:rPr lang="en-US" sz="2800" dirty="0" err="1" smtClean="0">
                <a:latin typeface="+mj-lt"/>
              </a:rPr>
              <a:t>neg</a:t>
            </a:r>
            <a:r>
              <a:rPr lang="en-US" sz="2800" dirty="0" smtClean="0">
                <a:latin typeface="+mj-lt"/>
              </a:rPr>
              <a:t>, </a:t>
            </a:r>
          </a:p>
          <a:p>
            <a:pPr algn="just"/>
            <a:r>
              <a:rPr lang="en-US" sz="2800" dirty="0" err="1" smtClean="0">
                <a:latin typeface="+mj-lt"/>
              </a:rPr>
              <a:t>Leishmania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neg</a:t>
            </a:r>
            <a:r>
              <a:rPr lang="en-US" sz="2800" dirty="0" smtClean="0">
                <a:latin typeface="+mj-lt"/>
              </a:rPr>
              <a:t>, PPD :</a:t>
            </a:r>
            <a:r>
              <a:rPr lang="en-US" sz="2800" dirty="0" err="1" smtClean="0">
                <a:latin typeface="+mj-lt"/>
              </a:rPr>
              <a:t>neg</a:t>
            </a:r>
            <a:r>
              <a:rPr lang="en-US" sz="2800" dirty="0" smtClean="0">
                <a:latin typeface="+mj-lt"/>
              </a:rPr>
              <a:t>,  </a:t>
            </a:r>
          </a:p>
          <a:p>
            <a:pPr algn="just"/>
            <a:r>
              <a:rPr lang="en-US" sz="2800" dirty="0" smtClean="0">
                <a:latin typeface="+mj-lt"/>
              </a:rPr>
              <a:t>ACE: 63( mildly increased)[R/O; </a:t>
            </a:r>
            <a:r>
              <a:rPr lang="en-US" sz="2800" dirty="0" err="1" smtClean="0">
                <a:latin typeface="+mj-lt"/>
              </a:rPr>
              <a:t>sarcoidosis</a:t>
            </a:r>
            <a:r>
              <a:rPr lang="en-US" sz="2800" dirty="0" smtClean="0">
                <a:latin typeface="+mj-lt"/>
              </a:rPr>
              <a:t>]</a:t>
            </a:r>
          </a:p>
          <a:p>
            <a:pPr algn="just"/>
            <a:r>
              <a:rPr lang="en-US" sz="2800" dirty="0" smtClean="0">
                <a:latin typeface="+mj-lt"/>
              </a:rPr>
              <a:t>Collagen vascular: </a:t>
            </a:r>
            <a:r>
              <a:rPr lang="en-US" sz="2800" dirty="0" err="1" smtClean="0">
                <a:latin typeface="+mj-lt"/>
              </a:rPr>
              <a:t>neg</a:t>
            </a:r>
            <a:r>
              <a:rPr lang="en-US" sz="2800" dirty="0" smtClean="0">
                <a:latin typeface="+mj-lt"/>
              </a:rPr>
              <a:t>, Coombs test: </a:t>
            </a:r>
            <a:r>
              <a:rPr lang="en-US" sz="2800" dirty="0" err="1" smtClean="0">
                <a:latin typeface="+mj-lt"/>
              </a:rPr>
              <a:t>neg</a:t>
            </a: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BMA &amp; biopsy: </a:t>
            </a:r>
            <a:r>
              <a:rPr lang="en-US" sz="2800" dirty="0" err="1" smtClean="0">
                <a:latin typeface="+mj-lt"/>
              </a:rPr>
              <a:t>Nl</a:t>
            </a: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err="1" smtClean="0">
                <a:latin typeface="+mj-lt"/>
              </a:rPr>
              <a:t>Flowcytometry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Nl</a:t>
            </a: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Doppler ultrasound of portal </a:t>
            </a:r>
            <a:r>
              <a:rPr lang="en-US" sz="2800" dirty="0" err="1" smtClean="0">
                <a:latin typeface="+mj-lt"/>
              </a:rPr>
              <a:t>vein,splenic</a:t>
            </a:r>
            <a:r>
              <a:rPr lang="en-US" sz="2800" dirty="0" smtClean="0">
                <a:latin typeface="+mj-lt"/>
              </a:rPr>
              <a:t> and hepatic veins: </a:t>
            </a:r>
            <a:r>
              <a:rPr lang="en-US" sz="2800" dirty="0" err="1" smtClean="0">
                <a:latin typeface="+mj-lt"/>
              </a:rPr>
              <a:t>Nl</a:t>
            </a: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Echocardiography: </a:t>
            </a:r>
            <a:r>
              <a:rPr lang="en-US" sz="2800" dirty="0" err="1" smtClean="0">
                <a:latin typeface="+mj-lt"/>
              </a:rPr>
              <a:t>Nl</a:t>
            </a: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Bone survey: </a:t>
            </a:r>
            <a:r>
              <a:rPr lang="en-US" sz="2800" dirty="0" err="1" smtClean="0">
                <a:latin typeface="+mj-lt"/>
              </a:rPr>
              <a:t>Nl</a:t>
            </a:r>
            <a:r>
              <a:rPr lang="en-US" sz="2800" dirty="0" smtClean="0">
                <a:latin typeface="+mj-lt"/>
              </a:rPr>
              <a:t>, decreased density</a:t>
            </a:r>
          </a:p>
          <a:p>
            <a:pPr algn="just"/>
            <a:r>
              <a:rPr lang="en-US" sz="2800" dirty="0" err="1" smtClean="0">
                <a:latin typeface="+mj-lt"/>
              </a:rPr>
              <a:t>Ophthalmoscopy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Nl</a:t>
            </a:r>
            <a:endParaRPr lang="en-US" sz="2800" dirty="0" smtClean="0">
              <a:latin typeface="+mj-lt"/>
            </a:endParaRPr>
          </a:p>
          <a:p>
            <a:pPr algn="just"/>
            <a:endParaRPr lang="en-US" sz="2800" dirty="0" smtClean="0">
              <a:latin typeface="+mj-lt"/>
            </a:endParaRPr>
          </a:p>
          <a:p>
            <a:pPr algn="just"/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/>
              <a:t>1390/9</a:t>
            </a:r>
            <a:endParaRPr lang="en-US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Chest CT scan</a:t>
            </a:r>
            <a:r>
              <a:rPr lang="en-US" dirty="0" smtClean="0"/>
              <a:t>: </a:t>
            </a:r>
            <a:r>
              <a:rPr lang="en-US" dirty="0" err="1" smtClean="0"/>
              <a:t>Bihilar</a:t>
            </a:r>
            <a:r>
              <a:rPr lang="en-US" dirty="0" smtClean="0"/>
              <a:t>, </a:t>
            </a:r>
            <a:r>
              <a:rPr lang="en-US" dirty="0" err="1" smtClean="0"/>
              <a:t>Rt</a:t>
            </a:r>
            <a:r>
              <a:rPr lang="en-US" dirty="0" smtClean="0"/>
              <a:t> </a:t>
            </a:r>
            <a:r>
              <a:rPr lang="en-US" dirty="0" err="1" smtClean="0"/>
              <a:t>paratracheal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subcarinal</a:t>
            </a:r>
            <a:r>
              <a:rPr lang="en-US" dirty="0" smtClean="0"/>
              <a:t> and </a:t>
            </a:r>
            <a:r>
              <a:rPr lang="en-US" dirty="0" err="1" smtClean="0"/>
              <a:t>azygoesophageal</a:t>
            </a:r>
            <a:r>
              <a:rPr lang="en-US" dirty="0" smtClean="0"/>
              <a:t> recess </a:t>
            </a:r>
            <a:r>
              <a:rPr lang="en-US" dirty="0" err="1" smtClean="0"/>
              <a:t>adenopathy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Mediastinoscopy</a:t>
            </a:r>
            <a:r>
              <a:rPr lang="en-US" dirty="0" smtClean="0">
                <a:solidFill>
                  <a:srgbClr val="FF0000"/>
                </a:solidFill>
              </a:rPr>
              <a:t> and biopsy</a:t>
            </a:r>
            <a:r>
              <a:rPr lang="en-US" dirty="0" smtClean="0"/>
              <a:t>: Atypical lymphoid hyperplasia</a:t>
            </a:r>
          </a:p>
          <a:p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Thoracotomy</a:t>
            </a:r>
            <a:r>
              <a:rPr lang="en-US" dirty="0" smtClean="0"/>
              <a:t>: Reactive hyperplasia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915400" cy="63246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patient got </a:t>
            </a:r>
            <a:r>
              <a:rPr lang="en-US" sz="2600" dirty="0" err="1" smtClean="0"/>
              <a:t>afebrile</a:t>
            </a:r>
            <a:r>
              <a:rPr lang="en-US" sz="2600" dirty="0" smtClean="0"/>
              <a:t>, weight gain, </a:t>
            </a:r>
            <a:r>
              <a:rPr lang="en-US" sz="2600" dirty="0" err="1" smtClean="0"/>
              <a:t>regrowth</a:t>
            </a:r>
            <a:r>
              <a:rPr lang="en-US" sz="2600" dirty="0" smtClean="0"/>
              <a:t> of nails spontaneously  without any </a:t>
            </a:r>
            <a:r>
              <a:rPr lang="en-US" sz="2600" dirty="0" err="1" smtClean="0"/>
              <a:t>tratment</a:t>
            </a:r>
            <a:r>
              <a:rPr lang="en-US" sz="2600" dirty="0" smtClean="0"/>
              <a:t>, </a:t>
            </a:r>
          </a:p>
          <a:p>
            <a:r>
              <a:rPr lang="en-US" sz="2600" dirty="0" smtClean="0">
                <a:solidFill>
                  <a:srgbClr val="008000"/>
                </a:solidFill>
              </a:rPr>
              <a:t>Chest &amp; Abdomen CT : normal(1390/10)</a:t>
            </a:r>
          </a:p>
          <a:p>
            <a:pPr algn="ctr">
              <a:buNone/>
            </a:pPr>
            <a:r>
              <a:rPr lang="en-US" dirty="0" smtClean="0"/>
              <a:t>========================================== </a:t>
            </a:r>
            <a:r>
              <a:rPr lang="en-US" dirty="0" smtClean="0">
                <a:solidFill>
                  <a:srgbClr val="FF0000"/>
                </a:solidFill>
              </a:rPr>
              <a:t>She lost follow-up and returned 91/12:</a:t>
            </a: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Fever, cough and facial swelling of 1 month duration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Bilateral cervical and inguinal LAP and huge spleen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Mild anemia &amp; thrombocytopenia(140-150,000)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/>
              <a:t>Hypergammaglobulinemia</a:t>
            </a:r>
            <a:r>
              <a:rPr lang="en-US" sz="2800" dirty="0" smtClean="0"/>
              <a:t>, Increased </a:t>
            </a:r>
            <a:r>
              <a:rPr lang="en-US" sz="2800" dirty="0" err="1" smtClean="0"/>
              <a:t>Ig</a:t>
            </a:r>
            <a:r>
              <a:rPr lang="en-US" sz="2800" dirty="0" smtClean="0"/>
              <a:t> M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Positive </a:t>
            </a:r>
            <a:r>
              <a:rPr lang="en-US" sz="2800" dirty="0" err="1" smtClean="0"/>
              <a:t>Coomb’s</a:t>
            </a:r>
            <a:r>
              <a:rPr lang="en-US" sz="2800" dirty="0" smtClean="0"/>
              <a:t> test, </a:t>
            </a:r>
            <a:r>
              <a:rPr lang="en-US" sz="2800" dirty="0" err="1" smtClean="0"/>
              <a:t>Autocontrol</a:t>
            </a:r>
            <a:r>
              <a:rPr lang="en-US" sz="2800" dirty="0" smtClean="0"/>
              <a:t>: +, Agglutination on </a:t>
            </a:r>
            <a:r>
              <a:rPr lang="en-US" sz="2800" dirty="0" err="1" smtClean="0"/>
              <a:t>crossmatch</a:t>
            </a:r>
            <a:r>
              <a:rPr lang="en-US" sz="2800" dirty="0" smtClean="0"/>
              <a:t> (</a:t>
            </a:r>
            <a:r>
              <a:rPr lang="en-US" sz="2800" dirty="0" err="1" smtClean="0"/>
              <a:t>Hb</a:t>
            </a:r>
            <a:r>
              <a:rPr lang="en-US" sz="2800" dirty="0" smtClean="0"/>
              <a:t> dropped to 6.5 , </a:t>
            </a:r>
            <a:r>
              <a:rPr lang="en-US" sz="2800" dirty="0" err="1" smtClean="0"/>
              <a:t>Plt</a:t>
            </a:r>
            <a:r>
              <a:rPr lang="en-US" sz="2800" dirty="0" smtClean="0"/>
              <a:t> to &lt;50,000 )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1391/12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CXR</a:t>
            </a:r>
            <a:r>
              <a:rPr lang="en-US" sz="3600" dirty="0" smtClean="0"/>
              <a:t> : bilateral round lesions</a:t>
            </a:r>
          </a:p>
          <a:p>
            <a:endParaRPr lang="en-US" sz="3600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CT of chest &amp; abdomen</a:t>
            </a:r>
            <a:r>
              <a:rPr lang="en-US" sz="3600" dirty="0" smtClean="0"/>
              <a:t>: Multiple variable sized, ill defined lung nodules with surrounding halo, LAP in </a:t>
            </a:r>
            <a:r>
              <a:rPr lang="en-US" sz="3600" dirty="0" err="1" smtClean="0"/>
              <a:t>mediastinal</a:t>
            </a:r>
            <a:r>
              <a:rPr lang="en-US" sz="3600" dirty="0" smtClean="0"/>
              <a:t> and </a:t>
            </a:r>
            <a:r>
              <a:rPr lang="en-US" sz="3600" dirty="0" err="1" smtClean="0"/>
              <a:t>axillary</a:t>
            </a:r>
            <a:r>
              <a:rPr lang="en-US" sz="3600" dirty="0" smtClean="0"/>
              <a:t> region with enhancement+ cervical &amp; </a:t>
            </a:r>
            <a:r>
              <a:rPr lang="en-US" sz="3600" dirty="0" err="1" smtClean="0"/>
              <a:t>supraclavicular</a:t>
            </a:r>
            <a:r>
              <a:rPr lang="en-US" sz="3600" dirty="0" smtClean="0"/>
              <a:t> LAP 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New admission on 92/1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Worsening of anemia and thrombocytopenia</a:t>
            </a:r>
          </a:p>
          <a:p>
            <a:r>
              <a:rPr lang="en-US" dirty="0" smtClean="0"/>
              <a:t>+ positive </a:t>
            </a:r>
            <a:r>
              <a:rPr lang="en-US" dirty="0" err="1" smtClean="0"/>
              <a:t>Coomb’s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hypergammaglobulinemia</a:t>
            </a:r>
            <a:r>
              <a:rPr lang="en-US" dirty="0" smtClean="0"/>
              <a:t> in setting of chronic </a:t>
            </a:r>
            <a:r>
              <a:rPr lang="en-US" dirty="0" err="1" smtClean="0"/>
              <a:t>lymphadenopathy</a:t>
            </a:r>
            <a:r>
              <a:rPr lang="en-US" dirty="0" smtClean="0"/>
              <a:t> and </a:t>
            </a:r>
            <a:r>
              <a:rPr lang="en-US" dirty="0" err="1" smtClean="0"/>
              <a:t>solenomegaly</a:t>
            </a:r>
            <a:endParaRPr lang="en-US" dirty="0" smtClean="0"/>
          </a:p>
          <a:p>
            <a:r>
              <a:rPr lang="en-US" b="1" dirty="0" smtClean="0"/>
              <a:t>EBV-PCR +, viral load:750 copy/ml</a:t>
            </a:r>
          </a:p>
          <a:p>
            <a:endParaRPr lang="en-US" dirty="0"/>
          </a:p>
          <a:p>
            <a:pPr algn="ctr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AUTOIMMUNE LYMPHOPROLIFERATIVE SYNDROME 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Autoimmune </a:t>
            </a:r>
            <a:r>
              <a:rPr lang="en-US" sz="3200" b="1" dirty="0" err="1" smtClean="0">
                <a:solidFill>
                  <a:srgbClr val="FF0000"/>
                </a:solidFill>
              </a:rPr>
              <a:t>lymphoproliferative</a:t>
            </a:r>
            <a:r>
              <a:rPr lang="en-US" sz="3200" b="1" dirty="0" smtClean="0">
                <a:solidFill>
                  <a:srgbClr val="FF0000"/>
                </a:solidFill>
              </a:rPr>
              <a:t> syndrome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(ALPS)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Failure of apoptotic pathways of lymphocytes, causes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accumulation of lymphoid mass and persistence of </a:t>
            </a: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autoreactive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 T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cells that manifests in childhood with chronic non malignant LAP, </a:t>
            </a:r>
          </a:p>
          <a:p>
            <a:pPr>
              <a:buNone/>
            </a:pP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hepatosplenomegaly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, and recurring  </a:t>
            </a: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cytopenias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pPr>
              <a:buNone/>
            </a:pPr>
            <a:endParaRPr lang="en-US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Cytopenias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in these patients can be the result of </a:t>
            </a: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splenic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sequestration or autoimmune complications manifesting as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autoimmune hemolytic anemia, thrombocytopenia, and </a:t>
            </a:r>
          </a:p>
          <a:p>
            <a:pPr>
              <a:buNone/>
            </a:pP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neutropenia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More than 300 families with hereditary ALPS have now been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described; nearly 500 patients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5821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first clinical manifestation of ALPS is chronic LAP and/or </a:t>
            </a:r>
            <a:r>
              <a:rPr lang="en-US" sz="2400" dirty="0" err="1" smtClean="0"/>
              <a:t>splenomegaly</a:t>
            </a:r>
            <a:r>
              <a:rPr lang="en-US" sz="2400" dirty="0" smtClean="0"/>
              <a:t>  in an otherwise healthy child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Multilineage</a:t>
            </a:r>
            <a:r>
              <a:rPr lang="en-US" sz="2400" dirty="0" smtClean="0"/>
              <a:t> </a:t>
            </a:r>
            <a:r>
              <a:rPr lang="en-US" sz="2400" dirty="0" err="1" smtClean="0"/>
              <a:t>cytopenias</a:t>
            </a:r>
            <a:r>
              <a:rPr lang="en-US" sz="2400" dirty="0" smtClean="0"/>
              <a:t> that are chronic and refractory are typically most severe in early Childhood and tend to improve in adolescents and young adults.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 large proportion of ALPS patients may present initially with episodes of pallor, and </a:t>
            </a:r>
            <a:r>
              <a:rPr lang="en-US" sz="2400" dirty="0" err="1" smtClean="0"/>
              <a:t>icterus</a:t>
            </a:r>
            <a:r>
              <a:rPr lang="en-US" sz="2400" dirty="0" smtClean="0"/>
              <a:t> associated with hemolytic anemia, spontaneous bruises, and </a:t>
            </a:r>
            <a:r>
              <a:rPr lang="en-US" sz="2400" dirty="0" err="1" smtClean="0"/>
              <a:t>mucocutaneous</a:t>
            </a:r>
            <a:r>
              <a:rPr lang="en-US" sz="2400" dirty="0" smtClean="0"/>
              <a:t> hemorrhages because of thrombocytopenia or bacterial infections associated with </a:t>
            </a:r>
            <a:r>
              <a:rPr lang="en-US" sz="2400" dirty="0" err="1" smtClean="0"/>
              <a:t>Neutropenia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They have potential for developing multiple autoimmune as well as infiltrative  </a:t>
            </a:r>
            <a:r>
              <a:rPr lang="en-US" sz="2400" dirty="0" err="1" smtClean="0"/>
              <a:t>lymphoproliferative</a:t>
            </a:r>
            <a:r>
              <a:rPr lang="en-US" sz="2400" dirty="0" smtClean="0"/>
              <a:t> disorders involving different organ systems.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263</TotalTime>
  <Words>1256</Words>
  <Application>Microsoft Office PowerPoint</Application>
  <PresentationFormat>On-screen Show (4:3)</PresentationFormat>
  <Paragraphs>136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ALPS</vt:lpstr>
      <vt:lpstr>1390/6</vt:lpstr>
      <vt:lpstr>PowerPoint Presentation</vt:lpstr>
      <vt:lpstr>1390/9</vt:lpstr>
      <vt:lpstr>PowerPoint Presentation</vt:lpstr>
      <vt:lpstr>1391/12</vt:lpstr>
      <vt:lpstr>New admission on 92/1</vt:lpstr>
      <vt:lpstr>Autoimmune lymphoproliferative syndrome (ALPS)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Lymph node pathologic findings</vt:lpstr>
      <vt:lpstr>PowerPoint Presentation</vt:lpstr>
      <vt:lpstr>    Classification of ALPS-related disorders </vt:lpstr>
      <vt:lpstr>RAS-associated autoimmune leukoproliferative disease  : RALD</vt:lpstr>
      <vt:lpstr>    Dianzani autoimmune lymphoproliferative disease</vt:lpstr>
      <vt:lpstr>X-linked lymphoproliferative disease (XLP1)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5-yr-old girl presented with fever,malaise and onycholysis of 10 days duration</dc:title>
  <dc:creator>user</dc:creator>
  <cp:lastModifiedBy>mitra karimi</cp:lastModifiedBy>
  <cp:revision>60</cp:revision>
  <dcterms:created xsi:type="dcterms:W3CDTF">2013-04-13T17:36:22Z</dcterms:created>
  <dcterms:modified xsi:type="dcterms:W3CDTF">2014-04-12T07:13:17Z</dcterms:modified>
</cp:coreProperties>
</file>