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3"/>
  </p:notesMasterIdLst>
  <p:sldIdLst>
    <p:sldId id="289" r:id="rId2"/>
    <p:sldId id="256" r:id="rId3"/>
    <p:sldId id="257" r:id="rId4"/>
    <p:sldId id="261" r:id="rId5"/>
    <p:sldId id="263" r:id="rId6"/>
    <p:sldId id="264" r:id="rId7"/>
    <p:sldId id="290" r:id="rId8"/>
    <p:sldId id="265" r:id="rId9"/>
    <p:sldId id="266" r:id="rId10"/>
    <p:sldId id="267" r:id="rId11"/>
    <p:sldId id="268" r:id="rId12"/>
    <p:sldId id="291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7" r:id="rId33"/>
    <p:sldId id="296" r:id="rId34"/>
    <p:sldId id="295" r:id="rId35"/>
    <p:sldId id="298" r:id="rId36"/>
    <p:sldId id="293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259" r:id="rId50"/>
    <p:sldId id="260" r:id="rId51"/>
    <p:sldId id="258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5584B-4125-4B4B-8363-99FCA1EF73CA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79572-0BAF-4EDB-B572-2D77E10B1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79572-0BAF-4EDB-B572-2D77E10B1FA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F923C95-1869-46C9-A344-830C30031247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FBFFF1-EF9F-4462-A4D4-2146FDE1A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257800"/>
            <a:ext cx="60960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Diagnosis and management of acute myeloid leukemia in children and</a:t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adolescents: recommendations from an international expert panel –BFM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blood- 2012 ,120: 3187-3205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914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          Mixed phenotype acute leukemia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711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2800" b="1" dirty="0" smtClean="0"/>
              <a:t>Includes : </a:t>
            </a:r>
            <a:endParaRPr lang="en-US" sz="3600" b="1" dirty="0" smtClean="0"/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biphenotypic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leukemia, </a:t>
            </a:r>
          </a:p>
          <a:p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bilineage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leukemia with distinctly differentiated blast populations, </a:t>
            </a:r>
          </a:p>
          <a:p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undifferentiated leukemia without any lineage commitment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092952"/>
          </a:xfrm>
        </p:spPr>
        <p:txBody>
          <a:bodyPr/>
          <a:lstStyle/>
          <a:p>
            <a:r>
              <a:rPr lang="en-US" dirty="0" smtClean="0"/>
              <a:t>At present,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there is no standardization </a:t>
            </a:r>
            <a:r>
              <a:rPr lang="en-US" dirty="0" smtClean="0"/>
              <a:t>of antibody </a:t>
            </a:r>
          </a:p>
          <a:p>
            <a:pPr>
              <a:buNone/>
            </a:pPr>
            <a:r>
              <a:rPr lang="en-US" dirty="0" smtClean="0"/>
              <a:t>panels used for </a:t>
            </a:r>
            <a:r>
              <a:rPr lang="en-US" dirty="0" err="1" smtClean="0"/>
              <a:t>immunophenotyping</a:t>
            </a:r>
            <a:r>
              <a:rPr lang="en-US" dirty="0" smtClean="0"/>
              <a:t>  </a:t>
            </a:r>
            <a:r>
              <a:rPr lang="en-US" i="1" u="sng" dirty="0" smtClean="0"/>
              <a:t>among the large </a:t>
            </a:r>
          </a:p>
          <a:p>
            <a:pPr>
              <a:buNone/>
            </a:pPr>
            <a:r>
              <a:rPr lang="en-US" i="1" u="sng" dirty="0" smtClean="0"/>
              <a:t>trial groups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upcoming standards suggest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use of multicolor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Monoclonal antibody combinations that include CD45 to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enable optimal gating and analysis of the blast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population </a:t>
            </a:r>
            <a:r>
              <a:rPr lang="en-US" dirty="0" smtClean="0"/>
              <a:t>within the complex context of residual </a:t>
            </a:r>
          </a:p>
          <a:p>
            <a:pPr>
              <a:buNone/>
            </a:pPr>
            <a:r>
              <a:rPr lang="en-US" dirty="0" err="1" smtClean="0"/>
              <a:t>hematopoiesis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6448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8763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68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        Recommended panel for AML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61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mandatory minimal panel required to fulfill WHO </a:t>
            </a:r>
          </a:p>
          <a:p>
            <a:pPr>
              <a:buNone/>
            </a:pPr>
            <a:r>
              <a:rPr lang="en-US" dirty="0" smtClean="0"/>
              <a:t>and EGIL criteria for AML includes 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CD34, CD117, CD11b, CD11c, CD13, CD14, CD15, CD33, CD64, CD65,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iMPO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b="1" i="1" dirty="0" err="1" smtClean="0">
                <a:solidFill>
                  <a:schemeClr val="accent1">
                    <a:lumMod val="75000"/>
                  </a:schemeClr>
                </a:solidFill>
              </a:rPr>
              <a:t>i-lysozyme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, CD41, and CD61;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>
                <a:solidFill>
                  <a:srgbClr val="002060"/>
                </a:solidFill>
              </a:rPr>
              <a:t>MPAL: CD19, iCD79a, iCD22, CD10, and iCD3.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563562"/>
          </a:xfrm>
        </p:spPr>
        <p:txBody>
          <a:bodyPr/>
          <a:lstStyle/>
          <a:p>
            <a:r>
              <a:rPr lang="en-US" b="1" dirty="0" smtClean="0"/>
              <a:t>Conventional </a:t>
            </a:r>
            <a:r>
              <a:rPr lang="en-US" b="1" dirty="0" err="1" smtClean="0"/>
              <a:t>cytogenetics</a:t>
            </a:r>
            <a:r>
              <a:rPr lang="en-US" b="1" dirty="0" smtClean="0"/>
              <a:t> and 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335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Conventional </a:t>
            </a:r>
            <a:r>
              <a:rPr lang="en-US" dirty="0" err="1" smtClean="0">
                <a:latin typeface="Microsoft New Tai Lue" pitchFamily="34" charset="0"/>
                <a:cs typeface="Microsoft New Tai Lue" pitchFamily="34" charset="0"/>
              </a:rPr>
              <a:t>cytogenetics</a:t>
            </a:r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 can detect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Microsoft New Tai Lue" pitchFamily="34" charset="0"/>
                <a:cs typeface="Microsoft New Tai Lue" pitchFamily="34" charset="0"/>
              </a:rPr>
              <a:t>structural and numerical </a:t>
            </a:r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cytogenetic abnormalities in 70%-80% of children with AML.</a:t>
            </a:r>
          </a:p>
          <a:p>
            <a:endParaRPr lang="en-US" dirty="0" smtClean="0">
              <a:latin typeface="Microsoft New Tai Lue" pitchFamily="34" charset="0"/>
              <a:cs typeface="Microsoft New Tai Lue" pitchFamily="34" charset="0"/>
            </a:endParaRPr>
          </a:p>
          <a:p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Certain fusion genes, products from translocations, or loss of chromosome material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icrosoft New Tai Lue" pitchFamily="34" charset="0"/>
                <a:cs typeface="Microsoft New Tai Lue" pitchFamily="34" charset="0"/>
              </a:rPr>
              <a:t>can only be reliably detected using FISH.</a:t>
            </a:r>
          </a:p>
          <a:p>
            <a:endParaRPr lang="en-US" u="sng" dirty="0" smtClean="0">
              <a:latin typeface="Microsoft New Tai Lue" pitchFamily="34" charset="0"/>
              <a:cs typeface="Microsoft New Tai Lue" pitchFamily="34" charset="0"/>
            </a:endParaRPr>
          </a:p>
          <a:p>
            <a:r>
              <a:rPr lang="en-US" u="sng" dirty="0" smtClean="0">
                <a:latin typeface="Microsoft New Tai Lue" pitchFamily="34" charset="0"/>
                <a:cs typeface="Microsoft New Tai Lue" pitchFamily="34" charset="0"/>
              </a:rPr>
              <a:t>The most frequent chromosomal abnormalities in children</a:t>
            </a:r>
          </a:p>
          <a:p>
            <a:pPr>
              <a:buNone/>
            </a:pPr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  </a:t>
            </a:r>
            <a:r>
              <a:rPr lang="en-US" u="sng" dirty="0" smtClean="0">
                <a:latin typeface="Microsoft New Tai Lue" pitchFamily="34" charset="0"/>
                <a:cs typeface="Microsoft New Tai Lue" pitchFamily="34" charset="0"/>
              </a:rPr>
              <a:t> with AML include 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icrosoft New Tai Lue" pitchFamily="34" charset="0"/>
                <a:cs typeface="Microsoft New Tai Lue" pitchFamily="34" charset="0"/>
              </a:rPr>
              <a:t>t(8;21)(q22;q22),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icrosoft New Tai Lue" pitchFamily="34" charset="0"/>
                <a:cs typeface="Microsoft New Tai Lue" pitchFamily="34" charset="0"/>
              </a:rPr>
              <a:t> inv(16)(p13,q22)</a:t>
            </a:r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 (referred as core binding factor [CBF]-AML),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Microsoft New Tai Lue" pitchFamily="34" charset="0"/>
                <a:cs typeface="Microsoft New Tai Lue" pitchFamily="34" charset="0"/>
              </a:rPr>
              <a:t>t(15;17)(q22;q21) </a:t>
            </a:r>
            <a:r>
              <a:rPr lang="en-US" dirty="0" smtClean="0">
                <a:latin typeface="Microsoft New Tai Lue" pitchFamily="34" charset="0"/>
                <a:cs typeface="Microsoft New Tai Lue" pitchFamily="34" charset="0"/>
              </a:rPr>
              <a:t>/</a:t>
            </a:r>
            <a:r>
              <a:rPr lang="en-US" i="1" dirty="0" smtClean="0">
                <a:latin typeface="Microsoft New Tai Lue" pitchFamily="34" charset="0"/>
                <a:cs typeface="Microsoft New Tai Lue" pitchFamily="34" charset="0"/>
              </a:rPr>
              <a:t>PML-RARA, 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>
                <a:latin typeface="Microsoft New Tai Lue" pitchFamily="34" charset="0"/>
                <a:cs typeface="Microsoft New Tai Lue" pitchFamily="34" charset="0"/>
              </a:rPr>
              <a:t>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Microsoft New Tai Lue" pitchFamily="34" charset="0"/>
                <a:cs typeface="Microsoft New Tai Lue" pitchFamily="34" charset="0"/>
              </a:rPr>
              <a:t>11q23/MLL</a:t>
            </a:r>
            <a:r>
              <a:rPr lang="en-US" i="1" dirty="0" smtClean="0">
                <a:latin typeface="Microsoft New Tai Lue" pitchFamily="34" charset="0"/>
                <a:cs typeface="Microsoft New Tai Lue" pitchFamily="34" charset="0"/>
              </a:rPr>
              <a:t>-rearranged abnormalities (up to 25%),</a:t>
            </a:r>
          </a:p>
          <a:p>
            <a:pPr algn="ctr">
              <a:buNone/>
            </a:pPr>
            <a:endParaRPr lang="en-US" sz="2000" dirty="0" smtClean="0">
              <a:latin typeface="Microsoft New Tai Lue" pitchFamily="34" charset="0"/>
              <a:cs typeface="Microsoft New Tai Lue" pitchFamily="34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Microsoft New Tai Lue" pitchFamily="34" charset="0"/>
                <a:cs typeface="Microsoft New Tai Lue" pitchFamily="34" charset="0"/>
              </a:rPr>
              <a:t>                     All together account for  50% of pediatric AML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Microsoft New Tai Lue" pitchFamily="34" charset="0"/>
              <a:cs typeface="Microsoft New Tai Lu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28600"/>
            <a:ext cx="8458200" cy="1189038"/>
          </a:xfrm>
        </p:spPr>
        <p:txBody>
          <a:bodyPr>
            <a:normAutofit/>
          </a:bodyPr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Additional abnormalities that are more  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predominant in pediatric AML are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t(1;22)</a:t>
            </a:r>
            <a:r>
              <a:rPr lang="en-US" dirty="0" smtClean="0"/>
              <a:t>(p13;q13) [ RBM15(OTT)-MKL1]</a:t>
            </a:r>
          </a:p>
          <a:p>
            <a:endParaRPr lang="en-US" dirty="0" smtClean="0"/>
          </a:p>
          <a:p>
            <a:r>
              <a:rPr lang="en-US" dirty="0" smtClean="0"/>
              <a:t>the cryptic abnormalities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t(7;12)</a:t>
            </a:r>
            <a:r>
              <a:rPr lang="en-US" dirty="0" smtClean="0"/>
              <a:t>(q36;p13)[ETV6(TEL)-</a:t>
            </a:r>
          </a:p>
          <a:p>
            <a:pPr>
              <a:buNone/>
            </a:pPr>
            <a:r>
              <a:rPr lang="en-US" dirty="0" smtClean="0"/>
              <a:t>   HLXB9(MNX1], which are strongly associated with a +19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t(5;11)</a:t>
            </a:r>
            <a:r>
              <a:rPr lang="en-US" dirty="0" smtClean="0"/>
              <a:t>(q35;p15.5)/NUP98-NDS1, predominantly found in cytogenetically normal AML (CN-AML)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t(9;11)</a:t>
            </a:r>
            <a:r>
              <a:rPr lang="en-US" dirty="0" smtClean="0"/>
              <a:t>(p22;q23)[MLL-MLLT3],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t(10;11)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t(6;11)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Monosomy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7,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monosomy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5/5q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deletions,aberrations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of 12 p </a:t>
            </a:r>
            <a:r>
              <a:rPr lang="en-US" dirty="0" smtClean="0"/>
              <a:t>are rare events (seen in 3%-5% of patients) that occur in nearly all subtypes of childhood AML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711952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Monosomal</a:t>
            </a:r>
            <a:r>
              <a:rPr lang="en-US" dirty="0" smtClean="0"/>
              <a:t> </a:t>
            </a:r>
            <a:r>
              <a:rPr lang="en-US" dirty="0" err="1" smtClean="0"/>
              <a:t>karyotypes,which</a:t>
            </a:r>
            <a:r>
              <a:rPr lang="en-US" dirty="0" smtClean="0"/>
              <a:t> are associated with poor </a:t>
            </a:r>
          </a:p>
          <a:p>
            <a:pPr>
              <a:buNone/>
            </a:pPr>
            <a:r>
              <a:rPr lang="en-US" dirty="0" smtClean="0"/>
              <a:t>prognosis in adults, are extremely rare in children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Trisomies</a:t>
            </a:r>
            <a:r>
              <a:rPr lang="en-US" dirty="0" smtClean="0"/>
              <a:t> 8 und 21 are often associated with additional </a:t>
            </a:r>
          </a:p>
          <a:p>
            <a:pPr>
              <a:buNone/>
            </a:pPr>
            <a:r>
              <a:rPr lang="en-US" dirty="0" smtClean="0"/>
              <a:t>aberrations.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Cytogenetic abnormalities correlate strongly with age: </a:t>
            </a:r>
          </a:p>
          <a:p>
            <a:pPr>
              <a:buNone/>
            </a:pPr>
            <a:r>
              <a:rPr lang="en-US" dirty="0" smtClean="0"/>
              <a:t>50% of infants have </a:t>
            </a:r>
            <a:r>
              <a:rPr lang="en-US" i="1" dirty="0" smtClean="0"/>
              <a:t>MLL-rearranged AML, </a:t>
            </a:r>
            <a:r>
              <a:rPr lang="en-US" dirty="0" smtClean="0"/>
              <a:t>whereas CBF-</a:t>
            </a:r>
          </a:p>
          <a:p>
            <a:pPr>
              <a:buNone/>
            </a:pPr>
            <a:r>
              <a:rPr lang="en-US" dirty="0" smtClean="0"/>
              <a:t>AML occur typically in older children.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534400" cy="5940552"/>
          </a:xfrm>
        </p:spPr>
        <p:txBody>
          <a:bodyPr>
            <a:normAutofit/>
          </a:bodyPr>
          <a:lstStyle/>
          <a:p>
            <a:r>
              <a:rPr lang="en-US" dirty="0" smtClean="0"/>
              <a:t>Routine evaluation should include the evaluation of </a:t>
            </a:r>
            <a:r>
              <a:rPr lang="en-US" dirty="0" err="1" smtClean="0"/>
              <a:t>prognostically</a:t>
            </a:r>
            <a:r>
              <a:rPr lang="en-US" dirty="0" smtClean="0"/>
              <a:t> relevant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genetic aberrations by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cytogenetics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/FISH</a:t>
            </a:r>
            <a:r>
              <a:rPr lang="en-US" dirty="0" smtClean="0"/>
              <a:t>, including at least the following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fusion genes</a:t>
            </a:r>
            <a:r>
              <a:rPr lang="en-US" dirty="0" smtClean="0"/>
              <a:t> at diagnosis: </a:t>
            </a:r>
          </a:p>
          <a:p>
            <a:endParaRPr lang="en-US" i="1" dirty="0" smtClean="0"/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RUNX1-RUNX1T1 [t(8,21)]</a:t>
            </a:r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CBFB-MYH11[inv(16)]</a:t>
            </a:r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PML-RARA</a:t>
            </a:r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MLL rearrangements. </a:t>
            </a:r>
          </a:p>
          <a:p>
            <a:endParaRPr lang="en-US" i="1" dirty="0" smtClean="0"/>
          </a:p>
          <a:p>
            <a:r>
              <a:rPr lang="en-US" i="1" dirty="0" smtClean="0"/>
              <a:t>Other rare </a:t>
            </a:r>
            <a:r>
              <a:rPr lang="en-US" dirty="0" smtClean="0"/>
              <a:t>fusion genes mentioned in Table 4 should be traced to determine adverse risk patients.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          Molecular genetics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3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AML is thought to result from at least 2 classes of</a:t>
            </a:r>
          </a:p>
          <a:p>
            <a:pPr>
              <a:buNone/>
            </a:pPr>
            <a:r>
              <a:rPr lang="en-US" dirty="0" smtClean="0"/>
              <a:t>  mutations: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type I mutations </a:t>
            </a:r>
            <a:r>
              <a:rPr lang="en-US" dirty="0" smtClean="0"/>
              <a:t>inducing proliferation, such as abnormalities in tyrosine </a:t>
            </a:r>
            <a:r>
              <a:rPr lang="en-US" dirty="0" err="1" smtClean="0"/>
              <a:t>kinases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type II mutations</a:t>
            </a:r>
            <a:r>
              <a:rPr lang="en-US" dirty="0" smtClean="0"/>
              <a:t>, inducing maturation arrest, comprising  most of the translocations.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 CN-AML, several mutations, such as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NPM1, FLT3, WT1, and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biallelic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CEPBA mutations, 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clinically relevant and should be included in standard diagnostics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Absence </a:t>
            </a:r>
            <a:r>
              <a:rPr lang="en-US" dirty="0"/>
              <a:t>of published </a:t>
            </a:r>
            <a:r>
              <a:rPr lang="en-US" dirty="0" smtClean="0"/>
              <a:t>recommendations specific </a:t>
            </a:r>
            <a:r>
              <a:rPr lang="en-US" dirty="0"/>
              <a:t>for pediatric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AML </a:t>
            </a:r>
            <a:r>
              <a:rPr lang="en-US" dirty="0"/>
              <a:t>motivated an international </a:t>
            </a:r>
            <a:r>
              <a:rPr lang="en-US" dirty="0" smtClean="0"/>
              <a:t>group of pediatric </a:t>
            </a:r>
          </a:p>
          <a:p>
            <a:pPr>
              <a:buNone/>
            </a:pPr>
            <a:r>
              <a:rPr lang="en-US" dirty="0" smtClean="0"/>
              <a:t>hematologists </a:t>
            </a:r>
            <a:r>
              <a:rPr lang="en-US" dirty="0"/>
              <a:t>and oncologists </a:t>
            </a:r>
            <a:r>
              <a:rPr lang="en-US" dirty="0" smtClean="0"/>
              <a:t>to develop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Evidence- based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Expert opinion based consensus </a:t>
            </a:r>
            <a:r>
              <a:rPr lang="en-US" b="1" dirty="0">
                <a:solidFill>
                  <a:srgbClr val="FF0000"/>
                </a:solidFill>
              </a:rPr>
              <a:t>recommendations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Recommendations for specific subgroups are also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included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092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Mutations in the WT1 gene are </a:t>
            </a:r>
            <a:r>
              <a:rPr lang="en-US" dirty="0" smtClean="0"/>
              <a:t>found mainly in CN-AML and 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often associated with FLT3-ITD mutations</a:t>
            </a:r>
          </a:p>
          <a:p>
            <a:endParaRPr lang="en-US" dirty="0" smtClean="0"/>
          </a:p>
          <a:p>
            <a:r>
              <a:rPr lang="en-US" dirty="0" smtClean="0"/>
              <a:t> The frequency of activating mutations of tyrosine </a:t>
            </a:r>
            <a:r>
              <a:rPr lang="en-US" dirty="0" err="1" smtClean="0"/>
              <a:t>kinase</a:t>
            </a:r>
            <a:r>
              <a:rPr lang="en-US" dirty="0" smtClean="0"/>
              <a:t> receptor genes, such as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FLT3 increases with 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FLT3 mutations predominantly occur in CN-AML,</a:t>
            </a: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  t(15;17) and t(5;11)</a:t>
            </a:r>
          </a:p>
          <a:p>
            <a:pPr>
              <a:buNone/>
            </a:pPr>
            <a:endParaRPr lang="fr-FR" dirty="0" smtClean="0"/>
          </a:p>
          <a:p>
            <a:r>
              <a:rPr lang="en-US" dirty="0" smtClean="0"/>
              <a:t>Point mutations in the activating loop domain of the FLT3 receptor are mutually exclusive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FLT3-ITD mutations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(frequency 2%-8% in children)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763000" cy="6092952"/>
          </a:xfrm>
        </p:spPr>
        <p:txBody>
          <a:bodyPr>
            <a:normAutofit/>
          </a:bodyPr>
          <a:lstStyle/>
          <a:p>
            <a:r>
              <a:rPr lang="en-US" dirty="0" smtClean="0"/>
              <a:t>C-KIT mutations occur in  25% of children with CBF-</a:t>
            </a:r>
            <a:r>
              <a:rPr lang="en-US" dirty="0" err="1" smtClean="0"/>
              <a:t>AML,but</a:t>
            </a:r>
            <a:r>
              <a:rPr lang="en-US" dirty="0" smtClean="0"/>
              <a:t> in only 5%-8% of those with other leukemia types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MLL-PTDs are rare in childhood AML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Mutations in genes involved in the RAS-RAF-ERK signal </a:t>
            </a:r>
          </a:p>
          <a:p>
            <a:pPr>
              <a:buNone/>
            </a:pPr>
            <a:r>
              <a:rPr lang="en-US" dirty="0" smtClean="0"/>
              <a:t>   transduction pathway  occur in 5%-21% of children with AML, more frequently in those with CBF-AML, and in young children with MLL- </a:t>
            </a:r>
            <a:r>
              <a:rPr lang="en-US" dirty="0" err="1" smtClean="0"/>
              <a:t>rearrangedAML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chemeClr val="accent1">
                    <a:lumMod val="75000"/>
                  </a:schemeClr>
                </a:solidFill>
              </a:rPr>
              <a:t>سطوح اکسپرشن ابنرمال در ژن ها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In addition to mutations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aberrant expression levels of genes </a:t>
            </a:r>
            <a:r>
              <a:rPr lang="en-US" dirty="0" smtClean="0"/>
              <a:t>have recently been reported in both adults and children; however, the biologic and clinical relevance might differ</a:t>
            </a:r>
            <a:endParaRPr lang="fa-IR" dirty="0" smtClean="0"/>
          </a:p>
          <a:p>
            <a:endParaRPr lang="fa-IR" dirty="0" smtClean="0"/>
          </a:p>
          <a:p>
            <a:r>
              <a:rPr lang="en-US" dirty="0" smtClean="0"/>
              <a:t>BAALC</a:t>
            </a:r>
            <a:r>
              <a:rPr lang="fa-IR" dirty="0" smtClean="0"/>
              <a:t> </a:t>
            </a:r>
            <a:r>
              <a:rPr lang="en-US" dirty="0" smtClean="0"/>
              <a:t>and ERG </a:t>
            </a:r>
            <a:r>
              <a:rPr lang="en-US" dirty="0" err="1" smtClean="0"/>
              <a:t>overexpression</a:t>
            </a:r>
            <a:r>
              <a:rPr lang="en-US" dirty="0" smtClean="0"/>
              <a:t> is associated with CN-AML, </a:t>
            </a:r>
            <a:endParaRPr lang="fa-IR" dirty="0" smtClean="0"/>
          </a:p>
          <a:p>
            <a:endParaRPr lang="fa-IR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EVI1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expression, and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inv(3), rarely occurs in children </a:t>
            </a:r>
            <a:r>
              <a:rPr lang="en-US" dirty="0" smtClean="0"/>
              <a:t>but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is mainly found in association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with t(6;11)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 M6/7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524000"/>
          </a:xfrm>
        </p:spPr>
        <p:txBody>
          <a:bodyPr>
            <a:noAutofit/>
          </a:bodyPr>
          <a:lstStyle/>
          <a:p>
            <a:r>
              <a:rPr lang="fa-IR" sz="3600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Recommendation</a:t>
            </a:r>
            <a:b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5483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Routine evaluation should include the evaluation of a </a:t>
            </a:r>
            <a:endParaRPr lang="fa-IR" dirty="0" smtClean="0"/>
          </a:p>
          <a:p>
            <a:pPr>
              <a:buNone/>
            </a:pPr>
            <a:r>
              <a:rPr lang="en-US" dirty="0" err="1" smtClean="0"/>
              <a:t>prognostically</a:t>
            </a:r>
            <a:r>
              <a:rPr lang="fa-IR" dirty="0" smtClean="0"/>
              <a:t> </a:t>
            </a:r>
            <a:r>
              <a:rPr lang="en-US" dirty="0" smtClean="0"/>
              <a:t>relevant and potentially </a:t>
            </a:r>
            <a:r>
              <a:rPr lang="en-US" dirty="0" err="1" smtClean="0"/>
              <a:t>targetably</a:t>
            </a:r>
            <a:r>
              <a:rPr lang="en-US" dirty="0" smtClean="0"/>
              <a:t> selected </a:t>
            </a:r>
            <a:endParaRPr lang="fa-IR" dirty="0" smtClean="0"/>
          </a:p>
          <a:p>
            <a:pPr>
              <a:buNone/>
            </a:pPr>
            <a:r>
              <a:rPr lang="en-US" dirty="0" smtClean="0"/>
              <a:t>set of molecular</a:t>
            </a:r>
            <a:r>
              <a:rPr lang="fa-IR" dirty="0" smtClean="0"/>
              <a:t> </a:t>
            </a:r>
            <a:r>
              <a:rPr lang="en-US" dirty="0" smtClean="0"/>
              <a:t>genetic markers </a:t>
            </a:r>
            <a:endParaRPr lang="fa-IR" dirty="0" smtClean="0"/>
          </a:p>
          <a:p>
            <a:pPr>
              <a:buNone/>
            </a:pPr>
            <a:endParaRPr lang="fa-IR" i="1" dirty="0" smtClean="0"/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FLT3-ITD, WT1, C-KIT, CEBPA (double mutation),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NPM1, and further specific MLL-abnormalities </a:t>
            </a:r>
            <a:endParaRPr lang="fa-IR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with Favorable</a:t>
            </a:r>
            <a:r>
              <a:rPr lang="fa-IR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b="1" i="1" dirty="0" smtClean="0">
                <a:solidFill>
                  <a:schemeClr val="accent1">
                    <a:lumMod val="75000"/>
                  </a:schemeClr>
                </a:solidFill>
              </a:rPr>
              <a:t>or very poor prognosis (eg, MLL-</a:t>
            </a:r>
            <a:endParaRPr lang="fa-IR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da-DK" b="1" i="1" dirty="0" smtClean="0">
                <a:solidFill>
                  <a:schemeClr val="accent1">
                    <a:lumMod val="75000"/>
                  </a:schemeClr>
                </a:solidFill>
              </a:rPr>
              <a:t>AF1Q, AF6, AF10)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          Prognostic significance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254752"/>
          </a:xfrm>
        </p:spPr>
        <p:txBody>
          <a:bodyPr>
            <a:normAutofit/>
          </a:bodyPr>
          <a:lstStyle/>
          <a:p>
            <a:r>
              <a:rPr lang="en-US" dirty="0" smtClean="0"/>
              <a:t>The most relevant factors are genetic abnormalities and </a:t>
            </a:r>
          </a:p>
          <a:p>
            <a:pPr>
              <a:buNone/>
            </a:pPr>
            <a:r>
              <a:rPr lang="en-US" dirty="0" smtClean="0"/>
              <a:t>treatment response, with differences between adult and </a:t>
            </a:r>
          </a:p>
          <a:p>
            <a:pPr>
              <a:buNone/>
            </a:pPr>
            <a:r>
              <a:rPr lang="en-US" dirty="0" smtClean="0"/>
              <a:t>childhood AML.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the AML- (BFM) , age could not be used as an </a:t>
            </a:r>
          </a:p>
          <a:p>
            <a:pPr>
              <a:buNone/>
            </a:pPr>
            <a:r>
              <a:rPr lang="en-US" dirty="0" smtClean="0"/>
              <a:t>independent prognostic factor in infants and adolescents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Very high blast counts at diagnosis are associated with</a:t>
            </a:r>
          </a:p>
          <a:p>
            <a:pPr>
              <a:buNone/>
            </a:pPr>
            <a:r>
              <a:rPr lang="en-US" dirty="0" smtClean="0"/>
              <a:t>an increased risk of early death and </a:t>
            </a:r>
            <a:r>
              <a:rPr lang="en-US" dirty="0" err="1" smtClean="0"/>
              <a:t>nonresponse</a:t>
            </a:r>
            <a:r>
              <a:rPr lang="en-US" dirty="0" smtClean="0"/>
              <a:t>, but not </a:t>
            </a:r>
          </a:p>
          <a:p>
            <a:pPr>
              <a:buNone/>
            </a:pPr>
            <a:r>
              <a:rPr lang="en-US" dirty="0" smtClean="0"/>
              <a:t>necessarily with disease-free survival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838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Prognosis according cytogenetic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645152"/>
          </a:xfrm>
        </p:spPr>
        <p:txBody>
          <a:bodyPr/>
          <a:lstStyle/>
          <a:p>
            <a:r>
              <a:rPr lang="en-US" dirty="0" smtClean="0"/>
              <a:t>As in adult AML, CBF-AML and t(15;17)(q22;q21) in children are highly predictive of a favorable outcome. </a:t>
            </a:r>
          </a:p>
          <a:p>
            <a:endParaRPr lang="en-US" dirty="0" smtClean="0"/>
          </a:p>
          <a:p>
            <a:r>
              <a:rPr lang="en-US" dirty="0" smtClean="0"/>
              <a:t>Translocation t(1;11)[MLL-MLLT11]is a newly described translocation associated with favorable outcome in childhood AML</a:t>
            </a:r>
          </a:p>
          <a:p>
            <a:endParaRPr lang="en-US" dirty="0" smtClean="0"/>
          </a:p>
          <a:p>
            <a:r>
              <a:rPr lang="en-US" dirty="0" smtClean="0"/>
              <a:t>Although prognosis of different MLL fusions is heterogeneous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Cytogenetics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indicating </a:t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an adverse outcome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4752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-7 </a:t>
            </a:r>
          </a:p>
          <a:p>
            <a:r>
              <a:rPr lang="de-DE" b="1" i="1" dirty="0" smtClean="0"/>
              <a:t>t(6;11)</a:t>
            </a:r>
          </a:p>
          <a:p>
            <a:r>
              <a:rPr lang="de-DE" b="1" i="1" dirty="0" smtClean="0"/>
              <a:t>t(10;11)</a:t>
            </a:r>
          </a:p>
          <a:p>
            <a:r>
              <a:rPr lang="en-US" b="1" i="1" dirty="0" smtClean="0"/>
              <a:t>t(7;12)</a:t>
            </a:r>
          </a:p>
          <a:p>
            <a:r>
              <a:rPr lang="en-US" b="1" i="1" dirty="0" smtClean="0"/>
              <a:t>t(6;9)</a:t>
            </a:r>
          </a:p>
          <a:p>
            <a:r>
              <a:rPr lang="en-US" b="1" i="1" dirty="0" smtClean="0"/>
              <a:t>t(5;11) and</a:t>
            </a:r>
          </a:p>
          <a:p>
            <a:r>
              <a:rPr lang="en-US" b="1" i="1" dirty="0" smtClean="0"/>
              <a:t>other rare abnormalities, such as 12p</a:t>
            </a:r>
          </a:p>
          <a:p>
            <a:endParaRPr lang="en-US" dirty="0" smtClean="0"/>
          </a:p>
          <a:p>
            <a:r>
              <a:rPr lang="en-US" dirty="0" smtClean="0"/>
              <a:t>Adverse </a:t>
            </a:r>
            <a:r>
              <a:rPr lang="en-US" dirty="0" err="1" smtClean="0"/>
              <a:t>cytogenetics</a:t>
            </a:r>
            <a:r>
              <a:rPr lang="en-US" dirty="0" smtClean="0"/>
              <a:t> described in </a:t>
            </a:r>
            <a:r>
              <a:rPr lang="en-US" dirty="0" err="1" smtClean="0"/>
              <a:t>adultAML</a:t>
            </a:r>
            <a:r>
              <a:rPr lang="en-US" dirty="0" smtClean="0"/>
              <a:t>, such as </a:t>
            </a:r>
          </a:p>
          <a:p>
            <a:pPr>
              <a:buNone/>
            </a:pPr>
            <a:r>
              <a:rPr lang="en-US" b="1" i="1" dirty="0" smtClean="0"/>
              <a:t>   5q- </a:t>
            </a:r>
            <a:r>
              <a:rPr lang="en-US" dirty="0" smtClean="0"/>
              <a:t>, </a:t>
            </a:r>
            <a:r>
              <a:rPr lang="en-US" b="1" i="1" dirty="0" smtClean="0"/>
              <a:t>inv(3)</a:t>
            </a:r>
            <a:r>
              <a:rPr lang="en-US" dirty="0" smtClean="0"/>
              <a:t>(q21q26.2) or </a:t>
            </a:r>
            <a:r>
              <a:rPr lang="en-US" b="1" i="1" dirty="0" smtClean="0"/>
              <a:t>t(3;3)</a:t>
            </a:r>
            <a:r>
              <a:rPr lang="en-US" i="1" dirty="0" smtClean="0"/>
              <a:t>, are very rare in children.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873752"/>
          </a:xfrm>
        </p:spPr>
        <p:txBody>
          <a:bodyPr/>
          <a:lstStyle/>
          <a:p>
            <a:r>
              <a:rPr lang="en-US" dirty="0" smtClean="0"/>
              <a:t>Intermediate risk factors include normal and other </a:t>
            </a:r>
          </a:p>
          <a:p>
            <a:pPr>
              <a:buNone/>
            </a:pPr>
            <a:r>
              <a:rPr lang="en-US" dirty="0" err="1" smtClean="0"/>
              <a:t>karyotypes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However, CN-AML has been shown to be a heterogeneous  disease and the clinical outcome highly dependent on the  presence of additional molecular aberrations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Molecular genetics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330952"/>
          </a:xfrm>
        </p:spPr>
        <p:txBody>
          <a:bodyPr/>
          <a:lstStyle/>
          <a:p>
            <a:r>
              <a:rPr lang="en-US" dirty="0" smtClean="0"/>
              <a:t>In CN-AML, single-gene mutations are of specific interest, especially the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NPM1 and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</a:rPr>
              <a:t>biallelic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 CEPBA mutations, as they 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associated with favorable outcome.</a:t>
            </a:r>
          </a:p>
          <a:p>
            <a:endParaRPr lang="en-US" dirty="0" smtClean="0"/>
          </a:p>
          <a:p>
            <a:r>
              <a:rPr lang="en-US" dirty="0" smtClean="0"/>
              <a:t>In contrast, a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FLT3-ITD mutant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/wild-type ratio of &gt; 0.4 </a:t>
            </a:r>
            <a:r>
              <a:rPr lang="en-US" dirty="0" smtClean="0"/>
              <a:t>has been associated with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adverse outcome</a:t>
            </a:r>
          </a:p>
          <a:p>
            <a:endParaRPr lang="en-US" dirty="0" smtClean="0"/>
          </a:p>
          <a:p>
            <a:r>
              <a:rPr lang="en-US" dirty="0" smtClean="0"/>
              <a:t>Coincidentally </a:t>
            </a:r>
            <a:r>
              <a:rPr lang="en-US" dirty="0" err="1" smtClean="0"/>
              <a:t>occuring</a:t>
            </a:r>
            <a:r>
              <a:rPr lang="en-US" dirty="0" smtClean="0"/>
              <a:t> translocations such as t(5;11) </a:t>
            </a:r>
            <a:r>
              <a:rPr lang="en-US" i="1" dirty="0" smtClean="0"/>
              <a:t>or</a:t>
            </a:r>
          </a:p>
          <a:p>
            <a:pPr>
              <a:buNone/>
            </a:pPr>
            <a:r>
              <a:rPr lang="en-US" dirty="0" smtClean="0"/>
              <a:t>   mutations such as </a:t>
            </a:r>
            <a:r>
              <a:rPr lang="en-US" i="1" dirty="0" smtClean="0"/>
              <a:t>WT1 or NPM1, can modify the prognostic relevance </a:t>
            </a:r>
            <a:r>
              <a:rPr lang="en-US" dirty="0" smtClean="0"/>
              <a:t>of the </a:t>
            </a:r>
            <a:r>
              <a:rPr lang="en-US" i="1" dirty="0" smtClean="0"/>
              <a:t>FLT3-ITD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Response and prognosis</a:t>
            </a:r>
            <a:b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the 2 most important indicators of outcome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83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1) Response to the first course of treatment and </a:t>
            </a:r>
          </a:p>
          <a:p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err="1" smtClean="0"/>
              <a:t>cytogenetics</a:t>
            </a:r>
            <a:r>
              <a:rPr lang="en-US" dirty="0" smtClean="0"/>
              <a:t> and molecular genetics 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Both 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independent prognostic factors </a:t>
            </a:r>
            <a:r>
              <a:rPr lang="en-US" dirty="0" smtClean="0"/>
              <a:t>and are usually essential elements of the risk group classification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study groups </a:t>
            </a:r>
            <a:r>
              <a:rPr lang="en-US" i="1" dirty="0" smtClean="0">
                <a:solidFill>
                  <a:srgbClr val="00B050"/>
                </a:solidFill>
              </a:rPr>
              <a:t>evaluate treatment response morphologically in the bone marrow </a:t>
            </a:r>
            <a:r>
              <a:rPr lang="en-US" dirty="0" smtClean="0"/>
              <a:t>after the first (</a:t>
            </a:r>
            <a:r>
              <a:rPr lang="en-US" dirty="0" err="1" smtClean="0"/>
              <a:t>eg</a:t>
            </a:r>
            <a:r>
              <a:rPr lang="en-US" dirty="0" smtClean="0"/>
              <a:t>, on day 15 or day 28) and second induction courses.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may be challenging in </a:t>
            </a:r>
            <a:r>
              <a:rPr lang="en-US" dirty="0" err="1" smtClean="0"/>
              <a:t>hypoplastic</a:t>
            </a:r>
            <a:r>
              <a:rPr lang="en-US" dirty="0" smtClean="0"/>
              <a:t> bone marrows. </a:t>
            </a:r>
          </a:p>
          <a:p>
            <a:endParaRPr lang="en-US" dirty="0" smtClean="0"/>
          </a:p>
          <a:p>
            <a:r>
              <a:rPr lang="en-US" dirty="0" smtClean="0"/>
              <a:t>Blast cell reduction until day 15 and treatment response after </a:t>
            </a:r>
          </a:p>
          <a:p>
            <a:pPr>
              <a:buNone/>
            </a:pPr>
            <a:r>
              <a:rPr lang="en-US" dirty="0" smtClean="0"/>
              <a:t>    the first and second induction are predictive of outcome.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WHO 2008 classification and pediatric AML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10600" cy="54071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minimal diagnostic requirements in childhood AML are </a:t>
            </a:r>
            <a:r>
              <a:rPr lang="en-US" dirty="0" smtClean="0">
                <a:solidFill>
                  <a:srgbClr val="FF0000"/>
                </a:solidFill>
              </a:rPr>
              <a:t>morphology</a:t>
            </a:r>
            <a:r>
              <a:rPr lang="en-US" dirty="0" smtClean="0"/>
              <a:t> with </a:t>
            </a:r>
            <a:r>
              <a:rPr lang="en-US" dirty="0" err="1" smtClean="0">
                <a:solidFill>
                  <a:srgbClr val="FF0000"/>
                </a:solidFill>
              </a:rPr>
              <a:t>cytochemistry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immunophenotyping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karyotyping</a:t>
            </a:r>
            <a:r>
              <a:rPr lang="en-US" dirty="0" smtClean="0">
                <a:solidFill>
                  <a:srgbClr val="FF0000"/>
                </a:solidFill>
              </a:rPr>
              <a:t>, FISH, and specific molecular genetics </a:t>
            </a:r>
            <a:r>
              <a:rPr lang="en-US" dirty="0" smtClean="0"/>
              <a:t>in the bone marrow, or peripheral blood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investigation of CNS involvement at diagnosis </a:t>
            </a:r>
            <a:r>
              <a:rPr lang="en-US" dirty="0" smtClean="0"/>
              <a:t>is not</a:t>
            </a:r>
          </a:p>
          <a:p>
            <a:pPr>
              <a:buNone/>
            </a:pPr>
            <a:r>
              <a:rPr lang="en-US" dirty="0" smtClean="0"/>
              <a:t>   practiced routinely in adults </a:t>
            </a:r>
            <a:r>
              <a:rPr lang="en-US" dirty="0" smtClean="0">
                <a:solidFill>
                  <a:srgbClr val="FF0000"/>
                </a:solidFill>
              </a:rPr>
              <a:t>but is considered necessary in children</a:t>
            </a:r>
            <a:r>
              <a:rPr lang="en-US" dirty="0" smtClean="0"/>
              <a:t> because specific treatment is required in case of CNS involvement</a:t>
            </a:r>
          </a:p>
          <a:p>
            <a:endParaRPr lang="en-US" dirty="0" smtClean="0"/>
          </a:p>
          <a:p>
            <a:r>
              <a:rPr lang="en-US" dirty="0" smtClean="0"/>
              <a:t>In the event of a dry tap or of a suspected underlying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myelodysplastic</a:t>
            </a:r>
            <a:r>
              <a:rPr lang="en-US" dirty="0" smtClean="0"/>
              <a:t> syndrome (MDS), a bone marrow trephine biopsy has to be performed as well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Monitoring of residual disease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25475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Residual disease can be monitored by morphology, </a:t>
            </a:r>
            <a:r>
              <a:rPr lang="en-US" dirty="0" err="1" smtClean="0"/>
              <a:t>immunophenotyping</a:t>
            </a:r>
            <a:r>
              <a:rPr lang="en-US" dirty="0" smtClean="0"/>
              <a:t>, and quantification of</a:t>
            </a:r>
          </a:p>
          <a:p>
            <a:pPr>
              <a:buNone/>
            </a:pPr>
            <a:r>
              <a:rPr lang="en-US" dirty="0" smtClean="0"/>
              <a:t>   molecular aberrations and gene expression levels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Depending on the method and the informative marker used, a single approach may not meet features of all patients.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71596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MRD assessment by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immunophenotyping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10600" cy="4797552"/>
          </a:xfrm>
        </p:spPr>
        <p:txBody>
          <a:bodyPr/>
          <a:lstStyle/>
          <a:p>
            <a:r>
              <a:rPr lang="en-US" dirty="0" smtClean="0"/>
              <a:t>can be done in up to 96% of children with AML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heterogeneity of leukemia-associated </a:t>
            </a:r>
            <a:r>
              <a:rPr lang="en-US" dirty="0" err="1" smtClean="0"/>
              <a:t>immunophenotypes</a:t>
            </a:r>
            <a:r>
              <a:rPr lang="en-US" dirty="0" smtClean="0"/>
              <a:t> and frequent antigen shifts over time limits the sensitivity and specificity of </a:t>
            </a:r>
            <a:r>
              <a:rPr lang="en-US" dirty="0" err="1" smtClean="0"/>
              <a:t>immunophenotypic</a:t>
            </a:r>
            <a:r>
              <a:rPr lang="en-US" dirty="0" smtClean="0"/>
              <a:t> detection of MRD</a:t>
            </a:r>
          </a:p>
          <a:p>
            <a:endParaRPr lang="en-US" dirty="0" smtClean="0"/>
          </a:p>
          <a:p>
            <a:r>
              <a:rPr lang="en-US" dirty="0" smtClean="0"/>
              <a:t>Current technologic advances, such as  6-color flow </a:t>
            </a:r>
            <a:r>
              <a:rPr lang="en-US" dirty="0" err="1" smtClean="0"/>
              <a:t>cytometry</a:t>
            </a:r>
            <a:r>
              <a:rPr lang="en-US" dirty="0" smtClean="0"/>
              <a:t>, may overcome any limitations.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MRD assessment by fusion genes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754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/>
              <a:t>The high specificity and sensitivity (up to 105)</a:t>
            </a:r>
          </a:p>
          <a:p>
            <a:r>
              <a:rPr lang="en-US" sz="2000" dirty="0" smtClean="0"/>
              <a:t>of real-time quantitative PCR of AML fusion genes of</a:t>
            </a:r>
          </a:p>
          <a:p>
            <a:r>
              <a:rPr lang="en-US" sz="2000" i="1" dirty="0" smtClean="0"/>
              <a:t>RUNX1(AML1)-RUNX1T1(ETO), CBFB-MYH11, PML-RARA, and MLLT3(AF9)-MLL lend themselves to MRD monitoring but are </a:t>
            </a:r>
            <a:r>
              <a:rPr lang="en-US" sz="2000" dirty="0" smtClean="0"/>
              <a:t>applicable in only  35% of pediatric patients.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85800" y="3657600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Importantly, the kinetics of relapse differs</a:t>
            </a:r>
          </a:p>
          <a:p>
            <a:r>
              <a:rPr lang="en-US" sz="2400" dirty="0" smtClean="0"/>
              <a:t>between genetic subtypes with a median time from molecular to clinical relapse between 2 and 8 months.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53340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specific mutations, such as </a:t>
            </a:r>
            <a:r>
              <a:rPr lang="en-US" sz="2400" i="1" dirty="0" smtClean="0"/>
              <a:t>NPM1, FLT3-ITD, or GATA1s, have been established in childhood AML,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"/>
            <a:ext cx="6705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36295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Management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413338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/>
              <a:t>Children with AML should be treated within controlled clinical trials. Treatment of childhood AML requires an intensive</a:t>
            </a:r>
          </a:p>
          <a:p>
            <a:r>
              <a:rPr lang="en-US" sz="2800" dirty="0" err="1" smtClean="0"/>
              <a:t>anthracycline</a:t>
            </a:r>
            <a:r>
              <a:rPr lang="en-US" sz="2800" dirty="0" smtClean="0"/>
              <a:t>- and </a:t>
            </a:r>
            <a:r>
              <a:rPr lang="en-US" sz="2800" dirty="0" err="1" smtClean="0"/>
              <a:t>cytarabine</a:t>
            </a:r>
            <a:r>
              <a:rPr lang="en-US" sz="2800" dirty="0" smtClean="0"/>
              <a:t>-based therapy using at least 4 or 5 courses.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1765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Induction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1524000"/>
            <a:ext cx="4458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 courses of induction therapy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Standard induction therapy comprises 3 days of an </a:t>
            </a:r>
            <a:r>
              <a:rPr lang="en-US" sz="2400" dirty="0" err="1" smtClean="0"/>
              <a:t>anthracycline</a:t>
            </a:r>
            <a:r>
              <a:rPr lang="en-US" sz="2400" dirty="0" smtClean="0"/>
              <a:t>(</a:t>
            </a:r>
            <a:r>
              <a:rPr lang="en-US" sz="2400" dirty="0" err="1" smtClean="0"/>
              <a:t>eg</a:t>
            </a:r>
            <a:r>
              <a:rPr lang="en-US" sz="2400" dirty="0" smtClean="0"/>
              <a:t>, </a:t>
            </a:r>
            <a:r>
              <a:rPr lang="en-US" sz="2400" dirty="0" err="1" smtClean="0"/>
              <a:t>daunorubicin</a:t>
            </a:r>
            <a:r>
              <a:rPr lang="en-US" sz="2400" dirty="0" smtClean="0"/>
              <a:t> at least 60 mg/m2, </a:t>
            </a:r>
            <a:r>
              <a:rPr lang="en-US" sz="2400" dirty="0" err="1" smtClean="0"/>
              <a:t>idarubicin</a:t>
            </a:r>
            <a:r>
              <a:rPr lang="en-US" sz="2400" dirty="0" smtClean="0"/>
              <a:t> 10-12 mg/m2, or the </a:t>
            </a:r>
            <a:r>
              <a:rPr lang="en-US" sz="2400" dirty="0" err="1" smtClean="0"/>
              <a:t>anthracenedione</a:t>
            </a:r>
            <a:r>
              <a:rPr lang="en-US" sz="2400" dirty="0" smtClean="0"/>
              <a:t> </a:t>
            </a:r>
            <a:r>
              <a:rPr lang="en-US" sz="2400" dirty="0" err="1" smtClean="0"/>
              <a:t>mitoxantrone</a:t>
            </a:r>
            <a:r>
              <a:rPr lang="en-US" sz="2400" dirty="0" smtClean="0"/>
              <a:t> 10-12 mg/m2) and 7-10 days of </a:t>
            </a:r>
            <a:r>
              <a:rPr lang="en-US" sz="2400" dirty="0" err="1" smtClean="0"/>
              <a:t>cytarabine</a:t>
            </a:r>
            <a:r>
              <a:rPr lang="en-US" sz="2400" dirty="0" smtClean="0"/>
              <a:t> (100-200 mg/m2 continuously or twice daily intravenously;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5800" y="4800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Although a third drug, such as </a:t>
            </a:r>
            <a:r>
              <a:rPr lang="en-US" sz="2400" dirty="0" err="1" smtClean="0"/>
              <a:t>etoposide</a:t>
            </a:r>
            <a:r>
              <a:rPr lang="en-US" sz="2400" dirty="0" smtClean="0"/>
              <a:t> or 6-thioguanine, is commonly included in induction, their benefit has not been proven.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2576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</a:rPr>
              <a:t>Anthracyclines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 higher doses of </a:t>
            </a:r>
            <a:r>
              <a:rPr lang="en-US" sz="2400" dirty="0" err="1" smtClean="0"/>
              <a:t>anthracyclines</a:t>
            </a:r>
            <a:r>
              <a:rPr lang="en-US" sz="2400" dirty="0" smtClean="0"/>
              <a:t> improve outcome in children and adults. However, toxicity, especially acute and late </a:t>
            </a:r>
            <a:r>
              <a:rPr lang="en-US" sz="2400" dirty="0" err="1" smtClean="0"/>
              <a:t>cardiotoxicity</a:t>
            </a:r>
            <a:r>
              <a:rPr lang="en-US" sz="2400" dirty="0" smtClean="0"/>
              <a:t>,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2971800"/>
            <a:ext cx="7086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Cumulative dosages &gt; 300 mg/m2 have been associated with </a:t>
            </a:r>
            <a:r>
              <a:rPr lang="en-US" sz="2800" dirty="0" smtClean="0"/>
              <a:t>significant</a:t>
            </a:r>
            <a:r>
              <a:rPr lang="en-US" sz="2400" dirty="0" smtClean="0"/>
              <a:t>  later cardiac toxicity.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4495800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err="1" smtClean="0"/>
              <a:t>Anthracyclines</a:t>
            </a:r>
            <a:r>
              <a:rPr lang="en-US" sz="2400" dirty="0" smtClean="0"/>
              <a:t> with a low cardiac exposure, such as liposomal </a:t>
            </a:r>
            <a:r>
              <a:rPr lang="en-US" sz="2400" dirty="0" err="1" smtClean="0"/>
              <a:t>anthracyclines</a:t>
            </a:r>
            <a:r>
              <a:rPr lang="en-US" sz="2400" dirty="0" smtClean="0"/>
              <a:t>,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62000" y="5657671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err="1" smtClean="0"/>
              <a:t>Cardioprotection</a:t>
            </a:r>
            <a:r>
              <a:rPr lang="en-US" sz="2400" dirty="0" smtClean="0"/>
              <a:t> with </a:t>
            </a:r>
            <a:r>
              <a:rPr lang="en-US" sz="2400" dirty="0" err="1" smtClean="0"/>
              <a:t>dexrazozane</a:t>
            </a:r>
            <a:r>
              <a:rPr lang="en-US" sz="2400" dirty="0" smtClean="0"/>
              <a:t> was another option to reduce </a:t>
            </a:r>
            <a:r>
              <a:rPr lang="en-US" sz="2400" dirty="0" err="1" smtClean="0"/>
              <a:t>cardiotoxicity</a:t>
            </a:r>
            <a:r>
              <a:rPr lang="en-US" sz="2400" dirty="0" smtClean="0"/>
              <a:t> during </a:t>
            </a:r>
            <a:r>
              <a:rPr lang="en-US" sz="2400" dirty="0" err="1" smtClean="0"/>
              <a:t>anthracycline</a:t>
            </a:r>
            <a:r>
              <a:rPr lang="en-US" sz="2400" dirty="0" smtClean="0"/>
              <a:t> exposure.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140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Dosage of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cytarabine</a:t>
            </a:r>
            <a:r>
              <a:rPr lang="en-US" sz="2800" b="1" i="1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914400" y="1676400"/>
            <a:ext cx="1459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000" dirty="0" smtClean="0"/>
              <a:t>induction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143000" y="23622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use of high-dose </a:t>
            </a:r>
            <a:r>
              <a:rPr lang="en-US" sz="2400" dirty="0" err="1" smtClean="0"/>
              <a:t>cytarabine</a:t>
            </a:r>
            <a:r>
              <a:rPr lang="en-US" sz="2400" dirty="0" smtClean="0"/>
              <a:t> (Hi-DAC) in first induction did not improve the CR rate or survival in adults or children.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6800" y="37338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One or 2 courses of induction therapy comprising 3 days of an </a:t>
            </a:r>
            <a:r>
              <a:rPr lang="en-US" sz="2400" dirty="0" err="1" smtClean="0"/>
              <a:t>anthracycline</a:t>
            </a:r>
            <a:r>
              <a:rPr lang="en-US" sz="2400" dirty="0" smtClean="0"/>
              <a:t> and 7-10 days of </a:t>
            </a:r>
            <a:r>
              <a:rPr lang="en-US" sz="2400" dirty="0" err="1" smtClean="0"/>
              <a:t>cytarabine</a:t>
            </a:r>
            <a:r>
              <a:rPr lang="en-US" sz="2400" dirty="0" smtClean="0"/>
              <a:t> should be applied.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41344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/>
              <a:t>Consolidation/intensification.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Cancer and Leukemia Group B (CALGB) study in adults showed that 4 courses of </a:t>
            </a:r>
            <a:r>
              <a:rPr lang="en-US" sz="2400" dirty="0" err="1" smtClean="0"/>
              <a:t>HiDAC</a:t>
            </a:r>
            <a:r>
              <a:rPr lang="en-US" sz="2400" dirty="0" smtClean="0"/>
              <a:t> (3 g/m2 per every 12 hours on days 1, 3, and 5) were superior to 4 courses of lower-dose (100 mg/m2 continuous intravenously on days 1-5) </a:t>
            </a:r>
            <a:r>
              <a:rPr lang="en-US" sz="2400" dirty="0" err="1" smtClean="0"/>
              <a:t>cytarabine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4180344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show that relapse rates can be reduced by introducing intensive chemotherapy courses that include </a:t>
            </a:r>
            <a:r>
              <a:rPr lang="en-US" sz="2400" dirty="0" err="1" smtClean="0"/>
              <a:t>HiDAC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3114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/>
              <a:t>Additional agents.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Other drugs that have been used during</a:t>
            </a:r>
          </a:p>
          <a:p>
            <a:r>
              <a:rPr lang="en-US" sz="2400" dirty="0" smtClean="0"/>
              <a:t>induction include </a:t>
            </a:r>
            <a:r>
              <a:rPr lang="en-US" sz="2400" dirty="0" err="1" smtClean="0"/>
              <a:t>aclarubicin</a:t>
            </a:r>
            <a:r>
              <a:rPr lang="en-US" sz="2400" dirty="0" smtClean="0"/>
              <a:t>, </a:t>
            </a:r>
            <a:r>
              <a:rPr lang="en-US" sz="2400" dirty="0" err="1" smtClean="0"/>
              <a:t>amsacrine</a:t>
            </a:r>
            <a:r>
              <a:rPr lang="en-US" sz="2400" dirty="0" smtClean="0"/>
              <a:t> (adults), </a:t>
            </a:r>
            <a:r>
              <a:rPr lang="en-US" sz="2400" dirty="0" err="1" smtClean="0"/>
              <a:t>mitoxantrone</a:t>
            </a:r>
            <a:r>
              <a:rPr lang="en-US" sz="2400" dirty="0" smtClean="0"/>
              <a:t>(children and adults), and 2chlorodeoxyadenosine (children).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38200" y="33528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It is not clear whether these agents improve early treatment response, event-free survival, or overall survival compared with </a:t>
            </a:r>
            <a:r>
              <a:rPr lang="en-US" sz="2400" dirty="0" err="1" smtClean="0"/>
              <a:t>daunorubicin</a:t>
            </a:r>
            <a:r>
              <a:rPr lang="en-US" sz="2400" dirty="0" smtClean="0"/>
              <a:t> plus </a:t>
            </a:r>
            <a:r>
              <a:rPr lang="en-US" sz="2400" dirty="0" err="1" smtClean="0"/>
              <a:t>cytarabine</a:t>
            </a:r>
            <a:r>
              <a:rPr lang="en-US" sz="2400" dirty="0" smtClean="0"/>
              <a:t> at equivalent doses.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Morphology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4833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morphologic</a:t>
            </a:r>
            <a:r>
              <a:rPr lang="en-US" dirty="0" smtClean="0"/>
              <a:t> classification of AML is </a:t>
            </a:r>
            <a:r>
              <a:rPr lang="en-US" u="sng" dirty="0" smtClean="0"/>
              <a:t>based </a:t>
            </a:r>
            <a:r>
              <a:rPr lang="en-US" dirty="0" smtClean="0"/>
              <a:t>on the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lineage</a:t>
            </a:r>
            <a:r>
              <a:rPr lang="en-US" dirty="0" smtClean="0"/>
              <a:t> associated phenotype (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undifferentiated, myeloid,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monoblastic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erythroblastic</a:t>
            </a: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or </a:t>
            </a:r>
            <a:r>
              <a:rPr lang="en-US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megakaryoblastic</a:t>
            </a:r>
            <a:r>
              <a:rPr lang="en-US" dirty="0" smtClean="0"/>
              <a:t>) and </a:t>
            </a:r>
            <a:r>
              <a:rPr lang="en-US" u="sng" dirty="0" smtClean="0"/>
              <a:t>defined</a:t>
            </a:r>
            <a:r>
              <a:rPr lang="en-US" dirty="0" smtClean="0"/>
              <a:t> according to the FAB classification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Morphologic studies reveal the percentages of undifferentiated, granulated or atypical blasts, intracellular structures, such as Auer rods, and presence of </a:t>
            </a:r>
            <a:r>
              <a:rPr lang="en-US" dirty="0" err="1" smtClean="0"/>
              <a:t>myelodysplasia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err="1" smtClean="0">
                <a:solidFill>
                  <a:srgbClr val="00B050"/>
                </a:solidFill>
              </a:rPr>
              <a:t>Cytochemistry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confirms lineage affiliation and classifies: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myeloid (MPO - positive)</a:t>
            </a:r>
            <a:r>
              <a:rPr lang="en-US" sz="3000" b="1" dirty="0" smtClean="0"/>
              <a:t> and</a:t>
            </a:r>
          </a:p>
          <a:p>
            <a:pPr>
              <a:buFont typeface="Wingdings" pitchFamily="2" charset="2"/>
              <a:buChar char="v"/>
            </a:pPr>
            <a:r>
              <a:rPr lang="en-US" sz="3000" b="1" dirty="0" smtClean="0"/>
              <a:t> </a:t>
            </a:r>
            <a:r>
              <a:rPr lang="en-US" sz="3000" b="1" dirty="0" err="1" smtClean="0">
                <a:solidFill>
                  <a:schemeClr val="accent3">
                    <a:lumMod val="75000"/>
                  </a:schemeClr>
                </a:solidFill>
              </a:rPr>
              <a:t>monoblastic</a:t>
            </a:r>
            <a:r>
              <a:rPr lang="en-US" sz="3000" b="1" dirty="0" smtClean="0">
                <a:solidFill>
                  <a:schemeClr val="accent3">
                    <a:lumMod val="75000"/>
                  </a:schemeClr>
                </a:solidFill>
              </a:rPr>
              <a:t> differentiation (NSE positive )</a:t>
            </a:r>
            <a:endParaRPr lang="en-US" sz="3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04800"/>
            <a:ext cx="4120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Postremission</a:t>
            </a:r>
            <a:r>
              <a:rPr lang="en-US" sz="2400" b="1" dirty="0" smtClean="0">
                <a:solidFill>
                  <a:srgbClr val="FF0000"/>
                </a:solidFill>
              </a:rPr>
              <a:t> strategies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4060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/>
              <a:t>Consolidation/intensification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38200" y="2362200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In most pediatric studies, 2 to5 courses of chemotherapy with non–cross-resistant drug combinations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90600" y="4267200"/>
            <a:ext cx="2959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/>
              <a:t>High-dose </a:t>
            </a:r>
            <a:r>
              <a:rPr lang="en-US" b="1" i="1" dirty="0" err="1" smtClean="0"/>
              <a:t>cytarabine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762000"/>
            <a:ext cx="1377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/>
              <a:t>HSCT.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62000" y="1676400"/>
            <a:ext cx="3057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/>
              <a:t>Autologous</a:t>
            </a:r>
            <a:r>
              <a:rPr lang="en-US" sz="2400" b="1" i="1" dirty="0" smtClean="0"/>
              <a:t> HSCT.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0" y="25146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there is a role for auto-HSCT in relapsed APL without detectable MRD.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0" y="3657600"/>
            <a:ext cx="2946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/>
              <a:t>Allogeneic</a:t>
            </a:r>
            <a:r>
              <a:rPr lang="en-US" sz="2400" b="1" i="1" dirty="0" smtClean="0"/>
              <a:t> HSCT.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5800" y="41910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Auto-HSCT is not recommended for children with AML in first CR. </a:t>
            </a:r>
            <a:r>
              <a:rPr lang="en-US" sz="2400" dirty="0" err="1" smtClean="0"/>
              <a:t>Allo</a:t>
            </a:r>
            <a:r>
              <a:rPr lang="en-US" sz="2400" dirty="0" smtClean="0"/>
              <a:t>-HSCT in first CR is not beneficial in </a:t>
            </a:r>
            <a:r>
              <a:rPr lang="en-US" sz="2400" dirty="0" err="1" smtClean="0"/>
              <a:t>childhoodAMLwith</a:t>
            </a:r>
            <a:r>
              <a:rPr lang="en-US" sz="2400" dirty="0" smtClean="0"/>
              <a:t> favorable risk factors. In other risk groups, the benefit of </a:t>
            </a:r>
            <a:r>
              <a:rPr lang="en-US" sz="2400" dirty="0" err="1" smtClean="0"/>
              <a:t>allo</a:t>
            </a:r>
            <a:r>
              <a:rPr lang="en-US" sz="2400" dirty="0" smtClean="0"/>
              <a:t>-</a:t>
            </a:r>
          </a:p>
          <a:p>
            <a:r>
              <a:rPr lang="en-US" sz="2400" dirty="0" smtClean="0"/>
              <a:t>HSCT must be balanced against toxicity. </a:t>
            </a:r>
            <a:r>
              <a:rPr lang="en-US" sz="2400" dirty="0" err="1" smtClean="0"/>
              <a:t>Allo</a:t>
            </a:r>
            <a:r>
              <a:rPr lang="en-US" sz="2400" dirty="0" smtClean="0"/>
              <a:t>-HSCT in second CR is generally considered.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381000"/>
            <a:ext cx="3676006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CNS-directed therapy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9050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CNS involvement at diagnosis and at relapse is seen in 5%-10% of pediatric patients with AML.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Factors associated with CNS leukemia include </a:t>
            </a:r>
            <a:r>
              <a:rPr lang="en-US" sz="2400" dirty="0" err="1" smtClean="0"/>
              <a:t>hyperleukocytosis</a:t>
            </a:r>
            <a:r>
              <a:rPr lang="en-US" sz="2400" dirty="0" smtClean="0"/>
              <a:t>, </a:t>
            </a:r>
            <a:r>
              <a:rPr lang="en-US" sz="2400" dirty="0" err="1" smtClean="0"/>
              <a:t>monocytic</a:t>
            </a:r>
            <a:r>
              <a:rPr lang="en-US" sz="2400" dirty="0" smtClean="0"/>
              <a:t> leukemia [FAB M4 or M5, including M4eo with inv(16)], </a:t>
            </a:r>
            <a:r>
              <a:rPr lang="en-US" sz="2400" i="1" dirty="0" smtClean="0"/>
              <a:t>MLL gene rearrangement, and </a:t>
            </a:r>
            <a:r>
              <a:rPr lang="en-US" sz="2400" dirty="0" smtClean="0"/>
              <a:t>younger age.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62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CNS treatment has varied from </a:t>
            </a:r>
            <a:r>
              <a:rPr lang="en-US" sz="2400" dirty="0" err="1" smtClean="0"/>
              <a:t>intrathecal</a:t>
            </a:r>
            <a:r>
              <a:rPr lang="en-US" sz="2400" dirty="0" smtClean="0"/>
              <a:t> chemotherapy (single-agent </a:t>
            </a:r>
            <a:r>
              <a:rPr lang="en-US" sz="2400" dirty="0" err="1" smtClean="0"/>
              <a:t>cytarabine</a:t>
            </a:r>
            <a:r>
              <a:rPr lang="en-US" sz="2400" dirty="0" smtClean="0"/>
              <a:t> or </a:t>
            </a:r>
            <a:r>
              <a:rPr lang="en-US" sz="2400" dirty="0" err="1" smtClean="0"/>
              <a:t>methotrexate</a:t>
            </a:r>
            <a:r>
              <a:rPr lang="en-US" sz="2400" dirty="0" smtClean="0"/>
              <a:t>, or triple </a:t>
            </a:r>
            <a:r>
              <a:rPr lang="en-US" sz="2400" dirty="0" err="1" smtClean="0"/>
              <a:t>cytarabine</a:t>
            </a:r>
            <a:r>
              <a:rPr lang="en-US" sz="2400" dirty="0" smtClean="0"/>
              <a:t>, </a:t>
            </a:r>
            <a:r>
              <a:rPr lang="en-US" sz="2400" dirty="0" err="1" smtClean="0"/>
              <a:t>methotrexate</a:t>
            </a:r>
            <a:r>
              <a:rPr lang="en-US" sz="2400" dirty="0" smtClean="0"/>
              <a:t>, and hydrocortisone) alone or given in combination with cranial radiotherapy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38862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he optimal number of </a:t>
            </a:r>
            <a:r>
              <a:rPr lang="en-US" sz="2400" dirty="0" err="1" smtClean="0"/>
              <a:t>intrathecal</a:t>
            </a:r>
            <a:r>
              <a:rPr lang="en-US" sz="2400" dirty="0" smtClean="0"/>
              <a:t> treatments (range 4-12) remains unknown.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9144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In contrast to ALL, CNS positivity is not a crucial factor within the AML risk group stratification</a:t>
            </a:r>
          </a:p>
          <a:p>
            <a:r>
              <a:rPr lang="en-US" sz="2400" dirty="0" smtClean="0"/>
              <a:t>because it does not affect overall survival.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62000" y="35814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However, those with CNS involvement (as defined in “Diagnostic procedures and initial</a:t>
            </a:r>
          </a:p>
          <a:p>
            <a:r>
              <a:rPr lang="en-US" sz="2400" dirty="0" smtClean="0"/>
              <a:t>workup”) relapse more frequently in the CNS.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87476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Sensitization of leukemic cells with hematopoietic growth factors(priming), such as G-CSF and GM-CSF, has been studied predominantly in adults with the aim of increasing </a:t>
            </a:r>
            <a:r>
              <a:rPr lang="en-US" sz="2400" dirty="0" err="1" smtClean="0"/>
              <a:t>cytotoxicity</a:t>
            </a:r>
            <a:r>
              <a:rPr lang="en-US" sz="2400" dirty="0" smtClean="0"/>
              <a:t> of chemotherapy.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57200" y="6858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Hematopoietic growth factors as priming agents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23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Relapsed and primary </a:t>
            </a:r>
            <a:r>
              <a:rPr lang="en-US" sz="2800" b="1" dirty="0" err="1" smtClean="0">
                <a:solidFill>
                  <a:srgbClr val="FF0000"/>
                </a:solidFill>
              </a:rPr>
              <a:t>refractoryAML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Approximately 5% of children with AML have refractory disease and 30% experience relapse.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90600" y="30480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Bone marrow is the most common site of relapse,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14400" y="4313872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Comparing </a:t>
            </a:r>
            <a:r>
              <a:rPr lang="en-US" sz="2400" dirty="0" err="1" smtClean="0"/>
              <a:t>fludarabine</a:t>
            </a:r>
            <a:r>
              <a:rPr lang="en-US" sz="2400" dirty="0" smtClean="0"/>
              <a:t>/</a:t>
            </a:r>
            <a:r>
              <a:rPr lang="en-US" sz="2400" dirty="0" err="1" smtClean="0"/>
              <a:t>cytarabine</a:t>
            </a:r>
            <a:r>
              <a:rPr lang="en-US" sz="2400" dirty="0" smtClean="0"/>
              <a:t>/G-CSF with the addition of liposomal </a:t>
            </a:r>
            <a:r>
              <a:rPr lang="en-US" sz="2400" dirty="0" err="1" smtClean="0"/>
              <a:t>daunorubicin</a:t>
            </a:r>
            <a:r>
              <a:rPr lang="en-US" sz="2400" dirty="0" smtClean="0"/>
              <a:t> showed a second CR rate of 59% and 69%, respectively,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762000"/>
            <a:ext cx="4838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New therapy approaches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9050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New compounds, such as epigenetically active</a:t>
            </a:r>
          </a:p>
          <a:p>
            <a:r>
              <a:rPr lang="en-US" sz="2400" dirty="0" smtClean="0"/>
              <a:t>agents, tyrosine </a:t>
            </a:r>
            <a:r>
              <a:rPr lang="en-US" sz="2400" dirty="0" err="1" smtClean="0"/>
              <a:t>kinase</a:t>
            </a:r>
            <a:r>
              <a:rPr lang="en-US" sz="2400" dirty="0" smtClean="0"/>
              <a:t> inhibitors, and antibody-mediated treatment,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14400" y="3244334"/>
            <a:ext cx="35381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Antibody-targeted drugs: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85800" y="3905071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err="1" smtClean="0"/>
              <a:t>Gemtuzumab</a:t>
            </a:r>
            <a:r>
              <a:rPr lang="en-US" sz="2400" dirty="0" smtClean="0"/>
              <a:t> </a:t>
            </a:r>
            <a:r>
              <a:rPr lang="en-US" sz="2400" dirty="0" err="1" smtClean="0"/>
              <a:t>ozogamicin</a:t>
            </a:r>
            <a:r>
              <a:rPr lang="en-US" sz="2400" dirty="0" smtClean="0"/>
              <a:t> (GO), a </a:t>
            </a:r>
            <a:r>
              <a:rPr lang="en-US" sz="2400" dirty="0" err="1" smtClean="0"/>
              <a:t>calicheamicin</a:t>
            </a:r>
            <a:r>
              <a:rPr lang="en-US" sz="2400" dirty="0" smtClean="0"/>
              <a:t>-conjugated CD33 antibody, has shown promising</a:t>
            </a:r>
          </a:p>
          <a:p>
            <a:r>
              <a:rPr lang="en-US" sz="2400" dirty="0" smtClean="0"/>
              <a:t>results in children with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62000" y="528834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/>
              <a:t>part of patients in the intermediate-risk group; however, there was no benefit to those in the adverse-risk group.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800"/>
            <a:ext cx="4419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Tyrosine </a:t>
            </a:r>
            <a:r>
              <a:rPr lang="en-US" sz="2400" b="1" dirty="0" err="1" smtClean="0"/>
              <a:t>kinase</a:t>
            </a:r>
            <a:r>
              <a:rPr lang="en-US" sz="2400" b="1" dirty="0" smtClean="0"/>
              <a:t> inhibitors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85800" y="17526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AML patients with activating </a:t>
            </a:r>
            <a:r>
              <a:rPr lang="en-US" sz="2400" i="1" dirty="0" smtClean="0"/>
              <a:t>FLT3 or KIT mutations are candidates </a:t>
            </a:r>
            <a:r>
              <a:rPr lang="en-US" sz="2400" dirty="0" smtClean="0"/>
              <a:t>for targeted therapy.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85800" y="3170872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combining </a:t>
            </a:r>
            <a:r>
              <a:rPr lang="en-US" sz="2400" dirty="0" err="1" smtClean="0"/>
              <a:t>sorafenib</a:t>
            </a:r>
            <a:r>
              <a:rPr lang="en-US" sz="2400" dirty="0" smtClean="0"/>
              <a:t> and conventional chemotherapy in childhood AML, with some evidence of efficacy limited to patients with </a:t>
            </a:r>
            <a:r>
              <a:rPr lang="en-US" sz="2400" i="1" dirty="0" smtClean="0"/>
              <a:t>FLT3-ITD.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762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  Differentiation between AML and MDS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48335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Differentiating  between AML and advanced MDS may be 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difficult in children with a low percentage of blasts.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In adults, a blast threshold of 20% is used to differentiate </a:t>
            </a:r>
          </a:p>
          <a:p>
            <a:pPr>
              <a:buNone/>
            </a:pPr>
            <a:r>
              <a:rPr lang="en-US" u="sng" dirty="0" smtClean="0"/>
              <a:t>between these diseases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children blast percentages 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between 20% and 30% may be seen in MDS </a:t>
            </a:r>
            <a:r>
              <a:rPr lang="en-US" dirty="0" smtClean="0"/>
              <a:t>(refractory </a:t>
            </a:r>
          </a:p>
          <a:p>
            <a:pPr>
              <a:buNone/>
            </a:pPr>
            <a:r>
              <a:rPr lang="en-US" dirty="0" smtClean="0"/>
              <a:t>anemia with excess of blasts in transformation).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AML-specific genetics, </a:t>
            </a:r>
            <a:r>
              <a:rPr lang="en-US" b="1" dirty="0" err="1" smtClean="0">
                <a:solidFill>
                  <a:srgbClr val="7030A0"/>
                </a:solidFill>
              </a:rPr>
              <a:t>hyperleukocytosis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</a:t>
            </a:r>
            <a:r>
              <a:rPr lang="en-US" b="1" dirty="0" err="1" smtClean="0">
                <a:solidFill>
                  <a:srgbClr val="7030A0"/>
                </a:solidFill>
              </a:rPr>
              <a:t>extramedullary</a:t>
            </a:r>
            <a:r>
              <a:rPr lang="en-US" b="1" dirty="0" smtClean="0">
                <a:solidFill>
                  <a:srgbClr val="7030A0"/>
                </a:solidFill>
              </a:rPr>
              <a:t>  disease, and progression within a 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short time frame (2-4 weeks) are supportive of AML </a:t>
            </a:r>
            <a:r>
              <a:rPr lang="en-US" dirty="0" smtClean="0"/>
              <a:t>rather than MDS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01114"/>
            <a:ext cx="8610600" cy="6604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AML should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be diagnosed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even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if the </a:t>
            </a:r>
            <a:r>
              <a:rPr lang="en-US" sz="4400" b="1" u="sng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blast </a:t>
            </a:r>
            <a:r>
              <a:rPr lang="en-US" sz="4400" b="1" u="sng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threshold  of  20% 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is not reached.</a:t>
            </a:r>
            <a:r>
              <a:rPr lang="en-US" sz="4400" b="1" dirty="0">
                <a:latin typeface="Arabic Typesetting" pitchFamily="66" charset="-78"/>
                <a:cs typeface="Arabic Typesetting" pitchFamily="66" charset="-78"/>
              </a:rPr>
              <a:t> </a:t>
            </a:r>
            <a:endParaRPr lang="en-US" sz="4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3200" b="1" dirty="0" smtClean="0">
                <a:latin typeface="Arabic Typesetting" pitchFamily="66" charset="-78"/>
                <a:cs typeface="Arabic Typesetting" pitchFamily="66" charset="-78"/>
              </a:rPr>
              <a:t>     </a:t>
            </a:r>
            <a:r>
              <a:rPr lang="en-US" sz="4000" b="1" dirty="0" smtClean="0">
                <a:latin typeface="Arabic Typesetting" pitchFamily="66" charset="-78"/>
                <a:cs typeface="Arabic Typesetting" pitchFamily="66" charset="-78"/>
              </a:rPr>
              <a:t>Children with Down syndrome 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     t(15;17),</a:t>
            </a: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     t(8;21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), </a:t>
            </a:r>
            <a:endParaRPr lang="fr-FR" sz="4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     </a:t>
            </a:r>
            <a:r>
              <a:rPr lang="fr-FR" sz="4000" b="1" dirty="0" err="1" smtClean="0">
                <a:latin typeface="Arabic Typesetting" pitchFamily="66" charset="-78"/>
                <a:cs typeface="Arabic Typesetting" pitchFamily="66" charset="-78"/>
              </a:rPr>
              <a:t>inv</a:t>
            </a:r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(16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), </a:t>
            </a:r>
            <a:endParaRPr lang="fr-FR" sz="4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 smtClean="0">
                <a:latin typeface="Arabic Typesetting" pitchFamily="66" charset="-78"/>
                <a:cs typeface="Arabic Typesetting" pitchFamily="66" charset="-78"/>
              </a:rPr>
              <a:t>     t(16;16</a:t>
            </a:r>
            <a:r>
              <a:rPr lang="fr-FR" sz="4000" b="1" dirty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32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169152"/>
          </a:xfrm>
        </p:spPr>
        <p:txBody>
          <a:bodyPr>
            <a:normAutofit/>
          </a:bodyPr>
          <a:lstStyle/>
          <a:p>
            <a:r>
              <a:rPr lang="en-US" dirty="0" smtClean="0"/>
              <a:t>Acute </a:t>
            </a:r>
            <a:r>
              <a:rPr lang="en-US" dirty="0" err="1" smtClean="0"/>
              <a:t>megakaryoblastic</a:t>
            </a:r>
            <a:r>
              <a:rPr lang="en-US" dirty="0" smtClean="0"/>
              <a:t> leukemia (AMKL, FAB M7) </a:t>
            </a:r>
          </a:p>
          <a:p>
            <a:pPr>
              <a:buNone/>
            </a:pPr>
            <a:r>
              <a:rPr lang="en-US" dirty="0" smtClean="0"/>
              <a:t>and AML (FAB M0) have to be confirmed by </a:t>
            </a:r>
          </a:p>
          <a:p>
            <a:pPr>
              <a:buNone/>
            </a:pPr>
            <a:r>
              <a:rPr lang="en-US" dirty="0" err="1" smtClean="0"/>
              <a:t>immunophenotyping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presence of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myelofibrosis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frequently associated with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AML-M7</a:t>
            </a:r>
            <a:r>
              <a:rPr lang="en-US" dirty="0" smtClean="0"/>
              <a:t>, may lead to an underestimation of blasts by both </a:t>
            </a:r>
          </a:p>
          <a:p>
            <a:pPr>
              <a:buNone/>
            </a:pPr>
            <a:r>
              <a:rPr lang="en-US" dirty="0" smtClean="0"/>
              <a:t>morphology and </a:t>
            </a:r>
            <a:r>
              <a:rPr lang="en-US" dirty="0" err="1" smtClean="0"/>
              <a:t>immunophenotyping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391400" cy="609600"/>
          </a:xfrm>
        </p:spPr>
        <p:txBody>
          <a:bodyPr>
            <a:noAutofit/>
          </a:bodyPr>
          <a:lstStyle/>
          <a:p>
            <a:pPr algn="ctr"/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Immunophenotyping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33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AML - M0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(negative MPO activity by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cytochemistry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 but positive by for myeloid markers, such as MPO [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proenzyme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] and/or CD13, CD33, CD117) </a:t>
            </a:r>
          </a:p>
          <a:p>
            <a:pPr>
              <a:buNone/>
            </a:pPr>
            <a:endParaRPr lang="en-US" b="1" dirty="0" smtClean="0"/>
          </a:p>
          <a:p>
            <a:endParaRPr lang="en-US" b="1" u="sng" dirty="0" smtClean="0">
              <a:solidFill>
                <a:srgbClr val="00B050"/>
              </a:solidFill>
            </a:endParaRPr>
          </a:p>
          <a:p>
            <a:r>
              <a:rPr lang="en-US" b="1" u="sng" dirty="0" smtClean="0">
                <a:solidFill>
                  <a:srgbClr val="00B050"/>
                </a:solidFill>
              </a:rPr>
              <a:t>FAB M7 </a:t>
            </a:r>
            <a:r>
              <a:rPr lang="en-US" b="1" dirty="0" smtClean="0">
                <a:solidFill>
                  <a:srgbClr val="00B050"/>
                </a:solidFill>
              </a:rPr>
              <a:t>(positive for Platelet markers, such as CD41 and/or CD61)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9154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Immunophenotyping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u="sng" dirty="0" smtClean="0">
                <a:latin typeface="Andalus" pitchFamily="18" charset="-78"/>
                <a:cs typeface="Andalus" pitchFamily="18" charset="-78"/>
              </a:rPr>
              <a:t>does </a:t>
            </a:r>
            <a:r>
              <a:rPr lang="en-US" sz="2800" u="sng" dirty="0">
                <a:latin typeface="Andalus" pitchFamily="18" charset="-78"/>
                <a:cs typeface="Andalus" pitchFamily="18" charset="-78"/>
              </a:rPr>
              <a:t>not usually substitute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for morphologic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classification of FAB criteria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According to the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currently used WHO 2008 classification,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markers essential to assign </a:t>
            </a:r>
            <a:r>
              <a:rPr lang="en-US" sz="2800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lineage affiliations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include: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MPO 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Lysozyme</a:t>
            </a:r>
            <a:endParaRPr lang="en-US" sz="2400" b="1" i="1" dirty="0" smtClean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 CD11c 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CD14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CD64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err="1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</a:t>
            </a: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(intracellular)CD3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  CD19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iCD22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iCD79a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CD10 </a:t>
            </a:r>
          </a:p>
          <a:p>
            <a:pPr>
              <a:buFont typeface="Arial" pitchFamily="34" charset="0"/>
              <a:buChar char="•"/>
            </a:pPr>
            <a:endParaRPr lang="en-US" sz="2800" i="1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854</TotalTime>
  <Words>2552</Words>
  <Application>Microsoft Office PowerPoint</Application>
  <PresentationFormat>On-screen Show (4:3)</PresentationFormat>
  <Paragraphs>324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Opulent</vt:lpstr>
      <vt:lpstr>Diagnosis and management of acute myeloid leukemia in children and adolescents: recommendations from an international expert panel –BFM    blood- 2012 ,120: 3187-3205</vt:lpstr>
      <vt:lpstr>Slide 2</vt:lpstr>
      <vt:lpstr>WHO 2008 classification and pediatric AML</vt:lpstr>
      <vt:lpstr>Morphology</vt:lpstr>
      <vt:lpstr>  Differentiation between AML and MDS</vt:lpstr>
      <vt:lpstr>Slide 6</vt:lpstr>
      <vt:lpstr>Slide 7</vt:lpstr>
      <vt:lpstr>         Immunophenotyping </vt:lpstr>
      <vt:lpstr>Slide 9</vt:lpstr>
      <vt:lpstr>           Mixed phenotype acute leukemia</vt:lpstr>
      <vt:lpstr>Slide 11</vt:lpstr>
      <vt:lpstr>Slide 12</vt:lpstr>
      <vt:lpstr>Slide 13</vt:lpstr>
      <vt:lpstr>         Recommended panel for AML</vt:lpstr>
      <vt:lpstr>Conventional cytogenetics and FISH</vt:lpstr>
      <vt:lpstr>   Additional abnormalities that are more            predominant in pediatric AML are</vt:lpstr>
      <vt:lpstr>Slide 17</vt:lpstr>
      <vt:lpstr>Slide 18</vt:lpstr>
      <vt:lpstr>           Molecular genetics</vt:lpstr>
      <vt:lpstr>Slide 20</vt:lpstr>
      <vt:lpstr>Slide 21</vt:lpstr>
      <vt:lpstr>سطوح اکسپرشن ابنرمال در ژن ها</vt:lpstr>
      <vt:lpstr>                  Recommendation </vt:lpstr>
      <vt:lpstr>           Prognostic significance</vt:lpstr>
      <vt:lpstr>     Prognosis according cytogenetic</vt:lpstr>
      <vt:lpstr>Cytogenetics indicating  an adverse outcome</vt:lpstr>
      <vt:lpstr>Slide 27</vt:lpstr>
      <vt:lpstr>Molecular genetics</vt:lpstr>
      <vt:lpstr>Response and prognosis  the 2 most important indicators of outcome</vt:lpstr>
      <vt:lpstr>Monitoring of residual disease</vt:lpstr>
      <vt:lpstr>MRD assessment by immunophenotyping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z.shor</cp:lastModifiedBy>
  <cp:revision>105</cp:revision>
  <dcterms:created xsi:type="dcterms:W3CDTF">2012-10-28T15:05:35Z</dcterms:created>
  <dcterms:modified xsi:type="dcterms:W3CDTF">2014-04-05T04:59:32Z</dcterms:modified>
</cp:coreProperties>
</file>