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72" r:id="rId13"/>
    <p:sldId id="267" r:id="rId14"/>
    <p:sldId id="268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7" r:id="rId28"/>
    <p:sldId id="284" r:id="rId29"/>
    <p:sldId id="288" r:id="rId30"/>
    <p:sldId id="290" r:id="rId31"/>
    <p:sldId id="289" r:id="rId32"/>
    <p:sldId id="291" r:id="rId33"/>
    <p:sldId id="292" r:id="rId34"/>
    <p:sldId id="293" r:id="rId3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7B2162-C651-4AE5-B81C-A1522D60214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4BA35449-00C2-443A-B972-DD28E49999F9}">
      <dgm:prSet phldrT="[Text]"/>
      <dgm:spPr/>
      <dgm:t>
        <a:bodyPr/>
        <a:lstStyle/>
        <a:p>
          <a:pPr rtl="1"/>
          <a:r>
            <a:rPr lang="fa-IR" dirty="0" smtClean="0"/>
            <a:t>اسهال بدون عارضه </a:t>
          </a:r>
        </a:p>
        <a:p>
          <a:pPr rtl="1"/>
          <a:r>
            <a:rPr lang="en-US" dirty="0" smtClean="0"/>
            <a:t>Grade 1-2</a:t>
          </a:r>
          <a:endParaRPr lang="fa-IR" dirty="0"/>
        </a:p>
      </dgm:t>
    </dgm:pt>
    <dgm:pt modelId="{78C938E4-A668-462B-BC3D-CFAF1DD96336}" type="parTrans" cxnId="{A15893D5-9DA0-46BE-BFEA-6015B2670379}">
      <dgm:prSet/>
      <dgm:spPr/>
      <dgm:t>
        <a:bodyPr/>
        <a:lstStyle/>
        <a:p>
          <a:pPr rtl="1"/>
          <a:endParaRPr lang="fa-IR"/>
        </a:p>
      </dgm:t>
    </dgm:pt>
    <dgm:pt modelId="{9E5A524D-04AD-445A-AA13-7D9CCF0CC885}" type="sibTrans" cxnId="{A15893D5-9DA0-46BE-BFEA-6015B2670379}">
      <dgm:prSet/>
      <dgm:spPr/>
      <dgm:t>
        <a:bodyPr/>
        <a:lstStyle/>
        <a:p>
          <a:pPr rtl="1"/>
          <a:endParaRPr lang="fa-IR"/>
        </a:p>
      </dgm:t>
    </dgm:pt>
    <dgm:pt modelId="{D5143A80-3094-4CF2-9160-3BBC8FFE2FBF}">
      <dgm:prSet phldrT="[Text]"/>
      <dgm:spPr/>
      <dgm:t>
        <a:bodyPr/>
        <a:lstStyle/>
        <a:p>
          <a:pPr rtl="1"/>
          <a:r>
            <a:rPr lang="fa-IR" dirty="0" err="1" smtClean="0"/>
            <a:t>اگاهی</a:t>
          </a:r>
          <a:r>
            <a:rPr lang="fa-IR" dirty="0" smtClean="0"/>
            <a:t> دادن به بیمار جهت اطلاع  رسانی به کادر درمانی در مورد دفعات مدفوع و علایم خطر ی مانند تب و سرگیجه</a:t>
          </a:r>
          <a:endParaRPr lang="fa-IR" dirty="0"/>
        </a:p>
      </dgm:t>
    </dgm:pt>
    <dgm:pt modelId="{1DCFEE85-0529-4A5E-A8EF-CB3083C97EBD}" type="parTrans" cxnId="{E75E72DF-BC53-4AF6-82C4-51A8E5830FC2}">
      <dgm:prSet/>
      <dgm:spPr/>
      <dgm:t>
        <a:bodyPr/>
        <a:lstStyle/>
        <a:p>
          <a:pPr rtl="1"/>
          <a:endParaRPr lang="fa-IR"/>
        </a:p>
      </dgm:t>
    </dgm:pt>
    <dgm:pt modelId="{C545D792-59BE-44FE-A555-E04AF8954838}" type="sibTrans" cxnId="{E75E72DF-BC53-4AF6-82C4-51A8E5830FC2}">
      <dgm:prSet/>
      <dgm:spPr/>
      <dgm:t>
        <a:bodyPr/>
        <a:lstStyle/>
        <a:p>
          <a:pPr rtl="1"/>
          <a:endParaRPr lang="fa-IR"/>
        </a:p>
      </dgm:t>
    </dgm:pt>
    <dgm:pt modelId="{0EB98AEB-D217-47BF-AA7B-63542DFDDA00}">
      <dgm:prSet phldrT="[Text]"/>
      <dgm:spPr/>
      <dgm:t>
        <a:bodyPr/>
        <a:lstStyle/>
        <a:p>
          <a:pPr rtl="1"/>
          <a:r>
            <a:rPr lang="fa-IR" dirty="0" smtClean="0"/>
            <a:t>توقف مصرف مواد خوراکی حاوی لاکتوز وبا </a:t>
          </a:r>
          <a:r>
            <a:rPr lang="fa-IR" dirty="0" err="1" smtClean="0"/>
            <a:t>اسمولاریتی</a:t>
          </a:r>
          <a:r>
            <a:rPr lang="fa-IR" dirty="0" smtClean="0"/>
            <a:t> بالا</a:t>
          </a:r>
          <a:endParaRPr lang="fa-IR" dirty="0"/>
        </a:p>
      </dgm:t>
    </dgm:pt>
    <dgm:pt modelId="{F9DC249C-5869-416D-8D22-B19D982D9726}" type="parTrans" cxnId="{71AB381E-DF28-4694-A4B4-17E2D4349816}">
      <dgm:prSet/>
      <dgm:spPr/>
      <dgm:t>
        <a:bodyPr/>
        <a:lstStyle/>
        <a:p>
          <a:pPr rtl="1"/>
          <a:endParaRPr lang="fa-IR"/>
        </a:p>
      </dgm:t>
    </dgm:pt>
    <dgm:pt modelId="{62C3E022-6CDD-4FF9-8C30-79B5474D1E2D}" type="sibTrans" cxnId="{71AB381E-DF28-4694-A4B4-17E2D4349816}">
      <dgm:prSet/>
      <dgm:spPr/>
      <dgm:t>
        <a:bodyPr/>
        <a:lstStyle/>
        <a:p>
          <a:pPr rtl="1"/>
          <a:endParaRPr lang="fa-IR"/>
        </a:p>
      </dgm:t>
    </dgm:pt>
    <dgm:pt modelId="{FA2DD655-25BD-4348-A082-044A2B8EB3D8}">
      <dgm:prSet phldrT="[Text]"/>
      <dgm:spPr/>
      <dgm:t>
        <a:bodyPr/>
        <a:lstStyle/>
        <a:p>
          <a:pPr rtl="1"/>
          <a:r>
            <a:rPr lang="fa-IR" dirty="0" smtClean="0"/>
            <a:t>در </a:t>
          </a:r>
          <a:r>
            <a:rPr lang="fa-IR" dirty="0" err="1" smtClean="0"/>
            <a:t>گرید</a:t>
          </a:r>
          <a:r>
            <a:rPr lang="fa-IR" dirty="0" smtClean="0"/>
            <a:t> 2 توقف شیمی درمانی و بررسی و سپس شروع با دوز کمتر </a:t>
          </a:r>
          <a:endParaRPr lang="fa-IR" dirty="0"/>
        </a:p>
      </dgm:t>
    </dgm:pt>
    <dgm:pt modelId="{CED1E03B-CFCE-4AEA-82E0-B277174896D9}" type="parTrans" cxnId="{A6EBCD74-4612-4309-9858-564B2FDFDD11}">
      <dgm:prSet/>
      <dgm:spPr/>
      <dgm:t>
        <a:bodyPr/>
        <a:lstStyle/>
        <a:p>
          <a:pPr rtl="1"/>
          <a:endParaRPr lang="fa-IR"/>
        </a:p>
      </dgm:t>
    </dgm:pt>
    <dgm:pt modelId="{3D9236D4-28E0-455D-BC40-8291E0F77EFC}" type="sibTrans" cxnId="{A6EBCD74-4612-4309-9858-564B2FDFDD11}">
      <dgm:prSet/>
      <dgm:spPr/>
      <dgm:t>
        <a:bodyPr/>
        <a:lstStyle/>
        <a:p>
          <a:pPr rtl="1"/>
          <a:endParaRPr lang="fa-IR"/>
        </a:p>
      </dgm:t>
    </dgm:pt>
    <dgm:pt modelId="{EF97BCCB-784B-4FAC-9B90-28D1DAFA222B}">
      <dgm:prSet phldrT="[Text]"/>
      <dgm:spPr/>
      <dgm:t>
        <a:bodyPr/>
        <a:lstStyle/>
        <a:p>
          <a:pPr rtl="1"/>
          <a:r>
            <a:rPr lang="fa-IR" dirty="0" smtClean="0"/>
            <a:t>مصرف روزانه 8-10 لیوان نوشیدنی های صاف شده و موادی از قبیل :لعاب برنج آب سیب موز و نان توست</a:t>
          </a:r>
          <a:endParaRPr lang="fa-IR" dirty="0"/>
        </a:p>
      </dgm:t>
    </dgm:pt>
    <dgm:pt modelId="{D25ABDD6-E7F5-4E17-94EB-431775B4095C}" type="parTrans" cxnId="{525FF348-34D3-4BD0-9C54-9705FDFFF62C}">
      <dgm:prSet/>
      <dgm:spPr/>
      <dgm:t>
        <a:bodyPr/>
        <a:lstStyle/>
        <a:p>
          <a:pPr rtl="1"/>
          <a:endParaRPr lang="fa-IR"/>
        </a:p>
      </dgm:t>
    </dgm:pt>
    <dgm:pt modelId="{C4193AC8-DA85-4BC6-BC39-C685549C7291}" type="sibTrans" cxnId="{525FF348-34D3-4BD0-9C54-9705FDFFF62C}">
      <dgm:prSet/>
      <dgm:spPr/>
      <dgm:t>
        <a:bodyPr/>
        <a:lstStyle/>
        <a:p>
          <a:pPr rtl="1"/>
          <a:endParaRPr lang="fa-IR"/>
        </a:p>
      </dgm:t>
    </dgm:pt>
    <dgm:pt modelId="{8FE5174A-60EF-426E-9F7C-D8B27CF8531C}" type="pres">
      <dgm:prSet presAssocID="{DF7B2162-C651-4AE5-B81C-A1522D60214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FF758173-6F22-462D-92DF-BF4BC574B470}" type="pres">
      <dgm:prSet presAssocID="{DF7B2162-C651-4AE5-B81C-A1522D602143}" presName="matrix" presStyleCnt="0"/>
      <dgm:spPr/>
    </dgm:pt>
    <dgm:pt modelId="{04781F9C-C5BF-4656-BABA-2B9A00144A2B}" type="pres">
      <dgm:prSet presAssocID="{DF7B2162-C651-4AE5-B81C-A1522D602143}" presName="tile1" presStyleLbl="node1" presStyleIdx="0" presStyleCnt="4"/>
      <dgm:spPr/>
      <dgm:t>
        <a:bodyPr/>
        <a:lstStyle/>
        <a:p>
          <a:pPr rtl="1"/>
          <a:endParaRPr lang="fa-IR"/>
        </a:p>
      </dgm:t>
    </dgm:pt>
    <dgm:pt modelId="{FC093D1A-B673-41E7-A182-84B0C3B95862}" type="pres">
      <dgm:prSet presAssocID="{DF7B2162-C651-4AE5-B81C-A1522D60214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98AB604-A798-4DB9-98A1-625B0BE7C51B}" type="pres">
      <dgm:prSet presAssocID="{DF7B2162-C651-4AE5-B81C-A1522D602143}" presName="tile2" presStyleLbl="node1" presStyleIdx="1" presStyleCnt="4"/>
      <dgm:spPr/>
      <dgm:t>
        <a:bodyPr/>
        <a:lstStyle/>
        <a:p>
          <a:pPr rtl="1"/>
          <a:endParaRPr lang="fa-IR"/>
        </a:p>
      </dgm:t>
    </dgm:pt>
    <dgm:pt modelId="{671AC64C-C7C9-4A10-ACD3-4786E0853B37}" type="pres">
      <dgm:prSet presAssocID="{DF7B2162-C651-4AE5-B81C-A1522D60214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918E594-62CD-42E5-B5F5-CE9813B6976B}" type="pres">
      <dgm:prSet presAssocID="{DF7B2162-C651-4AE5-B81C-A1522D602143}" presName="tile3" presStyleLbl="node1" presStyleIdx="2" presStyleCnt="4"/>
      <dgm:spPr/>
      <dgm:t>
        <a:bodyPr/>
        <a:lstStyle/>
        <a:p>
          <a:pPr rtl="1"/>
          <a:endParaRPr lang="fa-IR"/>
        </a:p>
      </dgm:t>
    </dgm:pt>
    <dgm:pt modelId="{FD8C702F-595E-4F4D-B44C-FB82DD174D12}" type="pres">
      <dgm:prSet presAssocID="{DF7B2162-C651-4AE5-B81C-A1522D60214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A61E103-2FDB-4933-83F3-D0EF06D46771}" type="pres">
      <dgm:prSet presAssocID="{DF7B2162-C651-4AE5-B81C-A1522D602143}" presName="tile4" presStyleLbl="node1" presStyleIdx="3" presStyleCnt="4"/>
      <dgm:spPr/>
      <dgm:t>
        <a:bodyPr/>
        <a:lstStyle/>
        <a:p>
          <a:pPr rtl="1"/>
          <a:endParaRPr lang="fa-IR"/>
        </a:p>
      </dgm:t>
    </dgm:pt>
    <dgm:pt modelId="{F41FF102-B2C6-40F6-9203-06556051B130}" type="pres">
      <dgm:prSet presAssocID="{DF7B2162-C651-4AE5-B81C-A1522D60214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C857EF3-AFAC-408B-9E94-198946F97CE4}" type="pres">
      <dgm:prSet presAssocID="{DF7B2162-C651-4AE5-B81C-A1522D60214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E4F5E53C-8A19-4480-8E32-7527FBD700E4}" type="presOf" srcId="{4BA35449-00C2-443A-B972-DD28E49999F9}" destId="{BC857EF3-AFAC-408B-9E94-198946F97CE4}" srcOrd="0" destOrd="0" presId="urn:microsoft.com/office/officeart/2005/8/layout/matrix1"/>
    <dgm:cxn modelId="{2A9EECD1-9B40-492C-A0C3-DFC91D2FA4C4}" type="presOf" srcId="{0EB98AEB-D217-47BF-AA7B-63542DFDDA00}" destId="{998AB604-A798-4DB9-98A1-625B0BE7C51B}" srcOrd="0" destOrd="0" presId="urn:microsoft.com/office/officeart/2005/8/layout/matrix1"/>
    <dgm:cxn modelId="{71AB381E-DF28-4694-A4B4-17E2D4349816}" srcId="{4BA35449-00C2-443A-B972-DD28E49999F9}" destId="{0EB98AEB-D217-47BF-AA7B-63542DFDDA00}" srcOrd="1" destOrd="0" parTransId="{F9DC249C-5869-416D-8D22-B19D982D9726}" sibTransId="{62C3E022-6CDD-4FF9-8C30-79B5474D1E2D}"/>
    <dgm:cxn modelId="{525FF348-34D3-4BD0-9C54-9705FDFFF62C}" srcId="{4BA35449-00C2-443A-B972-DD28E49999F9}" destId="{EF97BCCB-784B-4FAC-9B90-28D1DAFA222B}" srcOrd="3" destOrd="0" parTransId="{D25ABDD6-E7F5-4E17-94EB-431775B4095C}" sibTransId="{C4193AC8-DA85-4BC6-BC39-C685549C7291}"/>
    <dgm:cxn modelId="{07FE3EF7-6336-4319-9A85-CBE9F89F9E95}" type="presOf" srcId="{FA2DD655-25BD-4348-A082-044A2B8EB3D8}" destId="{FD8C702F-595E-4F4D-B44C-FB82DD174D12}" srcOrd="1" destOrd="0" presId="urn:microsoft.com/office/officeart/2005/8/layout/matrix1"/>
    <dgm:cxn modelId="{755DFD27-D61C-43B0-A9F5-CCB7AE8CFDE7}" type="presOf" srcId="{EF97BCCB-784B-4FAC-9B90-28D1DAFA222B}" destId="{F41FF102-B2C6-40F6-9203-06556051B130}" srcOrd="1" destOrd="0" presId="urn:microsoft.com/office/officeart/2005/8/layout/matrix1"/>
    <dgm:cxn modelId="{E75E72DF-BC53-4AF6-82C4-51A8E5830FC2}" srcId="{4BA35449-00C2-443A-B972-DD28E49999F9}" destId="{D5143A80-3094-4CF2-9160-3BBC8FFE2FBF}" srcOrd="0" destOrd="0" parTransId="{1DCFEE85-0529-4A5E-A8EF-CB3083C97EBD}" sibTransId="{C545D792-59BE-44FE-A555-E04AF8954838}"/>
    <dgm:cxn modelId="{6CFF1746-692A-45BF-9366-D7C5901BD4DC}" type="presOf" srcId="{D5143A80-3094-4CF2-9160-3BBC8FFE2FBF}" destId="{04781F9C-C5BF-4656-BABA-2B9A00144A2B}" srcOrd="0" destOrd="0" presId="urn:microsoft.com/office/officeart/2005/8/layout/matrix1"/>
    <dgm:cxn modelId="{A6EBCD74-4612-4309-9858-564B2FDFDD11}" srcId="{4BA35449-00C2-443A-B972-DD28E49999F9}" destId="{FA2DD655-25BD-4348-A082-044A2B8EB3D8}" srcOrd="2" destOrd="0" parTransId="{CED1E03B-CFCE-4AEA-82E0-B277174896D9}" sibTransId="{3D9236D4-28E0-455D-BC40-8291E0F77EFC}"/>
    <dgm:cxn modelId="{D8A98F38-94A5-4CD9-A69E-E9B916348402}" type="presOf" srcId="{D5143A80-3094-4CF2-9160-3BBC8FFE2FBF}" destId="{FC093D1A-B673-41E7-A182-84B0C3B95862}" srcOrd="1" destOrd="0" presId="urn:microsoft.com/office/officeart/2005/8/layout/matrix1"/>
    <dgm:cxn modelId="{32FDC0D1-A638-4FCC-A75A-FB0A79CD22E3}" type="presOf" srcId="{FA2DD655-25BD-4348-A082-044A2B8EB3D8}" destId="{D918E594-62CD-42E5-B5F5-CE9813B6976B}" srcOrd="0" destOrd="0" presId="urn:microsoft.com/office/officeart/2005/8/layout/matrix1"/>
    <dgm:cxn modelId="{A15893D5-9DA0-46BE-BFEA-6015B2670379}" srcId="{DF7B2162-C651-4AE5-B81C-A1522D602143}" destId="{4BA35449-00C2-443A-B972-DD28E49999F9}" srcOrd="0" destOrd="0" parTransId="{78C938E4-A668-462B-BC3D-CFAF1DD96336}" sibTransId="{9E5A524D-04AD-445A-AA13-7D9CCF0CC885}"/>
    <dgm:cxn modelId="{B1EFAB7A-4BE0-4E78-A606-092327F38D4F}" type="presOf" srcId="{DF7B2162-C651-4AE5-B81C-A1522D602143}" destId="{8FE5174A-60EF-426E-9F7C-D8B27CF8531C}" srcOrd="0" destOrd="0" presId="urn:microsoft.com/office/officeart/2005/8/layout/matrix1"/>
    <dgm:cxn modelId="{E97DA852-D22B-4ED3-9BEE-C692C3EADBE9}" type="presOf" srcId="{EF97BCCB-784B-4FAC-9B90-28D1DAFA222B}" destId="{6A61E103-2FDB-4933-83F3-D0EF06D46771}" srcOrd="0" destOrd="0" presId="urn:microsoft.com/office/officeart/2005/8/layout/matrix1"/>
    <dgm:cxn modelId="{267E1C37-E620-44B9-9BE1-93CA9E3306CE}" type="presOf" srcId="{0EB98AEB-D217-47BF-AA7B-63542DFDDA00}" destId="{671AC64C-C7C9-4A10-ACD3-4786E0853B37}" srcOrd="1" destOrd="0" presId="urn:microsoft.com/office/officeart/2005/8/layout/matrix1"/>
    <dgm:cxn modelId="{6B44ED5F-2463-4289-8E96-FFE812F02DD2}" type="presParOf" srcId="{8FE5174A-60EF-426E-9F7C-D8B27CF8531C}" destId="{FF758173-6F22-462D-92DF-BF4BC574B470}" srcOrd="0" destOrd="0" presId="urn:microsoft.com/office/officeart/2005/8/layout/matrix1"/>
    <dgm:cxn modelId="{CDABF1C3-1F5E-4B87-A374-F8B312B4B61D}" type="presParOf" srcId="{FF758173-6F22-462D-92DF-BF4BC574B470}" destId="{04781F9C-C5BF-4656-BABA-2B9A00144A2B}" srcOrd="0" destOrd="0" presId="urn:microsoft.com/office/officeart/2005/8/layout/matrix1"/>
    <dgm:cxn modelId="{0AB820AC-81B4-42B1-960D-A1B0E676AF4E}" type="presParOf" srcId="{FF758173-6F22-462D-92DF-BF4BC574B470}" destId="{FC093D1A-B673-41E7-A182-84B0C3B95862}" srcOrd="1" destOrd="0" presId="urn:microsoft.com/office/officeart/2005/8/layout/matrix1"/>
    <dgm:cxn modelId="{FBF7F79D-ADD5-4B1F-B7E5-5F49997A7F92}" type="presParOf" srcId="{FF758173-6F22-462D-92DF-BF4BC574B470}" destId="{998AB604-A798-4DB9-98A1-625B0BE7C51B}" srcOrd="2" destOrd="0" presId="urn:microsoft.com/office/officeart/2005/8/layout/matrix1"/>
    <dgm:cxn modelId="{5B88A8E7-1030-4AC3-AA13-473045D2CC21}" type="presParOf" srcId="{FF758173-6F22-462D-92DF-BF4BC574B470}" destId="{671AC64C-C7C9-4A10-ACD3-4786E0853B37}" srcOrd="3" destOrd="0" presId="urn:microsoft.com/office/officeart/2005/8/layout/matrix1"/>
    <dgm:cxn modelId="{11912A7F-096C-451E-863D-61AFD251A051}" type="presParOf" srcId="{FF758173-6F22-462D-92DF-BF4BC574B470}" destId="{D918E594-62CD-42E5-B5F5-CE9813B6976B}" srcOrd="4" destOrd="0" presId="urn:microsoft.com/office/officeart/2005/8/layout/matrix1"/>
    <dgm:cxn modelId="{4E8C5700-BE3D-4DDF-B527-04C5B4210E84}" type="presParOf" srcId="{FF758173-6F22-462D-92DF-BF4BC574B470}" destId="{FD8C702F-595E-4F4D-B44C-FB82DD174D12}" srcOrd="5" destOrd="0" presId="urn:microsoft.com/office/officeart/2005/8/layout/matrix1"/>
    <dgm:cxn modelId="{884C1751-4FDC-4FF8-814D-2B6B4B7AF252}" type="presParOf" srcId="{FF758173-6F22-462D-92DF-BF4BC574B470}" destId="{6A61E103-2FDB-4933-83F3-D0EF06D46771}" srcOrd="6" destOrd="0" presId="urn:microsoft.com/office/officeart/2005/8/layout/matrix1"/>
    <dgm:cxn modelId="{E69B6696-66F0-41AA-96DE-EF0C148C52CD}" type="presParOf" srcId="{FF758173-6F22-462D-92DF-BF4BC574B470}" destId="{F41FF102-B2C6-40F6-9203-06556051B130}" srcOrd="7" destOrd="0" presId="urn:microsoft.com/office/officeart/2005/8/layout/matrix1"/>
    <dgm:cxn modelId="{77F358F5-CE05-4900-9F42-AA54EFC18024}" type="presParOf" srcId="{8FE5174A-60EF-426E-9F7C-D8B27CF8531C}" destId="{BC857EF3-AFAC-408B-9E94-198946F97CE4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EDDD75-3686-4BCF-B163-EAA68075B10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C6F1D916-253F-40B7-9780-1EA5083CBA5E}">
      <dgm:prSet phldrT="[Text]"/>
      <dgm:spPr/>
      <dgm:t>
        <a:bodyPr/>
        <a:lstStyle/>
        <a:p>
          <a:pPr rtl="1"/>
          <a:r>
            <a:rPr lang="fa-IR" dirty="0" smtClean="0"/>
            <a:t>ا</a:t>
          </a:r>
          <a:r>
            <a:rPr lang="fa-IR" b="1" dirty="0" smtClean="0"/>
            <a:t>سهال عارضه دار </a:t>
          </a:r>
          <a:r>
            <a:rPr lang="en-US" b="1" dirty="0" smtClean="0"/>
            <a:t> grade 3-4</a:t>
          </a:r>
          <a:r>
            <a:rPr lang="fa-IR" b="1" dirty="0" err="1" smtClean="0"/>
            <a:t>ویا</a:t>
          </a:r>
          <a:r>
            <a:rPr lang="fa-IR" b="1" dirty="0" smtClean="0"/>
            <a:t> </a:t>
          </a:r>
          <a:r>
            <a:rPr lang="fa-IR" b="1" dirty="0" err="1" smtClean="0"/>
            <a:t>گرید</a:t>
          </a:r>
          <a:r>
            <a:rPr lang="fa-IR" b="1" dirty="0" smtClean="0"/>
            <a:t> 1-2 همراه </a:t>
          </a:r>
          <a:r>
            <a:rPr lang="fa-IR" b="1" dirty="0" err="1" smtClean="0"/>
            <a:t>کرامپ</a:t>
          </a:r>
          <a:r>
            <a:rPr lang="fa-IR" b="1" dirty="0" smtClean="0"/>
            <a:t> تهوع استفراغ تب </a:t>
          </a:r>
          <a:r>
            <a:rPr lang="en-US" b="1" dirty="0" smtClean="0"/>
            <a:t>,</a:t>
          </a:r>
          <a:r>
            <a:rPr lang="fa-IR" b="1" dirty="0" err="1" smtClean="0"/>
            <a:t>سپسیس</a:t>
          </a:r>
          <a:r>
            <a:rPr lang="fa-IR" b="1" dirty="0" smtClean="0"/>
            <a:t>  خونریزی </a:t>
          </a:r>
          <a:r>
            <a:rPr lang="en-US" b="1" dirty="0" smtClean="0"/>
            <a:t>,</a:t>
          </a:r>
          <a:r>
            <a:rPr lang="fa-IR" b="1" dirty="0" err="1" smtClean="0"/>
            <a:t>نوتروپنی</a:t>
          </a:r>
          <a:r>
            <a:rPr lang="fa-IR" b="1" dirty="0" smtClean="0"/>
            <a:t> و دهیدراسیون</a:t>
          </a:r>
          <a:endParaRPr lang="fa-IR" b="1" dirty="0"/>
        </a:p>
      </dgm:t>
    </dgm:pt>
    <dgm:pt modelId="{11B87FE7-1CBA-423D-BCE1-8CB91DE6ED96}" type="parTrans" cxnId="{E4FA73D8-CDBC-4F50-9ECF-76D1B73D99A4}">
      <dgm:prSet/>
      <dgm:spPr/>
      <dgm:t>
        <a:bodyPr/>
        <a:lstStyle/>
        <a:p>
          <a:pPr rtl="1"/>
          <a:endParaRPr lang="fa-IR"/>
        </a:p>
      </dgm:t>
    </dgm:pt>
    <dgm:pt modelId="{725C459F-317B-49CC-AB0C-8942EAB686D4}" type="sibTrans" cxnId="{E4FA73D8-CDBC-4F50-9ECF-76D1B73D99A4}">
      <dgm:prSet/>
      <dgm:spPr/>
      <dgm:t>
        <a:bodyPr/>
        <a:lstStyle/>
        <a:p>
          <a:pPr rtl="1"/>
          <a:endParaRPr lang="fa-IR"/>
        </a:p>
      </dgm:t>
    </dgm:pt>
    <dgm:pt modelId="{A3CB7B7E-9DA7-429E-AF18-3BE6EA5826B3}">
      <dgm:prSet phldrT="[Text]"/>
      <dgm:spPr/>
      <dgm:t>
        <a:bodyPr/>
        <a:lstStyle/>
        <a:p>
          <a:pPr rtl="1"/>
          <a:r>
            <a:rPr lang="fa-IR" b="1" dirty="0" smtClean="0"/>
            <a:t>بررسی مدفوع </a:t>
          </a:r>
          <a:r>
            <a:rPr lang="en-US" b="1" dirty="0" smtClean="0"/>
            <a:t>CBC ,</a:t>
          </a:r>
          <a:r>
            <a:rPr lang="fa-IR" b="1" dirty="0" err="1" smtClean="0"/>
            <a:t>والکترولیت</a:t>
          </a:r>
          <a:r>
            <a:rPr lang="fa-IR" b="1" dirty="0" smtClean="0"/>
            <a:t> </a:t>
          </a:r>
          <a:r>
            <a:rPr lang="fa-IR" dirty="0" smtClean="0"/>
            <a:t>ها</a:t>
          </a:r>
          <a:endParaRPr lang="fa-IR" dirty="0"/>
        </a:p>
      </dgm:t>
    </dgm:pt>
    <dgm:pt modelId="{02100BE0-B60D-4824-920A-17B9088399EC}" type="parTrans" cxnId="{ADCE92AD-A3A8-4A70-8BA9-BF665342A9B5}">
      <dgm:prSet/>
      <dgm:spPr/>
      <dgm:t>
        <a:bodyPr/>
        <a:lstStyle/>
        <a:p>
          <a:pPr rtl="1"/>
          <a:endParaRPr lang="fa-IR"/>
        </a:p>
      </dgm:t>
    </dgm:pt>
    <dgm:pt modelId="{1A586049-5B0F-49ED-BCBB-D5CD7C5AE084}" type="sibTrans" cxnId="{ADCE92AD-A3A8-4A70-8BA9-BF665342A9B5}">
      <dgm:prSet/>
      <dgm:spPr/>
      <dgm:t>
        <a:bodyPr/>
        <a:lstStyle/>
        <a:p>
          <a:pPr rtl="1"/>
          <a:endParaRPr lang="fa-IR"/>
        </a:p>
      </dgm:t>
    </dgm:pt>
    <dgm:pt modelId="{4955B80E-8B8D-43E7-BB4A-7123A3CB32E7}">
      <dgm:prSet phldrT="[Text]"/>
      <dgm:spPr/>
      <dgm:t>
        <a:bodyPr/>
        <a:lstStyle/>
        <a:p>
          <a:pPr rtl="1"/>
          <a:r>
            <a:rPr lang="fa-IR" b="1" dirty="0" smtClean="0"/>
            <a:t>توقف شیمی درمانی </a:t>
          </a:r>
        </a:p>
        <a:p>
          <a:pPr rtl="1"/>
          <a:r>
            <a:rPr lang="fa-IR" b="1" dirty="0" smtClean="0"/>
            <a:t>شروع داروهای کاهنده حرکات روده ها</a:t>
          </a:r>
          <a:endParaRPr lang="fa-IR" b="1" dirty="0"/>
        </a:p>
      </dgm:t>
    </dgm:pt>
    <dgm:pt modelId="{5AC42117-711E-4F19-936A-F8B9419A78F3}" type="parTrans" cxnId="{4CF44C0E-8F02-4DD2-AB0C-CB270195A87E}">
      <dgm:prSet/>
      <dgm:spPr/>
      <dgm:t>
        <a:bodyPr/>
        <a:lstStyle/>
        <a:p>
          <a:pPr rtl="1"/>
          <a:endParaRPr lang="fa-IR"/>
        </a:p>
      </dgm:t>
    </dgm:pt>
    <dgm:pt modelId="{946414F0-0629-487E-8CD6-B5EB6A3022A2}" type="sibTrans" cxnId="{4CF44C0E-8F02-4DD2-AB0C-CB270195A87E}">
      <dgm:prSet/>
      <dgm:spPr/>
      <dgm:t>
        <a:bodyPr/>
        <a:lstStyle/>
        <a:p>
          <a:pPr rtl="1"/>
          <a:endParaRPr lang="fa-IR"/>
        </a:p>
      </dgm:t>
    </dgm:pt>
    <dgm:pt modelId="{33BF27AA-B257-4132-B79E-13E4D3512618}">
      <dgm:prSet phldrT="[Text]"/>
      <dgm:spPr/>
      <dgm:t>
        <a:bodyPr/>
        <a:lstStyle/>
        <a:p>
          <a:pPr rtl="1"/>
          <a:r>
            <a:rPr lang="fa-IR" b="1" dirty="0" smtClean="0"/>
            <a:t>شروع مایع درمانی وریدی و </a:t>
          </a:r>
          <a:r>
            <a:rPr lang="en-US" b="1" dirty="0" smtClean="0"/>
            <a:t>Antibiotic</a:t>
          </a:r>
          <a:endParaRPr lang="fa-IR" b="1" dirty="0"/>
        </a:p>
      </dgm:t>
    </dgm:pt>
    <dgm:pt modelId="{77A7C01D-D0E5-4649-82B2-0D9863877C9E}" type="parTrans" cxnId="{B7900F99-C0DB-43FE-AABC-44AC7DAA5F50}">
      <dgm:prSet/>
      <dgm:spPr/>
      <dgm:t>
        <a:bodyPr/>
        <a:lstStyle/>
        <a:p>
          <a:pPr rtl="1"/>
          <a:endParaRPr lang="fa-IR"/>
        </a:p>
      </dgm:t>
    </dgm:pt>
    <dgm:pt modelId="{C9E2727F-62C6-49F3-A394-2E987F5DA81E}" type="sibTrans" cxnId="{B7900F99-C0DB-43FE-AABC-44AC7DAA5F50}">
      <dgm:prSet/>
      <dgm:spPr/>
      <dgm:t>
        <a:bodyPr/>
        <a:lstStyle/>
        <a:p>
          <a:pPr rtl="1"/>
          <a:endParaRPr lang="fa-IR"/>
        </a:p>
      </dgm:t>
    </dgm:pt>
    <dgm:pt modelId="{AAAD0BCE-A977-476A-A3FF-3C58BF4A6AF5}">
      <dgm:prSet phldrT="[Text]" custT="1"/>
      <dgm:spPr/>
      <dgm:t>
        <a:bodyPr/>
        <a:lstStyle/>
        <a:p>
          <a:pPr rtl="1"/>
          <a:r>
            <a:rPr lang="fa-IR" sz="1800" b="1" dirty="0" smtClean="0">
              <a:solidFill>
                <a:schemeClr val="tx1"/>
              </a:solidFill>
            </a:rPr>
            <a:t>بستری بیمارستانی</a:t>
          </a:r>
          <a:endParaRPr lang="fa-IR" sz="1800" b="1" dirty="0">
            <a:solidFill>
              <a:schemeClr val="tx1"/>
            </a:solidFill>
          </a:endParaRPr>
        </a:p>
      </dgm:t>
    </dgm:pt>
    <dgm:pt modelId="{14F9A5B7-293C-47A1-AAE4-CA1B787DB3A5}" type="parTrans" cxnId="{2C924336-3104-4131-A8FF-83854A7C0BA2}">
      <dgm:prSet/>
      <dgm:spPr/>
      <dgm:t>
        <a:bodyPr/>
        <a:lstStyle/>
        <a:p>
          <a:pPr rtl="1"/>
          <a:endParaRPr lang="fa-IR"/>
        </a:p>
      </dgm:t>
    </dgm:pt>
    <dgm:pt modelId="{C25A3331-B1E0-4D9A-AA9D-9DB9E8296567}" type="sibTrans" cxnId="{2C924336-3104-4131-A8FF-83854A7C0BA2}">
      <dgm:prSet/>
      <dgm:spPr/>
      <dgm:t>
        <a:bodyPr/>
        <a:lstStyle/>
        <a:p>
          <a:pPr rtl="1"/>
          <a:endParaRPr lang="fa-IR"/>
        </a:p>
      </dgm:t>
    </dgm:pt>
    <dgm:pt modelId="{93ABC60E-A760-4D53-8DC1-02E791136655}" type="pres">
      <dgm:prSet presAssocID="{B8EDDD75-3686-4BCF-B163-EAA68075B103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54A06FA6-942B-4375-9E7E-109B553F14FB}" type="pres">
      <dgm:prSet presAssocID="{B8EDDD75-3686-4BCF-B163-EAA68075B103}" presName="pyramid" presStyleLbl="node1" presStyleIdx="0" presStyleCnt="1" custLinFactNeighborX="-456" custLinFactNeighborY="2456"/>
      <dgm:spPr/>
      <dgm:t>
        <a:bodyPr/>
        <a:lstStyle/>
        <a:p>
          <a:pPr rtl="1"/>
          <a:endParaRPr lang="fa-IR"/>
        </a:p>
      </dgm:t>
    </dgm:pt>
    <dgm:pt modelId="{F468668F-FB1E-4D22-B2D5-C934F097A9E0}" type="pres">
      <dgm:prSet presAssocID="{B8EDDD75-3686-4BCF-B163-EAA68075B103}" presName="theList" presStyleCnt="0"/>
      <dgm:spPr/>
    </dgm:pt>
    <dgm:pt modelId="{8658EFAF-66BF-4BC5-B46C-4E9F8E38BDDF}" type="pres">
      <dgm:prSet presAssocID="{C6F1D916-253F-40B7-9780-1EA5083CBA5E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286908F-4302-4C74-B1DE-9F177DC6175F}" type="pres">
      <dgm:prSet presAssocID="{C6F1D916-253F-40B7-9780-1EA5083CBA5E}" presName="aSpace" presStyleCnt="0"/>
      <dgm:spPr/>
    </dgm:pt>
    <dgm:pt modelId="{0015525A-8A0A-4430-AD4E-FC24C225B33C}" type="pres">
      <dgm:prSet presAssocID="{33BF27AA-B257-4132-B79E-13E4D3512618}" presName="aNode" presStyleLbl="fgAcc1" presStyleIdx="1" presStyleCnt="5" custLinFactY="100000" custLinFactNeighborX="524" custLinFactNeighborY="18832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9DE30A6-32DA-4DF2-B39B-669FA1F425EB}" type="pres">
      <dgm:prSet presAssocID="{33BF27AA-B257-4132-B79E-13E4D3512618}" presName="aSpace" presStyleCnt="0"/>
      <dgm:spPr/>
    </dgm:pt>
    <dgm:pt modelId="{7EA92075-2185-4918-A31B-D83770C38009}" type="pres">
      <dgm:prSet presAssocID="{A3CB7B7E-9DA7-429E-AF18-3BE6EA5826B3}" presName="aNode" presStyleLbl="fgAcc1" presStyleIdx="2" presStyleCnt="5" custScaleY="103819" custLinFactY="112423" custLinFactNeighborX="524" custLinFactNeighborY="2000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A63046D-55A1-4DB3-8324-26E2880EA098}" type="pres">
      <dgm:prSet presAssocID="{A3CB7B7E-9DA7-429E-AF18-3BE6EA5826B3}" presName="aSpace" presStyleCnt="0"/>
      <dgm:spPr/>
    </dgm:pt>
    <dgm:pt modelId="{2524BB17-A7E2-45CA-9330-DD9F30A7F19E}" type="pres">
      <dgm:prSet presAssocID="{4955B80E-8B8D-43E7-BB4A-7123A3CB32E7}" presName="aNode" presStyleLbl="fgAcc1" presStyleIdx="3" presStyleCnt="5" custScaleX="104895" custScaleY="110848" custLinFactY="145811" custLinFactNeighborX="2971" custLinFactNeighborY="2000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A1FC174-177D-49FF-9E7E-4AEEE6A56910}" type="pres">
      <dgm:prSet presAssocID="{4955B80E-8B8D-43E7-BB4A-7123A3CB32E7}" presName="aSpace" presStyleCnt="0"/>
      <dgm:spPr/>
    </dgm:pt>
    <dgm:pt modelId="{F1B5C2C7-2619-486B-A292-3C7191B319FA}" type="pres">
      <dgm:prSet presAssocID="{AAAD0BCE-A977-476A-A3FF-3C58BF4A6AF5}" presName="aNode" presStyleLbl="fgAcc1" presStyleIdx="4" presStyleCnt="5" custLinFactY="-300000" custLinFactNeighborX="524" custLinFactNeighborY="-34815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FDBD38F-386D-4AC7-916B-232E6B5F6586}" type="pres">
      <dgm:prSet presAssocID="{AAAD0BCE-A977-476A-A3FF-3C58BF4A6AF5}" presName="aSpace" presStyleCnt="0"/>
      <dgm:spPr/>
    </dgm:pt>
  </dgm:ptLst>
  <dgm:cxnLst>
    <dgm:cxn modelId="{212C3F89-32E3-441D-A1E0-CC61A7FFD8B6}" type="presOf" srcId="{B8EDDD75-3686-4BCF-B163-EAA68075B103}" destId="{93ABC60E-A760-4D53-8DC1-02E791136655}" srcOrd="0" destOrd="0" presId="urn:microsoft.com/office/officeart/2005/8/layout/pyramid2"/>
    <dgm:cxn modelId="{4CF44C0E-8F02-4DD2-AB0C-CB270195A87E}" srcId="{B8EDDD75-3686-4BCF-B163-EAA68075B103}" destId="{4955B80E-8B8D-43E7-BB4A-7123A3CB32E7}" srcOrd="3" destOrd="0" parTransId="{5AC42117-711E-4F19-936A-F8B9419A78F3}" sibTransId="{946414F0-0629-487E-8CD6-B5EB6A3022A2}"/>
    <dgm:cxn modelId="{ADCE92AD-A3A8-4A70-8BA9-BF665342A9B5}" srcId="{B8EDDD75-3686-4BCF-B163-EAA68075B103}" destId="{A3CB7B7E-9DA7-429E-AF18-3BE6EA5826B3}" srcOrd="2" destOrd="0" parTransId="{02100BE0-B60D-4824-920A-17B9088399EC}" sibTransId="{1A586049-5B0F-49ED-BCBB-D5CD7C5AE084}"/>
    <dgm:cxn modelId="{D9A45480-226E-4CD1-9606-B1A9E2CE5349}" type="presOf" srcId="{AAAD0BCE-A977-476A-A3FF-3C58BF4A6AF5}" destId="{F1B5C2C7-2619-486B-A292-3C7191B319FA}" srcOrd="0" destOrd="0" presId="urn:microsoft.com/office/officeart/2005/8/layout/pyramid2"/>
    <dgm:cxn modelId="{1D437B31-BE55-49B4-BEF0-D1B4620B56ED}" type="presOf" srcId="{4955B80E-8B8D-43E7-BB4A-7123A3CB32E7}" destId="{2524BB17-A7E2-45CA-9330-DD9F30A7F19E}" srcOrd="0" destOrd="0" presId="urn:microsoft.com/office/officeart/2005/8/layout/pyramid2"/>
    <dgm:cxn modelId="{9FA34BA7-3315-45CF-8278-4E280873EC1C}" type="presOf" srcId="{33BF27AA-B257-4132-B79E-13E4D3512618}" destId="{0015525A-8A0A-4430-AD4E-FC24C225B33C}" srcOrd="0" destOrd="0" presId="urn:microsoft.com/office/officeart/2005/8/layout/pyramid2"/>
    <dgm:cxn modelId="{11A907C4-9964-4EC6-B4A9-E510DA2BD4F7}" type="presOf" srcId="{A3CB7B7E-9DA7-429E-AF18-3BE6EA5826B3}" destId="{7EA92075-2185-4918-A31B-D83770C38009}" srcOrd="0" destOrd="0" presId="urn:microsoft.com/office/officeart/2005/8/layout/pyramid2"/>
    <dgm:cxn modelId="{B7900F99-C0DB-43FE-AABC-44AC7DAA5F50}" srcId="{B8EDDD75-3686-4BCF-B163-EAA68075B103}" destId="{33BF27AA-B257-4132-B79E-13E4D3512618}" srcOrd="1" destOrd="0" parTransId="{77A7C01D-D0E5-4649-82B2-0D9863877C9E}" sibTransId="{C9E2727F-62C6-49F3-A394-2E987F5DA81E}"/>
    <dgm:cxn modelId="{2C924336-3104-4131-A8FF-83854A7C0BA2}" srcId="{B8EDDD75-3686-4BCF-B163-EAA68075B103}" destId="{AAAD0BCE-A977-476A-A3FF-3C58BF4A6AF5}" srcOrd="4" destOrd="0" parTransId="{14F9A5B7-293C-47A1-AAE4-CA1B787DB3A5}" sibTransId="{C25A3331-B1E0-4D9A-AA9D-9DB9E8296567}"/>
    <dgm:cxn modelId="{E4FA73D8-CDBC-4F50-9ECF-76D1B73D99A4}" srcId="{B8EDDD75-3686-4BCF-B163-EAA68075B103}" destId="{C6F1D916-253F-40B7-9780-1EA5083CBA5E}" srcOrd="0" destOrd="0" parTransId="{11B87FE7-1CBA-423D-BCE1-8CB91DE6ED96}" sibTransId="{725C459F-317B-49CC-AB0C-8942EAB686D4}"/>
    <dgm:cxn modelId="{38038668-4726-4EF5-8286-A49F3231D17C}" type="presOf" srcId="{C6F1D916-253F-40B7-9780-1EA5083CBA5E}" destId="{8658EFAF-66BF-4BC5-B46C-4E9F8E38BDDF}" srcOrd="0" destOrd="0" presId="urn:microsoft.com/office/officeart/2005/8/layout/pyramid2"/>
    <dgm:cxn modelId="{CC56C92F-BEA7-4B8D-9FF3-F3EC872D9D14}" type="presParOf" srcId="{93ABC60E-A760-4D53-8DC1-02E791136655}" destId="{54A06FA6-942B-4375-9E7E-109B553F14FB}" srcOrd="0" destOrd="0" presId="urn:microsoft.com/office/officeart/2005/8/layout/pyramid2"/>
    <dgm:cxn modelId="{556F5FD7-74F4-4BB4-BA85-0CAC32047EFF}" type="presParOf" srcId="{93ABC60E-A760-4D53-8DC1-02E791136655}" destId="{F468668F-FB1E-4D22-B2D5-C934F097A9E0}" srcOrd="1" destOrd="0" presId="urn:microsoft.com/office/officeart/2005/8/layout/pyramid2"/>
    <dgm:cxn modelId="{30DF3F97-1488-4C72-8369-30E6B3820467}" type="presParOf" srcId="{F468668F-FB1E-4D22-B2D5-C934F097A9E0}" destId="{8658EFAF-66BF-4BC5-B46C-4E9F8E38BDDF}" srcOrd="0" destOrd="0" presId="urn:microsoft.com/office/officeart/2005/8/layout/pyramid2"/>
    <dgm:cxn modelId="{BA7A8AAA-8C4E-4C82-8314-A735A9A2AC97}" type="presParOf" srcId="{F468668F-FB1E-4D22-B2D5-C934F097A9E0}" destId="{3286908F-4302-4C74-B1DE-9F177DC6175F}" srcOrd="1" destOrd="0" presId="urn:microsoft.com/office/officeart/2005/8/layout/pyramid2"/>
    <dgm:cxn modelId="{0570B75A-240B-4C0D-A68F-D05BC7A55623}" type="presParOf" srcId="{F468668F-FB1E-4D22-B2D5-C934F097A9E0}" destId="{0015525A-8A0A-4430-AD4E-FC24C225B33C}" srcOrd="2" destOrd="0" presId="urn:microsoft.com/office/officeart/2005/8/layout/pyramid2"/>
    <dgm:cxn modelId="{E0919E79-7B2F-4B38-812F-683EEBF2BEBD}" type="presParOf" srcId="{F468668F-FB1E-4D22-B2D5-C934F097A9E0}" destId="{79DE30A6-32DA-4DF2-B39B-669FA1F425EB}" srcOrd="3" destOrd="0" presId="urn:microsoft.com/office/officeart/2005/8/layout/pyramid2"/>
    <dgm:cxn modelId="{E159AD93-D26A-4AEF-85D8-E151155B5CE4}" type="presParOf" srcId="{F468668F-FB1E-4D22-B2D5-C934F097A9E0}" destId="{7EA92075-2185-4918-A31B-D83770C38009}" srcOrd="4" destOrd="0" presId="urn:microsoft.com/office/officeart/2005/8/layout/pyramid2"/>
    <dgm:cxn modelId="{3C27DFEB-F0A5-4FBF-B12F-8340577FCC27}" type="presParOf" srcId="{F468668F-FB1E-4D22-B2D5-C934F097A9E0}" destId="{BA63046D-55A1-4DB3-8324-26E2880EA098}" srcOrd="5" destOrd="0" presId="urn:microsoft.com/office/officeart/2005/8/layout/pyramid2"/>
    <dgm:cxn modelId="{9824FA92-C6FC-46FB-8546-3B0BE6EA0E18}" type="presParOf" srcId="{F468668F-FB1E-4D22-B2D5-C934F097A9E0}" destId="{2524BB17-A7E2-45CA-9330-DD9F30A7F19E}" srcOrd="6" destOrd="0" presId="urn:microsoft.com/office/officeart/2005/8/layout/pyramid2"/>
    <dgm:cxn modelId="{BF18D7F5-3504-4DEC-B734-5F8A57424768}" type="presParOf" srcId="{F468668F-FB1E-4D22-B2D5-C934F097A9E0}" destId="{CA1FC174-177D-49FF-9E7E-4AEEE6A56910}" srcOrd="7" destOrd="0" presId="urn:microsoft.com/office/officeart/2005/8/layout/pyramid2"/>
    <dgm:cxn modelId="{6F429F8F-08C2-4968-9519-A90A905C5E42}" type="presParOf" srcId="{F468668F-FB1E-4D22-B2D5-C934F097A9E0}" destId="{F1B5C2C7-2619-486B-A292-3C7191B319FA}" srcOrd="8" destOrd="0" presId="urn:microsoft.com/office/officeart/2005/8/layout/pyramid2"/>
    <dgm:cxn modelId="{5612F605-C1B5-4B80-8838-740F1C8EA098}" type="presParOf" srcId="{F468668F-FB1E-4D22-B2D5-C934F097A9E0}" destId="{AFDBD38F-386D-4AC7-916B-232E6B5F6586}" srcOrd="9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781F9C-C5BF-4656-BABA-2B9A00144A2B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err="1" smtClean="0"/>
            <a:t>اگاهی</a:t>
          </a:r>
          <a:r>
            <a:rPr lang="fa-IR" sz="2500" kern="1200" dirty="0" smtClean="0"/>
            <a:t> دادن به بیمار جهت اطلاع  رسانی به کادر درمانی در مورد دفعات مدفوع و علایم خطر ی مانند تب و سرگیجه</a:t>
          </a:r>
          <a:endParaRPr lang="fa-IR" sz="2500" kern="1200" dirty="0"/>
        </a:p>
      </dsp:txBody>
      <dsp:txXfrm rot="16200000">
        <a:off x="1208781" y="-1208781"/>
        <a:ext cx="1697236" cy="4114800"/>
      </dsp:txXfrm>
    </dsp:sp>
    <dsp:sp modelId="{998AB604-A798-4DB9-98A1-625B0BE7C51B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توقف مصرف مواد خوراکی حاوی لاکتوز وبا </a:t>
          </a:r>
          <a:r>
            <a:rPr lang="fa-IR" sz="2500" kern="1200" dirty="0" err="1" smtClean="0"/>
            <a:t>اسمولاریتی</a:t>
          </a:r>
          <a:r>
            <a:rPr lang="fa-IR" sz="2500" kern="1200" dirty="0" smtClean="0"/>
            <a:t> بالا</a:t>
          </a:r>
          <a:endParaRPr lang="fa-IR" sz="2500" kern="1200" dirty="0"/>
        </a:p>
      </dsp:txBody>
      <dsp:txXfrm>
        <a:off x="4114800" y="0"/>
        <a:ext cx="4114800" cy="1697236"/>
      </dsp:txXfrm>
    </dsp:sp>
    <dsp:sp modelId="{D918E594-62CD-42E5-B5F5-CE9813B6976B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در </a:t>
          </a:r>
          <a:r>
            <a:rPr lang="fa-IR" sz="2500" kern="1200" dirty="0" err="1" smtClean="0"/>
            <a:t>گرید</a:t>
          </a:r>
          <a:r>
            <a:rPr lang="fa-IR" sz="2500" kern="1200" dirty="0" smtClean="0"/>
            <a:t> 2 توقف شیمی درمانی و بررسی و سپس شروع با دوز کمتر </a:t>
          </a:r>
          <a:endParaRPr lang="fa-IR" sz="2500" kern="1200" dirty="0"/>
        </a:p>
      </dsp:txBody>
      <dsp:txXfrm rot="10800000">
        <a:off x="0" y="2828726"/>
        <a:ext cx="4114800" cy="1697236"/>
      </dsp:txXfrm>
    </dsp:sp>
    <dsp:sp modelId="{6A61E103-2FDB-4933-83F3-D0EF06D46771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مصرف روزانه 8-10 لیوان نوشیدنی های صاف شده و موادی از قبیل :لعاب برنج آب سیب موز و نان توست</a:t>
          </a:r>
          <a:endParaRPr lang="fa-IR" sz="2500" kern="1200" dirty="0"/>
        </a:p>
      </dsp:txBody>
      <dsp:txXfrm rot="5400000">
        <a:off x="5323581" y="1619944"/>
        <a:ext cx="1697236" cy="4114800"/>
      </dsp:txXfrm>
    </dsp:sp>
    <dsp:sp modelId="{BC857EF3-AFAC-408B-9E94-198946F97CE4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اسهال بدون عارضه </a:t>
          </a:r>
        </a:p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Grade 1-2</a:t>
          </a:r>
          <a:endParaRPr lang="fa-IR" sz="2500" kern="1200" dirty="0"/>
        </a:p>
      </dsp:txBody>
      <dsp:txXfrm>
        <a:off x="2880359" y="1697236"/>
        <a:ext cx="2468880" cy="11314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A06FA6-942B-4375-9E7E-109B553F14FB}">
      <dsp:nvSpPr>
        <dsp:cNvPr id="0" name=""/>
        <dsp:cNvSpPr/>
      </dsp:nvSpPr>
      <dsp:spPr>
        <a:xfrm>
          <a:off x="145573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8EFAF-66BF-4BC5-B46C-4E9F8E38BDDF}">
      <dsp:nvSpPr>
        <dsp:cNvPr id="0" name=""/>
        <dsp:cNvSpPr/>
      </dsp:nvSpPr>
      <dsp:spPr>
        <a:xfrm>
          <a:off x="3739351" y="454313"/>
          <a:ext cx="2941875" cy="6267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/>
            <a:t>ا</a:t>
          </a:r>
          <a:r>
            <a:rPr lang="fa-IR" sz="1100" b="1" kern="1200" dirty="0" smtClean="0"/>
            <a:t>سهال عارضه دار </a:t>
          </a:r>
          <a:r>
            <a:rPr lang="en-US" sz="1100" b="1" kern="1200" dirty="0" smtClean="0"/>
            <a:t> grade 3-4</a:t>
          </a:r>
          <a:r>
            <a:rPr lang="fa-IR" sz="1100" b="1" kern="1200" dirty="0" err="1" smtClean="0"/>
            <a:t>ویا</a:t>
          </a:r>
          <a:r>
            <a:rPr lang="fa-IR" sz="1100" b="1" kern="1200" dirty="0" smtClean="0"/>
            <a:t> </a:t>
          </a:r>
          <a:r>
            <a:rPr lang="fa-IR" sz="1100" b="1" kern="1200" dirty="0" err="1" smtClean="0"/>
            <a:t>گرید</a:t>
          </a:r>
          <a:r>
            <a:rPr lang="fa-IR" sz="1100" b="1" kern="1200" dirty="0" smtClean="0"/>
            <a:t> 1-2 همراه </a:t>
          </a:r>
          <a:r>
            <a:rPr lang="fa-IR" sz="1100" b="1" kern="1200" dirty="0" err="1" smtClean="0"/>
            <a:t>کرامپ</a:t>
          </a:r>
          <a:r>
            <a:rPr lang="fa-IR" sz="1100" b="1" kern="1200" dirty="0" smtClean="0"/>
            <a:t> تهوع استفراغ تب </a:t>
          </a:r>
          <a:r>
            <a:rPr lang="en-US" sz="1100" b="1" kern="1200" dirty="0" smtClean="0"/>
            <a:t>,</a:t>
          </a:r>
          <a:r>
            <a:rPr lang="fa-IR" sz="1100" b="1" kern="1200" dirty="0" err="1" smtClean="0"/>
            <a:t>سپسیس</a:t>
          </a:r>
          <a:r>
            <a:rPr lang="fa-IR" sz="1100" b="1" kern="1200" dirty="0" smtClean="0"/>
            <a:t>  خونریزی </a:t>
          </a:r>
          <a:r>
            <a:rPr lang="en-US" sz="1100" b="1" kern="1200" dirty="0" smtClean="0"/>
            <a:t>,</a:t>
          </a:r>
          <a:r>
            <a:rPr lang="fa-IR" sz="1100" b="1" kern="1200" dirty="0" err="1" smtClean="0"/>
            <a:t>نوتروپنی</a:t>
          </a:r>
          <a:r>
            <a:rPr lang="fa-IR" sz="1100" b="1" kern="1200" dirty="0" smtClean="0"/>
            <a:t> و دهیدراسیون</a:t>
          </a:r>
          <a:endParaRPr lang="fa-IR" sz="1100" b="1" kern="1200" dirty="0"/>
        </a:p>
      </dsp:txBody>
      <dsp:txXfrm>
        <a:off x="3739351" y="454313"/>
        <a:ext cx="2941875" cy="626739"/>
      </dsp:txXfrm>
    </dsp:sp>
    <dsp:sp modelId="{0015525A-8A0A-4430-AD4E-FC24C225B33C}">
      <dsp:nvSpPr>
        <dsp:cNvPr id="0" name=""/>
        <dsp:cNvSpPr/>
      </dsp:nvSpPr>
      <dsp:spPr>
        <a:xfrm>
          <a:off x="3754766" y="1933675"/>
          <a:ext cx="2941875" cy="6267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شروع مایع درمانی وریدی و </a:t>
          </a:r>
          <a:r>
            <a:rPr lang="en-US" sz="1100" b="1" kern="1200" dirty="0" smtClean="0"/>
            <a:t>Antibiotic</a:t>
          </a:r>
          <a:endParaRPr lang="fa-IR" sz="1100" b="1" kern="1200" dirty="0"/>
        </a:p>
      </dsp:txBody>
      <dsp:txXfrm>
        <a:off x="3754766" y="1933675"/>
        <a:ext cx="2941875" cy="626739"/>
      </dsp:txXfrm>
    </dsp:sp>
    <dsp:sp modelId="{7EA92075-2185-4918-A31B-D83770C38009}">
      <dsp:nvSpPr>
        <dsp:cNvPr id="0" name=""/>
        <dsp:cNvSpPr/>
      </dsp:nvSpPr>
      <dsp:spPr>
        <a:xfrm>
          <a:off x="3754766" y="2725763"/>
          <a:ext cx="2941875" cy="65067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بررسی مدفوع </a:t>
          </a:r>
          <a:r>
            <a:rPr lang="en-US" sz="1100" b="1" kern="1200" dirty="0" smtClean="0"/>
            <a:t>CBC ,</a:t>
          </a:r>
          <a:r>
            <a:rPr lang="fa-IR" sz="1100" b="1" kern="1200" dirty="0" err="1" smtClean="0"/>
            <a:t>والکترولیت</a:t>
          </a:r>
          <a:r>
            <a:rPr lang="fa-IR" sz="1100" b="1" kern="1200" dirty="0" smtClean="0"/>
            <a:t> </a:t>
          </a:r>
          <a:r>
            <a:rPr lang="fa-IR" sz="1100" kern="1200" dirty="0" smtClean="0"/>
            <a:t>ها</a:t>
          </a:r>
          <a:endParaRPr lang="fa-IR" sz="1100" kern="1200" dirty="0"/>
        </a:p>
      </dsp:txBody>
      <dsp:txXfrm>
        <a:off x="3754766" y="2725763"/>
        <a:ext cx="2941875" cy="650674"/>
      </dsp:txXfrm>
    </dsp:sp>
    <dsp:sp modelId="{2524BB17-A7E2-45CA-9330-DD9F30A7F19E}">
      <dsp:nvSpPr>
        <dsp:cNvPr id="0" name=""/>
        <dsp:cNvSpPr/>
      </dsp:nvSpPr>
      <dsp:spPr>
        <a:xfrm>
          <a:off x="3754752" y="3664036"/>
          <a:ext cx="3085880" cy="6947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توقف شیمی درمانی 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/>
            <a:t>شروع داروهای کاهنده حرکات روده ها</a:t>
          </a:r>
          <a:endParaRPr lang="fa-IR" sz="1100" b="1" kern="1200" dirty="0"/>
        </a:p>
      </dsp:txBody>
      <dsp:txXfrm>
        <a:off x="3754752" y="3664036"/>
        <a:ext cx="3085880" cy="694728"/>
      </dsp:txXfrm>
    </dsp:sp>
    <dsp:sp modelId="{F1B5C2C7-2619-486B-A292-3C7191B319FA}">
      <dsp:nvSpPr>
        <dsp:cNvPr id="0" name=""/>
        <dsp:cNvSpPr/>
      </dsp:nvSpPr>
      <dsp:spPr>
        <a:xfrm>
          <a:off x="3754766" y="1213595"/>
          <a:ext cx="2941875" cy="62673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/>
              </a:solidFill>
            </a:rPr>
            <a:t>بستری بیمارستانی</a:t>
          </a:r>
          <a:endParaRPr lang="fa-IR" sz="1800" b="1" kern="1200" dirty="0">
            <a:solidFill>
              <a:schemeClr val="tx1"/>
            </a:solidFill>
          </a:endParaRPr>
        </a:p>
      </dsp:txBody>
      <dsp:txXfrm>
        <a:off x="3754766" y="1213595"/>
        <a:ext cx="2941875" cy="626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5BE80FA-0475-4E5F-935F-0C6386039568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F72BABB-C4D2-4D3E-8745-2C1B891C728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4182597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2D6E7-B388-42DF-BAB1-5D80FCF0B1A6}" type="slidenum">
              <a:rPr lang="fa-IR" smtClean="0"/>
              <a:pPr/>
              <a:t>27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97927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3E423E6-0C02-403F-811B-DE3984EE10C0}" type="datetimeFigureOut">
              <a:rPr lang="fa-IR" smtClean="0"/>
              <a:pPr/>
              <a:t>1435/06/05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175D27-E475-41B5-B381-5C635F1BB3F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Dr </a:t>
            </a:r>
            <a:r>
              <a:rPr lang="en-US" dirty="0" err="1" smtClean="0"/>
              <a:t>Madani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82272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Irinotecan</a:t>
            </a:r>
            <a:r>
              <a:rPr lang="fa-IR" dirty="0" smtClean="0"/>
              <a:t> با شیوه خاص باعث اسهال میشود: </a:t>
            </a:r>
          </a:p>
          <a:p>
            <a:r>
              <a:rPr lang="fa-IR" b="1" dirty="0" smtClean="0"/>
              <a:t>اسهال زودرس :</a:t>
            </a:r>
            <a:r>
              <a:rPr lang="fa-IR" dirty="0" smtClean="0"/>
              <a:t>(کمتراز24ساعت) که با تظاهرات </a:t>
            </a:r>
            <a:r>
              <a:rPr lang="fa-IR" dirty="0" err="1" smtClean="0"/>
              <a:t>کولینرژیک</a:t>
            </a:r>
            <a:r>
              <a:rPr lang="fa-IR" dirty="0" smtClean="0"/>
              <a:t> همراه است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Cramp , rhinitis, salivation , lacrimation</a:t>
            </a:r>
          </a:p>
          <a:p>
            <a:r>
              <a:rPr lang="fa-IR" b="1" dirty="0" smtClean="0"/>
              <a:t>اسهال دیررس :</a:t>
            </a:r>
            <a:r>
              <a:rPr lang="fa-IR" dirty="0" smtClean="0"/>
              <a:t>احتمالا به دلیل آسیب مجاری گوارشی ناشی از </a:t>
            </a:r>
            <a:r>
              <a:rPr lang="fa-IR" dirty="0" err="1" smtClean="0"/>
              <a:t>متابولیتهای</a:t>
            </a:r>
            <a:r>
              <a:rPr lang="fa-IR" dirty="0" smtClean="0"/>
              <a:t> دارویی است.</a:t>
            </a:r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pPr algn="l"/>
            <a:r>
              <a:rPr lang="en-US" dirty="0" smtClean="0"/>
              <a:t>D8</a:t>
            </a:r>
            <a:endParaRPr lang="fa-IR" dirty="0" smtClean="0"/>
          </a:p>
          <a:p>
            <a:endParaRPr lang="fa-IR" dirty="0" smtClean="0"/>
          </a:p>
        </p:txBody>
      </p:sp>
    </p:spTree>
    <p:extLst>
      <p:ext uri="{BB962C8B-B14F-4D97-AF65-F5344CB8AC3E}">
        <p14:creationId xmlns="" xmlns:p14="http://schemas.microsoft.com/office/powerpoint/2010/main" val="101221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عوامل ایجاد اسهال و تشخیصهای افتراقی: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1)برخی</a:t>
            </a:r>
            <a:r>
              <a:rPr lang="fa-IR" b="1" dirty="0" smtClean="0"/>
              <a:t> بدخیمی ها </a:t>
            </a:r>
            <a:r>
              <a:rPr lang="fa-IR" dirty="0" smtClean="0"/>
              <a:t>مستقیما باعث اسهال میشوند:</a:t>
            </a:r>
          </a:p>
          <a:p>
            <a:r>
              <a:rPr lang="fa-IR" dirty="0" smtClean="0"/>
              <a:t>تومورهای </a:t>
            </a:r>
            <a:r>
              <a:rPr lang="fa-IR" dirty="0" err="1" smtClean="0"/>
              <a:t>نورواندوکرین</a:t>
            </a:r>
            <a:r>
              <a:rPr lang="fa-IR" dirty="0" smtClean="0"/>
              <a:t> (</a:t>
            </a:r>
            <a:r>
              <a:rPr lang="fa-IR" dirty="0" err="1" smtClean="0"/>
              <a:t>ویپوما</a:t>
            </a:r>
            <a:r>
              <a:rPr lang="fa-IR" dirty="0" smtClean="0"/>
              <a:t> .</a:t>
            </a:r>
            <a:r>
              <a:rPr lang="fa-IR" dirty="0" err="1" smtClean="0"/>
              <a:t>گاسترینوما</a:t>
            </a:r>
            <a:r>
              <a:rPr lang="fa-IR" dirty="0" smtClean="0"/>
              <a:t> . </a:t>
            </a:r>
            <a:r>
              <a:rPr lang="fa-IR" dirty="0" err="1" smtClean="0"/>
              <a:t>کارسینویید</a:t>
            </a:r>
            <a:r>
              <a:rPr lang="fa-IR" dirty="0" smtClean="0"/>
              <a:t> تومور ...) </a:t>
            </a:r>
            <a:r>
              <a:rPr lang="en-US" dirty="0" smtClean="0"/>
              <a:t>D4</a:t>
            </a:r>
            <a:r>
              <a:rPr lang="fa-IR" dirty="0" err="1"/>
              <a:t>لنفوما</a:t>
            </a:r>
            <a:r>
              <a:rPr lang="fa-IR" dirty="0"/>
              <a:t> </a:t>
            </a:r>
            <a:endParaRPr lang="fa-IR" dirty="0" smtClean="0"/>
          </a:p>
          <a:p>
            <a:r>
              <a:rPr lang="fa-IR" b="1" dirty="0" smtClean="0"/>
              <a:t>2)آسیب </a:t>
            </a:r>
            <a:r>
              <a:rPr lang="fa-IR" b="1" dirty="0"/>
              <a:t>مجاری </a:t>
            </a:r>
            <a:r>
              <a:rPr lang="fa-IR" b="1" dirty="0" err="1"/>
              <a:t>اپیتلیال</a:t>
            </a:r>
            <a:r>
              <a:rPr lang="fa-IR" b="1" dirty="0"/>
              <a:t> گوارشی </a:t>
            </a:r>
            <a:r>
              <a:rPr lang="fa-IR" dirty="0"/>
              <a:t>در بیمار ناشی از </a:t>
            </a:r>
            <a:r>
              <a:rPr lang="en-US" dirty="0" err="1"/>
              <a:t>mucositis,neutropenic</a:t>
            </a:r>
            <a:r>
              <a:rPr lang="en-US" dirty="0"/>
              <a:t> </a:t>
            </a:r>
            <a:r>
              <a:rPr lang="en-US" dirty="0" err="1"/>
              <a:t>entrocolitis</a:t>
            </a:r>
            <a:r>
              <a:rPr lang="en-US" dirty="0"/>
              <a:t> </a:t>
            </a:r>
            <a:r>
              <a:rPr lang="fa-IR" dirty="0"/>
              <a:t>و </a:t>
            </a:r>
            <a:r>
              <a:rPr lang="fa-IR" dirty="0" err="1"/>
              <a:t>کولونیزاسیون</a:t>
            </a:r>
            <a:r>
              <a:rPr lang="fa-IR" dirty="0"/>
              <a:t> ارگانیسم های عفونی در سطح دستگاه گوارش میباشد</a:t>
            </a:r>
            <a:r>
              <a:rPr lang="fa-IR" dirty="0" smtClean="0"/>
              <a:t>.</a:t>
            </a:r>
          </a:p>
          <a:p>
            <a:endParaRPr lang="fa-IR" dirty="0" smtClean="0"/>
          </a:p>
          <a:p>
            <a:r>
              <a:rPr lang="fa-IR" b="1" dirty="0" smtClean="0"/>
              <a:t>3</a:t>
            </a:r>
            <a:r>
              <a:rPr lang="fa-IR" dirty="0" smtClean="0"/>
              <a:t>)</a:t>
            </a:r>
            <a:r>
              <a:rPr lang="en-US" dirty="0"/>
              <a:t> </a:t>
            </a:r>
            <a:r>
              <a:rPr lang="en-US" b="1" dirty="0"/>
              <a:t>GVHD</a:t>
            </a:r>
            <a:r>
              <a:rPr lang="en-US" dirty="0"/>
              <a:t> </a:t>
            </a:r>
            <a:r>
              <a:rPr lang="fa-IR" dirty="0"/>
              <a:t>بدنبال پیوند </a:t>
            </a:r>
            <a:r>
              <a:rPr lang="fa-IR" dirty="0" err="1"/>
              <a:t>مغزاستخوان</a:t>
            </a:r>
            <a:r>
              <a:rPr lang="fa-IR" dirty="0"/>
              <a:t>.</a:t>
            </a:r>
          </a:p>
          <a:p>
            <a:endParaRPr lang="fa-IR" dirty="0"/>
          </a:p>
          <a:p>
            <a:endParaRPr lang="fa-IR" dirty="0" smtClean="0"/>
          </a:p>
        </p:txBody>
      </p:sp>
    </p:spTree>
    <p:extLst>
      <p:ext uri="{BB962C8B-B14F-4D97-AF65-F5344CB8AC3E}">
        <p14:creationId xmlns="" xmlns:p14="http://schemas.microsoft.com/office/powerpoint/2010/main" val="57047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b="1" dirty="0" smtClean="0"/>
              <a:t>4) </a:t>
            </a:r>
            <a:r>
              <a:rPr lang="fa-IR" b="1" dirty="0"/>
              <a:t>داروهای </a:t>
            </a:r>
            <a:r>
              <a:rPr lang="fa-IR" b="1" dirty="0" smtClean="0"/>
              <a:t>شیمی </a:t>
            </a:r>
            <a:r>
              <a:rPr lang="fa-IR" b="1" dirty="0"/>
              <a:t>درمانی </a:t>
            </a:r>
            <a:r>
              <a:rPr lang="fa-IR" dirty="0"/>
              <a:t>:</a:t>
            </a:r>
          </a:p>
          <a:p>
            <a:r>
              <a:rPr lang="en-US" dirty="0"/>
              <a:t>5-Fluouroacil</a:t>
            </a:r>
            <a:endParaRPr lang="fa-IR" dirty="0"/>
          </a:p>
          <a:p>
            <a:r>
              <a:rPr lang="en-US" dirty="0" err="1"/>
              <a:t>Irinotecan</a:t>
            </a:r>
            <a:endParaRPr lang="en-US" dirty="0"/>
          </a:p>
          <a:p>
            <a:r>
              <a:rPr lang="en-US" dirty="0" err="1"/>
              <a:t>leucovorin</a:t>
            </a:r>
            <a:endParaRPr lang="fa-IR" dirty="0"/>
          </a:p>
          <a:p>
            <a:r>
              <a:rPr lang="en-US" dirty="0" smtClean="0"/>
              <a:t>TKI</a:t>
            </a:r>
            <a:r>
              <a:rPr lang="fa-IR" dirty="0" smtClean="0"/>
              <a:t>(مهار </a:t>
            </a:r>
            <a:r>
              <a:rPr lang="fa-IR" dirty="0"/>
              <a:t>کننده های </a:t>
            </a:r>
            <a:r>
              <a:rPr lang="fa-IR" dirty="0" err="1"/>
              <a:t>تیروزین</a:t>
            </a:r>
            <a:r>
              <a:rPr lang="fa-IR" dirty="0"/>
              <a:t> </a:t>
            </a:r>
            <a:r>
              <a:rPr lang="fa-IR" dirty="0" err="1"/>
              <a:t>کیناز</a:t>
            </a:r>
            <a:r>
              <a:rPr lang="fa-IR" dirty="0"/>
              <a:t> خوراکی)</a:t>
            </a:r>
          </a:p>
          <a:p>
            <a:r>
              <a:rPr lang="en-US" dirty="0"/>
              <a:t>Monoclonal Antibodies </a:t>
            </a:r>
          </a:p>
          <a:p>
            <a:r>
              <a:rPr lang="fa-IR" dirty="0"/>
              <a:t>درمان </a:t>
            </a:r>
            <a:r>
              <a:rPr lang="fa-IR" dirty="0" err="1"/>
              <a:t>دودارویی</a:t>
            </a:r>
            <a:r>
              <a:rPr lang="fa-IR" dirty="0"/>
              <a:t> (دوزهای بالای </a:t>
            </a:r>
            <a:r>
              <a:rPr lang="fa-IR" dirty="0" err="1"/>
              <a:t>اینترفرون</a:t>
            </a:r>
            <a:r>
              <a:rPr lang="fa-IR" dirty="0"/>
              <a:t> و </a:t>
            </a:r>
            <a:r>
              <a:rPr lang="fa-IR" dirty="0" err="1"/>
              <a:t>اینترلوکین</a:t>
            </a:r>
            <a:r>
              <a:rPr lang="fa-IR" dirty="0"/>
              <a:t> -2)</a:t>
            </a:r>
          </a:p>
          <a:p>
            <a:r>
              <a:rPr lang="en-US" dirty="0" err="1" smtClean="0"/>
              <a:t>Capecitabin</a:t>
            </a:r>
            <a:endParaRPr lang="fa-IR" dirty="0" smtClean="0"/>
          </a:p>
          <a:p>
            <a:endParaRPr lang="fa-IR" dirty="0"/>
          </a:p>
          <a:p>
            <a:pPr algn="l"/>
            <a:r>
              <a:rPr lang="en-US" dirty="0" smtClean="0"/>
              <a:t>D4-D1-D10</a:t>
            </a:r>
          </a:p>
          <a:p>
            <a:endParaRPr lang="en-US" dirty="0"/>
          </a:p>
          <a:p>
            <a:endParaRPr lang="fa-IR" dirty="0"/>
          </a:p>
        </p:txBody>
      </p:sp>
      <p:pic>
        <p:nvPicPr>
          <p:cNvPr id="4098" name="Picture 2" descr="C:\Users\madani\Desktop\images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575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5)رادیوتراپی</a:t>
            </a:r>
            <a:r>
              <a:rPr lang="fa-IR" dirty="0" smtClean="0"/>
              <a:t> به نواحی لگن . شکم . </a:t>
            </a:r>
            <a:r>
              <a:rPr lang="fa-IR" dirty="0" err="1" smtClean="0"/>
              <a:t>لومبار</a:t>
            </a:r>
            <a:r>
              <a:rPr lang="fa-IR" dirty="0" smtClean="0"/>
              <a:t> و </a:t>
            </a:r>
            <a:r>
              <a:rPr lang="fa-IR" dirty="0" err="1" smtClean="0"/>
              <a:t>پارا</a:t>
            </a:r>
            <a:r>
              <a:rPr lang="fa-IR" dirty="0" smtClean="0"/>
              <a:t> </a:t>
            </a:r>
            <a:r>
              <a:rPr lang="fa-IR" dirty="0" err="1" smtClean="0"/>
              <a:t>آئورت</a:t>
            </a:r>
            <a:endParaRPr lang="fa-IR" dirty="0" smtClean="0"/>
          </a:p>
          <a:p>
            <a:r>
              <a:rPr lang="fa-IR" b="1" dirty="0" smtClean="0"/>
              <a:t>6)</a:t>
            </a:r>
            <a:r>
              <a:rPr lang="fa-IR" b="1" dirty="0" err="1" smtClean="0"/>
              <a:t>جراحیها</a:t>
            </a:r>
            <a:r>
              <a:rPr lang="fa-IR" b="1" dirty="0" smtClean="0"/>
              <a:t>:</a:t>
            </a:r>
          </a:p>
          <a:p>
            <a:r>
              <a:rPr lang="fa-IR" dirty="0" smtClean="0"/>
              <a:t> دستکاری شبکه </a:t>
            </a:r>
            <a:r>
              <a:rPr lang="fa-IR" dirty="0" err="1" smtClean="0"/>
              <a:t>سلیاک</a:t>
            </a:r>
            <a:endParaRPr lang="fa-IR" dirty="0" smtClean="0"/>
          </a:p>
          <a:p>
            <a:r>
              <a:rPr lang="fa-IR" dirty="0" smtClean="0"/>
              <a:t>برداشتن قسمتهایی از روده بزرگ یا کوچک </a:t>
            </a:r>
          </a:p>
          <a:p>
            <a:r>
              <a:rPr lang="fa-IR" dirty="0" smtClean="0"/>
              <a:t>کله </a:t>
            </a:r>
            <a:r>
              <a:rPr lang="fa-IR" dirty="0" err="1" smtClean="0"/>
              <a:t>سیستوستومی</a:t>
            </a:r>
            <a:r>
              <a:rPr lang="fa-IR" dirty="0" smtClean="0"/>
              <a:t> </a:t>
            </a:r>
          </a:p>
          <a:p>
            <a:r>
              <a:rPr lang="fa-IR" dirty="0" err="1" smtClean="0"/>
              <a:t>پانکراتیکودئودنکتومی</a:t>
            </a:r>
            <a:r>
              <a:rPr lang="fa-IR" dirty="0" smtClean="0"/>
              <a:t> (عمل </a:t>
            </a:r>
            <a:r>
              <a:rPr lang="fa-IR" dirty="0" err="1" smtClean="0"/>
              <a:t>ویپل</a:t>
            </a:r>
            <a:r>
              <a:rPr lang="fa-IR" dirty="0" smtClean="0"/>
              <a:t>)</a:t>
            </a:r>
          </a:p>
          <a:p>
            <a:r>
              <a:rPr lang="fa-IR" dirty="0" err="1" smtClean="0"/>
              <a:t>واگوتومی</a:t>
            </a:r>
            <a:endParaRPr lang="fa-IR" dirty="0" smtClean="0"/>
          </a:p>
          <a:p>
            <a:r>
              <a:rPr lang="fa-IR" dirty="0" smtClean="0"/>
              <a:t>برداشتن قسمت انتهایی </a:t>
            </a:r>
            <a:r>
              <a:rPr lang="fa-IR" dirty="0" err="1" smtClean="0"/>
              <a:t>ایلئوم</a:t>
            </a:r>
            <a:r>
              <a:rPr lang="fa-IR" dirty="0" smtClean="0"/>
              <a:t> (+دریچه </a:t>
            </a:r>
            <a:r>
              <a:rPr lang="fa-IR" dirty="0" err="1" smtClean="0"/>
              <a:t>ایلئوسکال</a:t>
            </a:r>
            <a:r>
              <a:rPr lang="fa-IR" dirty="0" smtClean="0"/>
              <a:t>)</a:t>
            </a:r>
          </a:p>
          <a:p>
            <a:pPr algn="l"/>
            <a:r>
              <a:rPr lang="en-US" dirty="0" smtClean="0"/>
              <a:t>D4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6216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b="1" dirty="0" smtClean="0"/>
              <a:t>7)داروهای غیر شیمی درمانی:</a:t>
            </a:r>
          </a:p>
          <a:p>
            <a:pPr marL="0" indent="0">
              <a:buNone/>
            </a:pPr>
            <a:r>
              <a:rPr lang="en-US" dirty="0" smtClean="0"/>
              <a:t>Laxatives</a:t>
            </a:r>
          </a:p>
          <a:p>
            <a:pPr marL="0" indent="0">
              <a:buNone/>
            </a:pPr>
            <a:r>
              <a:rPr lang="fa-IR" dirty="0" err="1" smtClean="0"/>
              <a:t>انتی</a:t>
            </a:r>
            <a:r>
              <a:rPr lang="fa-IR" dirty="0" smtClean="0"/>
              <a:t> بیوتیک </a:t>
            </a:r>
            <a:r>
              <a:rPr lang="fa-IR" dirty="0" err="1" smtClean="0"/>
              <a:t>هایی</a:t>
            </a:r>
            <a:r>
              <a:rPr lang="fa-IR" dirty="0" smtClean="0"/>
              <a:t> چون :</a:t>
            </a:r>
            <a:r>
              <a:rPr lang="fa-IR" dirty="0" err="1" smtClean="0"/>
              <a:t>سفالکسین</a:t>
            </a:r>
            <a:r>
              <a:rPr lang="fa-IR" dirty="0" smtClean="0"/>
              <a:t> .</a:t>
            </a:r>
            <a:r>
              <a:rPr lang="fa-IR" dirty="0" err="1" smtClean="0"/>
              <a:t>آموکسی</a:t>
            </a:r>
            <a:r>
              <a:rPr lang="fa-IR" dirty="0" smtClean="0"/>
              <a:t> </a:t>
            </a:r>
            <a:r>
              <a:rPr lang="fa-IR" dirty="0" err="1" smtClean="0"/>
              <a:t>سیلین</a:t>
            </a:r>
            <a:r>
              <a:rPr lang="fa-IR" dirty="0" smtClean="0"/>
              <a:t> . </a:t>
            </a:r>
            <a:r>
              <a:rPr lang="fa-IR" dirty="0" err="1" smtClean="0"/>
              <a:t>کلیندامایسین</a:t>
            </a:r>
            <a:r>
              <a:rPr lang="fa-IR" dirty="0" smtClean="0"/>
              <a:t> .</a:t>
            </a:r>
            <a:r>
              <a:rPr lang="fa-IR" dirty="0" err="1" smtClean="0"/>
              <a:t>کوآموکسی</a:t>
            </a:r>
            <a:r>
              <a:rPr lang="fa-IR" dirty="0" smtClean="0"/>
              <a:t> </a:t>
            </a:r>
            <a:r>
              <a:rPr lang="fa-IR" dirty="0" err="1" smtClean="0"/>
              <a:t>کلاو</a:t>
            </a:r>
            <a:r>
              <a:rPr lang="fa-IR" dirty="0" smtClean="0"/>
              <a:t> </a:t>
            </a:r>
          </a:p>
          <a:p>
            <a:pPr marL="0" indent="0">
              <a:buNone/>
            </a:pPr>
            <a:r>
              <a:rPr lang="fa-IR" dirty="0" smtClean="0"/>
              <a:t>داروهای </a:t>
            </a:r>
            <a:r>
              <a:rPr lang="fa-IR" dirty="0" err="1" smtClean="0"/>
              <a:t>پروکینتیک</a:t>
            </a:r>
            <a:r>
              <a:rPr lang="fa-IR" dirty="0" smtClean="0"/>
              <a:t> (</a:t>
            </a:r>
            <a:r>
              <a:rPr lang="fa-IR" dirty="0" err="1" smtClean="0"/>
              <a:t>متوکلوپرامید</a:t>
            </a:r>
            <a:r>
              <a:rPr lang="fa-IR" dirty="0" smtClean="0"/>
              <a:t>)</a:t>
            </a:r>
          </a:p>
          <a:p>
            <a:pPr marL="0" indent="0">
              <a:buNone/>
            </a:pPr>
            <a:r>
              <a:rPr lang="fa-IR" dirty="0" smtClean="0"/>
              <a:t>مکملهای پتاسیم </a:t>
            </a:r>
          </a:p>
          <a:p>
            <a:pPr marL="0" indent="0">
              <a:buNone/>
            </a:pPr>
            <a:r>
              <a:rPr lang="en-US" dirty="0" smtClean="0"/>
              <a:t>NSAIDs</a:t>
            </a:r>
          </a:p>
          <a:p>
            <a:pPr marL="0" indent="0">
              <a:buNone/>
            </a:pPr>
            <a:r>
              <a:rPr lang="fa-IR" dirty="0" err="1" smtClean="0"/>
              <a:t>انتی</a:t>
            </a:r>
            <a:r>
              <a:rPr lang="fa-IR" dirty="0" smtClean="0"/>
              <a:t> اسید های حاوی منیزیم</a:t>
            </a:r>
          </a:p>
          <a:p>
            <a:pPr marL="0" indent="0">
              <a:buNone/>
            </a:pPr>
            <a:r>
              <a:rPr lang="fa-IR" dirty="0" smtClean="0"/>
              <a:t>برخی محلولهای حاوی سوربیتول(استامینوفن ها)</a:t>
            </a:r>
          </a:p>
          <a:p>
            <a:pPr marL="0" indent="0">
              <a:buNone/>
            </a:pPr>
            <a:r>
              <a:rPr lang="fa-IR" dirty="0" smtClean="0"/>
              <a:t>و محلولهای </a:t>
            </a:r>
            <a:r>
              <a:rPr lang="fa-IR" dirty="0" err="1" smtClean="0"/>
              <a:t>هیپرتونیک</a:t>
            </a:r>
            <a:r>
              <a:rPr lang="fa-IR" dirty="0" smtClean="0"/>
              <a:t> </a:t>
            </a:r>
          </a:p>
          <a:p>
            <a:pPr marL="0" indent="0" algn="l">
              <a:buNone/>
            </a:pPr>
            <a:r>
              <a:rPr lang="en-US" dirty="0" smtClean="0"/>
              <a:t>D4</a:t>
            </a:r>
          </a:p>
          <a:p>
            <a:pPr marL="0" indent="0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="" xmlns:p14="http://schemas.microsoft.com/office/powerpoint/2010/main" val="232790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cure4kids</a:t>
            </a:r>
            <a:endParaRPr lang="fa-I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85" y="1340768"/>
            <a:ext cx="7687369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012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/>
              <a:t>موارد حائز اهمیت در شرح حال و معاینه بالینی: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Evaluation :</a:t>
            </a:r>
          </a:p>
          <a:p>
            <a:r>
              <a:rPr lang="fa-IR" dirty="0"/>
              <a:t>گرفتن شرح </a:t>
            </a:r>
            <a:r>
              <a:rPr lang="fa-IR" dirty="0" smtClean="0"/>
              <a:t>حال </a:t>
            </a:r>
            <a:r>
              <a:rPr lang="fa-IR" dirty="0"/>
              <a:t>از زمان شروع و </a:t>
            </a:r>
            <a:r>
              <a:rPr lang="fa-IR" dirty="0" smtClean="0"/>
              <a:t>تداوم </a:t>
            </a:r>
            <a:r>
              <a:rPr lang="fa-IR" dirty="0"/>
              <a:t>اسهال </a:t>
            </a:r>
          </a:p>
          <a:p>
            <a:r>
              <a:rPr lang="fa-IR" dirty="0"/>
              <a:t>وضعیت دفع: شامل </a:t>
            </a:r>
            <a:r>
              <a:rPr lang="fa-IR" dirty="0" smtClean="0"/>
              <a:t>دفعات دفع طی 24ساعت گذشته</a:t>
            </a:r>
          </a:p>
          <a:p>
            <a:r>
              <a:rPr lang="fa-IR" dirty="0" smtClean="0"/>
              <a:t>قوام مدفوع</a:t>
            </a:r>
          </a:p>
          <a:p>
            <a:r>
              <a:rPr lang="fa-IR" dirty="0" smtClean="0"/>
              <a:t>(</a:t>
            </a:r>
            <a:r>
              <a:rPr lang="fa-IR" dirty="0"/>
              <a:t>وجود خون در مدفوع  </a:t>
            </a:r>
            <a:r>
              <a:rPr lang="fa-IR" dirty="0" err="1"/>
              <a:t>مدفوع</a:t>
            </a:r>
            <a:r>
              <a:rPr lang="fa-IR" dirty="0"/>
              <a:t> </a:t>
            </a:r>
            <a:r>
              <a:rPr lang="fa-IR" dirty="0" err="1" smtClean="0"/>
              <a:t>ابکی</a:t>
            </a:r>
            <a:r>
              <a:rPr lang="fa-IR" dirty="0" smtClean="0"/>
              <a:t>) </a:t>
            </a:r>
          </a:p>
          <a:p>
            <a:r>
              <a:rPr lang="fa-IR" b="1" dirty="0" smtClean="0"/>
              <a:t>چارت </a:t>
            </a:r>
            <a:r>
              <a:rPr lang="en-US" b="1" dirty="0"/>
              <a:t>Bristol</a:t>
            </a:r>
            <a:endParaRPr lang="fa-IR" b="1" dirty="0"/>
          </a:p>
          <a:p>
            <a:r>
              <a:rPr lang="fa-IR" dirty="0" smtClean="0"/>
              <a:t>وجود اسهال شبانه .</a:t>
            </a:r>
          </a:p>
          <a:p>
            <a:r>
              <a:rPr lang="fa-IR" dirty="0" smtClean="0"/>
              <a:t>بی اختیاری مدفوع .</a:t>
            </a:r>
            <a:endParaRPr lang="fa-IR" dirty="0"/>
          </a:p>
          <a:p>
            <a:r>
              <a:rPr lang="fa-IR" dirty="0">
                <a:solidFill>
                  <a:srgbClr val="FF0000"/>
                </a:solidFill>
              </a:rPr>
              <a:t>ارزیابی بیمار از جهت تب </a:t>
            </a:r>
            <a:r>
              <a:rPr lang="fa-IR" dirty="0" smtClean="0">
                <a:solidFill>
                  <a:srgbClr val="FF0000"/>
                </a:solidFill>
              </a:rPr>
              <a:t>.درد </a:t>
            </a:r>
            <a:r>
              <a:rPr lang="fa-IR" dirty="0">
                <a:solidFill>
                  <a:srgbClr val="FF0000"/>
                </a:solidFill>
              </a:rPr>
              <a:t>و </a:t>
            </a:r>
            <a:r>
              <a:rPr lang="fa-IR" dirty="0" err="1">
                <a:solidFill>
                  <a:srgbClr val="FF0000"/>
                </a:solidFill>
              </a:rPr>
              <a:t>کرامپ</a:t>
            </a:r>
            <a:r>
              <a:rPr lang="fa-IR" dirty="0">
                <a:solidFill>
                  <a:srgbClr val="FF0000"/>
                </a:solidFill>
              </a:rPr>
              <a:t> </a:t>
            </a:r>
            <a:r>
              <a:rPr lang="fa-IR" dirty="0" smtClean="0">
                <a:solidFill>
                  <a:srgbClr val="FF0000"/>
                </a:solidFill>
              </a:rPr>
              <a:t>شکمی 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>
                <a:solidFill>
                  <a:srgbClr val="FF0000"/>
                </a:solidFill>
              </a:rPr>
              <a:t>سرگیجه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ضعف </a:t>
            </a:r>
            <a:r>
              <a:rPr lang="fa-IR" dirty="0">
                <a:solidFill>
                  <a:srgbClr val="FF0000"/>
                </a:solidFill>
              </a:rPr>
              <a:t>و بیحالی </a:t>
            </a:r>
            <a:r>
              <a:rPr lang="fa-IR" dirty="0" smtClean="0">
                <a:solidFill>
                  <a:srgbClr val="FF0000"/>
                </a:solidFill>
              </a:rPr>
              <a:t>(رد </a:t>
            </a:r>
            <a:r>
              <a:rPr lang="fa-IR" dirty="0">
                <a:solidFill>
                  <a:srgbClr val="FF0000"/>
                </a:solidFill>
              </a:rPr>
              <a:t>کردن </a:t>
            </a:r>
            <a:r>
              <a:rPr lang="en-US" dirty="0">
                <a:solidFill>
                  <a:srgbClr val="FF0000"/>
                </a:solidFill>
              </a:rPr>
              <a:t>Sepsis</a:t>
            </a:r>
            <a:r>
              <a:rPr lang="fa-IR" dirty="0">
                <a:solidFill>
                  <a:srgbClr val="FF0000"/>
                </a:solidFill>
              </a:rPr>
              <a:t> انسداد روده و تخمین دهیدراسیون</a:t>
            </a:r>
            <a:r>
              <a:rPr lang="fa-IR" dirty="0" smtClean="0">
                <a:solidFill>
                  <a:srgbClr val="FF0000"/>
                </a:solidFill>
              </a:rPr>
              <a:t>)</a:t>
            </a:r>
          </a:p>
          <a:p>
            <a:endParaRPr lang="fa-IR" dirty="0"/>
          </a:p>
        </p:txBody>
      </p:sp>
      <p:pic>
        <p:nvPicPr>
          <p:cNvPr id="5122" name="Picture 2" descr="C:\Users\madani\Desktop\images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46" y="1700808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9184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لیست دقیق داروهایی که بیمار دریافت میکند . </a:t>
            </a:r>
          </a:p>
          <a:p>
            <a:r>
              <a:rPr lang="fa-IR" dirty="0"/>
              <a:t>بررسی از نظر داروهای عامل ایجاد اسهال .</a:t>
            </a:r>
          </a:p>
          <a:p>
            <a:pPr marL="0" indent="0">
              <a:buNone/>
            </a:pPr>
            <a:r>
              <a:rPr lang="fa-IR" dirty="0"/>
              <a:t> تغذیه بیمار </a:t>
            </a:r>
            <a:r>
              <a:rPr lang="fa-IR" dirty="0" smtClean="0"/>
              <a:t>:</a:t>
            </a:r>
            <a:r>
              <a:rPr lang="fa-IR" dirty="0"/>
              <a:t>غذاهایی که باعث شل شدن مدفوع میشوند.</a:t>
            </a:r>
          </a:p>
          <a:p>
            <a:pPr marL="0" indent="0">
              <a:buNone/>
            </a:pPr>
            <a:endParaRPr lang="fa-IR" dirty="0" smtClean="0"/>
          </a:p>
          <a:p>
            <a:r>
              <a:rPr lang="fa-IR" dirty="0" smtClean="0"/>
              <a:t>وضعیت بیماریهای زمینه ای: مانند دیابت .</a:t>
            </a:r>
            <a:r>
              <a:rPr lang="fa-IR" dirty="0" err="1" smtClean="0"/>
              <a:t>هیپوآلبومینمی</a:t>
            </a:r>
            <a:r>
              <a:rPr lang="fa-IR" dirty="0" smtClean="0"/>
              <a:t> . دیورتیکولیت .</a:t>
            </a:r>
            <a:r>
              <a:rPr lang="en-US" dirty="0" smtClean="0"/>
              <a:t>IBS</a:t>
            </a:r>
            <a:r>
              <a:rPr lang="fa-IR" dirty="0" smtClean="0"/>
              <a:t> </a:t>
            </a:r>
            <a:r>
              <a:rPr lang="en-US" dirty="0" smtClean="0"/>
              <a:t>,</a:t>
            </a:r>
            <a:r>
              <a:rPr lang="fa-IR" dirty="0" smtClean="0"/>
              <a:t>انسداد نسبی روده</a:t>
            </a:r>
          </a:p>
          <a:p>
            <a:endParaRPr lang="fa-IR" dirty="0"/>
          </a:p>
          <a:p>
            <a:endParaRPr lang="fa-IR" dirty="0" smtClean="0"/>
          </a:p>
          <a:p>
            <a:pPr algn="l"/>
            <a:r>
              <a:rPr lang="en-US" dirty="0" smtClean="0"/>
              <a:t>D4</a:t>
            </a:r>
            <a:endParaRPr lang="fa-IR" dirty="0" smtClean="0"/>
          </a:p>
          <a:p>
            <a:endParaRPr lang="en-US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72046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Bristol stool chart: (GMCCN)</a:t>
            </a:r>
            <a:endParaRPr lang="fa-IR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836712"/>
            <a:ext cx="5541297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5340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معاینه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بررسی وضعیت هیدراسیون :</a:t>
            </a:r>
          </a:p>
          <a:p>
            <a:r>
              <a:rPr lang="fa-IR" dirty="0" err="1" smtClean="0"/>
              <a:t>تورگور</a:t>
            </a:r>
            <a:r>
              <a:rPr lang="fa-IR" dirty="0" smtClean="0"/>
              <a:t> پوستی </a:t>
            </a:r>
            <a:r>
              <a:rPr lang="en-US" dirty="0" smtClean="0"/>
              <a:t>,Capillary  Refill,</a:t>
            </a:r>
            <a:r>
              <a:rPr lang="fa-IR" dirty="0" smtClean="0"/>
              <a:t>غشای مخاطی .برون ده ادراری </a:t>
            </a:r>
          </a:p>
          <a:p>
            <a:r>
              <a:rPr lang="fa-IR" dirty="0" smtClean="0"/>
              <a:t>کنترل وزن و علایم حیاتی</a:t>
            </a:r>
          </a:p>
          <a:p>
            <a:r>
              <a:rPr lang="fa-IR" dirty="0" smtClean="0"/>
              <a:t>وضعیت هوشیاری</a:t>
            </a:r>
          </a:p>
          <a:p>
            <a:endParaRPr lang="fa-IR" dirty="0"/>
          </a:p>
          <a:p>
            <a:endParaRPr lang="fa-IR" dirty="0" smtClean="0"/>
          </a:p>
          <a:p>
            <a:endParaRPr lang="fa-IR" dirty="0" smtClean="0"/>
          </a:p>
          <a:p>
            <a:pPr algn="l"/>
            <a:r>
              <a:rPr lang="en-US" dirty="0" smtClean="0"/>
              <a:t>D4</a:t>
            </a:r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7068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a-IR" b="1" dirty="0" smtClean="0"/>
              <a:t>اسهال در بیماران شیمی درمانی</a:t>
            </a:r>
          </a:p>
          <a:p>
            <a:pPr algn="ctr"/>
            <a:r>
              <a:rPr lang="en-US" b="1" dirty="0" err="1" smtClean="0"/>
              <a:t>Chemothrapy</a:t>
            </a:r>
            <a:r>
              <a:rPr lang="en-US" b="1" dirty="0" smtClean="0"/>
              <a:t> Induced Diarrhea</a:t>
            </a:r>
          </a:p>
          <a:p>
            <a:pPr algn="ctr"/>
            <a:r>
              <a:rPr lang="en-US" b="1" dirty="0" smtClean="0"/>
              <a:t>CID</a:t>
            </a:r>
          </a:p>
          <a:p>
            <a:pPr marL="0" indent="0" algn="ctr">
              <a:buNone/>
            </a:pPr>
            <a:r>
              <a:rPr lang="en-US" b="1" dirty="0" smtClean="0"/>
              <a:t> </a:t>
            </a:r>
            <a:endParaRPr lang="fa-IR" b="1" dirty="0"/>
          </a:p>
        </p:txBody>
      </p:sp>
      <p:pic>
        <p:nvPicPr>
          <p:cNvPr id="2050" name="Picture 2" descr="C:\Users\madani\Desktop\image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84984"/>
            <a:ext cx="2575173" cy="25751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730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END1</a:t>
            </a:r>
            <a:endParaRPr lang="fa-IR" dirty="0" smtClean="0"/>
          </a:p>
          <a:p>
            <a:pPr algn="ctr"/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6423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err="1" smtClean="0"/>
              <a:t>کرایتریاهای</a:t>
            </a:r>
            <a:r>
              <a:rPr lang="fa-IR" dirty="0" smtClean="0"/>
              <a:t> طبقه بندی اسهال:</a:t>
            </a:r>
            <a:r>
              <a:rPr lang="en-US" dirty="0" smtClean="0"/>
              <a:t>Cure4kids   </a:t>
            </a:r>
            <a:endParaRPr lang="fa-I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467" y="1609725"/>
            <a:ext cx="6550465" cy="48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1949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Gmccn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7467600" cy="487375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fa-IR" sz="2703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74006"/>
            <a:ext cx="5865792" cy="623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895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رژیم های غذایی در بیماران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dirty="0" smtClean="0"/>
              <a:t>◄اطمینان از سلامت غذای مصرفی توسط کودک بیمار</a:t>
            </a:r>
          </a:p>
          <a:p>
            <a:r>
              <a:rPr lang="fa-IR" dirty="0" smtClean="0"/>
              <a:t>◄دقت ویژه در هنگام استفاده از غذاهای خام و پخت کافی غذاهای نیازمند طبخ</a:t>
            </a:r>
          </a:p>
          <a:p>
            <a:r>
              <a:rPr lang="fa-IR" dirty="0" smtClean="0"/>
              <a:t>◄</a:t>
            </a:r>
            <a:r>
              <a:rPr lang="fa-IR" dirty="0" err="1" smtClean="0"/>
              <a:t>فریز</a:t>
            </a:r>
            <a:r>
              <a:rPr lang="fa-IR" dirty="0" smtClean="0"/>
              <a:t> نمودن غذا در دمای زیر </a:t>
            </a:r>
            <a:r>
              <a:rPr lang="en-US" dirty="0" smtClean="0"/>
              <a:t>4º©</a:t>
            </a:r>
          </a:p>
          <a:p>
            <a:r>
              <a:rPr lang="fa-IR" dirty="0" smtClean="0"/>
              <a:t>◄صرف غذا در تعداد دفعات بیشتر با حجم کمتر </a:t>
            </a:r>
            <a:r>
              <a:rPr lang="fa-IR" dirty="0" err="1" smtClean="0"/>
              <a:t>ومایعات</a:t>
            </a:r>
            <a:r>
              <a:rPr lang="fa-IR" dirty="0" smtClean="0"/>
              <a:t> فراوان </a:t>
            </a:r>
          </a:p>
          <a:p>
            <a:r>
              <a:rPr lang="fa-IR" dirty="0" smtClean="0"/>
              <a:t> </a:t>
            </a:r>
            <a:r>
              <a:rPr lang="en-US" dirty="0" smtClean="0"/>
              <a:t>30-35ml/kg/Day</a:t>
            </a:r>
            <a:r>
              <a:rPr lang="fa-IR" dirty="0" smtClean="0"/>
              <a:t> یا معادل 10-12 فنجان .</a:t>
            </a:r>
          </a:p>
          <a:p>
            <a:r>
              <a:rPr lang="fa-IR" dirty="0" smtClean="0"/>
              <a:t>◄رژیم سرشار از پروتئین</a:t>
            </a:r>
          </a:p>
          <a:p>
            <a:r>
              <a:rPr lang="fa-IR" dirty="0" smtClean="0"/>
              <a:t>◄سبوس جو .برنج. مرکبات .پوره موز . هویج پخته  .سیب زمینی .آب سیب </a:t>
            </a:r>
          </a:p>
          <a:p>
            <a:r>
              <a:rPr lang="fa-IR" dirty="0" smtClean="0"/>
              <a:t>ماست و پنیر  </a:t>
            </a:r>
          </a:p>
          <a:p>
            <a:r>
              <a:rPr lang="fa-IR" dirty="0" smtClean="0"/>
              <a:t>◄و پرهیز از نوشیدنی های کافئین دار. غذای تند </a:t>
            </a:r>
            <a:r>
              <a:rPr lang="fa-IR" dirty="0" err="1" smtClean="0"/>
              <a:t>وسرخ</a:t>
            </a:r>
            <a:r>
              <a:rPr lang="fa-IR" dirty="0" smtClean="0"/>
              <a:t> شده .نوشابه  و میوه های حاوی سوربیتول (هلو . آلو .گیلاس ...)</a:t>
            </a:r>
          </a:p>
          <a:p>
            <a:pPr algn="l"/>
            <a:r>
              <a:rPr lang="en-US" dirty="0" smtClean="0"/>
              <a:t>D7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88391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مراقبتهای پوستی  در بیماران اسهالی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تمیز نگه داشتن پوست </a:t>
            </a:r>
            <a:r>
              <a:rPr lang="en-US" dirty="0" smtClean="0"/>
              <a:t>,</a:t>
            </a:r>
            <a:r>
              <a:rPr lang="fa-IR" dirty="0" smtClean="0"/>
              <a:t>ضدعفونی کردن </a:t>
            </a:r>
          </a:p>
          <a:p>
            <a:r>
              <a:rPr lang="fa-IR" dirty="0" smtClean="0"/>
              <a:t>تمیز نمودن ناحیه </a:t>
            </a:r>
            <a:r>
              <a:rPr lang="fa-IR" dirty="0" err="1" smtClean="0"/>
              <a:t>آنال</a:t>
            </a:r>
            <a:r>
              <a:rPr lang="fa-IR" dirty="0" smtClean="0"/>
              <a:t> پس از هر بار دفع  </a:t>
            </a:r>
          </a:p>
          <a:p>
            <a:r>
              <a:rPr lang="fa-IR" dirty="0" smtClean="0"/>
              <a:t>شستشو با آ ب ولرم </a:t>
            </a:r>
            <a:r>
              <a:rPr lang="fa-IR" dirty="0" err="1" smtClean="0"/>
              <a:t>وصابون</a:t>
            </a:r>
            <a:r>
              <a:rPr lang="fa-IR" dirty="0" smtClean="0"/>
              <a:t> ملایم و  پرهیز از تماس </a:t>
            </a:r>
            <a:r>
              <a:rPr lang="fa-IR" dirty="0" err="1" smtClean="0"/>
              <a:t>وسایش</a:t>
            </a:r>
            <a:r>
              <a:rPr lang="fa-IR" dirty="0" smtClean="0"/>
              <a:t> مداوم ناحیه </a:t>
            </a:r>
            <a:r>
              <a:rPr lang="fa-IR" dirty="0" err="1"/>
              <a:t>آ</a:t>
            </a:r>
            <a:r>
              <a:rPr lang="fa-IR" dirty="0" err="1" smtClean="0"/>
              <a:t>نال</a:t>
            </a:r>
            <a:r>
              <a:rPr lang="fa-IR" dirty="0" smtClean="0"/>
              <a:t> </a:t>
            </a:r>
          </a:p>
          <a:p>
            <a:r>
              <a:rPr lang="fa-IR" dirty="0" smtClean="0"/>
              <a:t>توصیه به استفاده لگن آب ولرم </a:t>
            </a:r>
            <a:r>
              <a:rPr lang="en-US" dirty="0" smtClean="0"/>
              <a:t> </a:t>
            </a:r>
            <a:r>
              <a:rPr lang="en-US" dirty="0" err="1" smtClean="0"/>
              <a:t>Sitz</a:t>
            </a:r>
            <a:r>
              <a:rPr lang="en-US" dirty="0" smtClean="0"/>
              <a:t> Bath</a:t>
            </a:r>
            <a:r>
              <a:rPr lang="fa-IR" dirty="0" err="1" smtClean="0"/>
              <a:t>وکرم</a:t>
            </a:r>
            <a:r>
              <a:rPr lang="fa-IR" dirty="0" smtClean="0"/>
              <a:t> نرم کننده.</a:t>
            </a:r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pPr algn="l"/>
            <a:r>
              <a:rPr lang="en-US" dirty="0" smtClean="0"/>
              <a:t>D4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5538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توصیه های ضروری به خانواده بیمار: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دفعات و کیفیت اسهال بیمار را ثبت کرده و گزارش دهید.</a:t>
            </a:r>
          </a:p>
          <a:p>
            <a:r>
              <a:rPr lang="fa-IR" dirty="0" smtClean="0"/>
              <a:t>اسهال با مداخله صحیح به خوبی قابل کنترل است.</a:t>
            </a:r>
          </a:p>
          <a:p>
            <a:r>
              <a:rPr lang="fa-IR" dirty="0" smtClean="0"/>
              <a:t>مواردیکه حتما باید به پزشک  مراجعه شود:</a:t>
            </a:r>
          </a:p>
          <a:p>
            <a:r>
              <a:rPr lang="fa-IR" dirty="0" smtClean="0"/>
              <a:t>*تب &gt; °</a:t>
            </a:r>
            <a:r>
              <a:rPr lang="en-US" dirty="0" smtClean="0"/>
              <a:t>38</a:t>
            </a:r>
            <a:endParaRPr lang="fa-IR" dirty="0" smtClean="0"/>
          </a:p>
          <a:p>
            <a:r>
              <a:rPr lang="fa-IR" dirty="0" smtClean="0"/>
              <a:t>*مدفوع خونی</a:t>
            </a:r>
          </a:p>
          <a:p>
            <a:r>
              <a:rPr lang="fa-IR" dirty="0" smtClean="0"/>
              <a:t>*</a:t>
            </a:r>
            <a:r>
              <a:rPr lang="fa-IR" dirty="0" err="1" smtClean="0"/>
              <a:t>کرامپ</a:t>
            </a:r>
            <a:r>
              <a:rPr lang="fa-IR" dirty="0" smtClean="0"/>
              <a:t> شدید </a:t>
            </a:r>
            <a:r>
              <a:rPr lang="en-US" dirty="0" smtClean="0"/>
              <a:t>,</a:t>
            </a:r>
            <a:r>
              <a:rPr lang="fa-IR" dirty="0" smtClean="0"/>
              <a:t>درد شدید شکمی +/- تهوع یا استفراغ</a:t>
            </a:r>
          </a:p>
          <a:p>
            <a:r>
              <a:rPr lang="fa-IR" dirty="0" smtClean="0"/>
              <a:t>*ادرار تیره </a:t>
            </a:r>
            <a:r>
              <a:rPr lang="en-US" dirty="0" smtClean="0"/>
              <a:t>,</a:t>
            </a:r>
            <a:r>
              <a:rPr lang="fa-IR" dirty="0" smtClean="0"/>
              <a:t>کاهش هوشیاری </a:t>
            </a:r>
            <a:r>
              <a:rPr lang="en-US" dirty="0" smtClean="0"/>
              <a:t>,</a:t>
            </a:r>
            <a:r>
              <a:rPr lang="fa-IR" dirty="0" smtClean="0"/>
              <a:t>تشنگی ...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="" xmlns:p14="http://schemas.microsoft.com/office/powerpoint/2010/main" val="34020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قدم اول </a:t>
            </a:r>
            <a:r>
              <a:rPr lang="en-US" dirty="0" smtClean="0"/>
              <a:t>box1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ارزیابی بیمار: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گرفتن شرح حال  از شروع و مدت اسهال</a:t>
            </a:r>
          </a:p>
          <a:p>
            <a:r>
              <a:rPr lang="fa-IR" dirty="0" smtClean="0"/>
              <a:t>توصیف دفعات </a:t>
            </a:r>
            <a:r>
              <a:rPr lang="fa-IR" dirty="0" err="1" smtClean="0"/>
              <a:t>وکیفیت</a:t>
            </a:r>
            <a:r>
              <a:rPr lang="fa-IR" dirty="0" smtClean="0"/>
              <a:t> مدفوع</a:t>
            </a:r>
          </a:p>
          <a:p>
            <a:r>
              <a:rPr lang="fa-IR" dirty="0" smtClean="0"/>
              <a:t>بررسی وضعیت عمومی  </a:t>
            </a:r>
            <a:r>
              <a:rPr lang="fa-IR" dirty="0" err="1" smtClean="0"/>
              <a:t>وهوشیاری</a:t>
            </a:r>
            <a:r>
              <a:rPr lang="fa-IR" dirty="0" smtClean="0"/>
              <a:t> بیمار </a:t>
            </a:r>
          </a:p>
          <a:p>
            <a:r>
              <a:rPr lang="fa-IR" dirty="0" smtClean="0"/>
              <a:t>گرفتن شرح حال در مورد داروهای احتمالی مسبب  اسهال </a:t>
            </a:r>
          </a:p>
          <a:p>
            <a:r>
              <a:rPr lang="fa-IR" dirty="0" smtClean="0"/>
              <a:t>گرفتن شرح حال </a:t>
            </a:r>
            <a:r>
              <a:rPr lang="fa-IR" dirty="0" err="1" smtClean="0"/>
              <a:t>رژ</a:t>
            </a:r>
            <a:r>
              <a:rPr lang="fa-IR" dirty="0" smtClean="0"/>
              <a:t> </a:t>
            </a:r>
            <a:r>
              <a:rPr lang="fa-IR" dirty="0" err="1" smtClean="0"/>
              <a:t>یم</a:t>
            </a:r>
            <a:r>
              <a:rPr lang="fa-IR" dirty="0" smtClean="0"/>
              <a:t> غذایی بیمار</a:t>
            </a:r>
          </a:p>
        </p:txBody>
      </p:sp>
    </p:spTree>
    <p:extLst>
      <p:ext uri="{BB962C8B-B14F-4D97-AF65-F5344CB8AC3E}">
        <p14:creationId xmlns="" xmlns:p14="http://schemas.microsoft.com/office/powerpoint/2010/main" val="144078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:</a:t>
            </a:r>
          </a:p>
          <a:p>
            <a:r>
              <a:rPr lang="fa-IR" dirty="0" smtClean="0"/>
              <a:t>گرفتن شرح حال از زمان شروع و مدت اسهال </a:t>
            </a:r>
          </a:p>
          <a:p>
            <a:r>
              <a:rPr lang="fa-IR" dirty="0" smtClean="0"/>
              <a:t>وضعیت دفع: شامل دفعات قوام مدفوع </a:t>
            </a:r>
          </a:p>
          <a:p>
            <a:r>
              <a:rPr lang="fa-IR" dirty="0" smtClean="0"/>
              <a:t>(وجود خون در مدفوع  </a:t>
            </a:r>
            <a:r>
              <a:rPr lang="fa-IR" dirty="0" err="1" smtClean="0"/>
              <a:t>مدفوع</a:t>
            </a:r>
            <a:r>
              <a:rPr lang="fa-IR" dirty="0" smtClean="0"/>
              <a:t> </a:t>
            </a:r>
            <a:r>
              <a:rPr lang="fa-IR" dirty="0" err="1" smtClean="0"/>
              <a:t>ابکی</a:t>
            </a:r>
            <a:r>
              <a:rPr lang="fa-IR" dirty="0" smtClean="0"/>
              <a:t> مدفوع شبانه )</a:t>
            </a:r>
          </a:p>
          <a:p>
            <a:r>
              <a:rPr lang="fa-IR" dirty="0" smtClean="0"/>
              <a:t>ارزیابی بیمار </a:t>
            </a:r>
            <a:r>
              <a:rPr lang="fa-IR" dirty="0"/>
              <a:t>:</a:t>
            </a:r>
            <a:r>
              <a:rPr lang="fa-IR" dirty="0" smtClean="0"/>
              <a:t> تب درد و </a:t>
            </a:r>
            <a:r>
              <a:rPr lang="fa-IR" dirty="0" err="1" smtClean="0"/>
              <a:t>کرامپ</a:t>
            </a:r>
            <a:r>
              <a:rPr lang="fa-IR" dirty="0" smtClean="0"/>
              <a:t> شکمی سرگیجه و ضعف و بیحالی </a:t>
            </a:r>
          </a:p>
          <a:p>
            <a:r>
              <a:rPr lang="fa-IR" dirty="0" smtClean="0"/>
              <a:t>(رد کردن </a:t>
            </a:r>
            <a:r>
              <a:rPr lang="en-US" dirty="0" smtClean="0"/>
              <a:t>Sepsis</a:t>
            </a:r>
            <a:r>
              <a:rPr lang="fa-IR" dirty="0" smtClean="0"/>
              <a:t> انسداد روده و تخمین دهیدراسیون)</a:t>
            </a:r>
          </a:p>
          <a:p>
            <a:r>
              <a:rPr lang="fa-IR" dirty="0" smtClean="0"/>
              <a:t>داروهایی که بیمار دریافت میکند . بررسی از نظر داروهای عامل ایجاد اسهال .</a:t>
            </a:r>
          </a:p>
          <a:p>
            <a:pPr marL="0" indent="0">
              <a:buNone/>
            </a:pPr>
            <a:r>
              <a:rPr lang="fa-IR" dirty="0" smtClean="0"/>
              <a:t> تغذیه بیمار :غذاهایی که باعث شل شدن مدفوع میشوند.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60106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قدم دوم : </a:t>
            </a:r>
            <a:r>
              <a:rPr lang="en-US" dirty="0" smtClean="0"/>
              <a:t>box2</a:t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بیمار مبتلا به اسهال عارضه دار است            </a:t>
            </a:r>
            <a:r>
              <a:rPr lang="en-US" dirty="0" smtClean="0"/>
              <a:t>Complicated</a:t>
            </a:r>
            <a:endParaRPr lang="fa-IR" dirty="0" smtClean="0"/>
          </a:p>
          <a:p>
            <a:r>
              <a:rPr lang="fa-IR" dirty="0" smtClean="0"/>
              <a:t>بیمار مبتلا به اسهال بدون عارضه است      </a:t>
            </a:r>
            <a:r>
              <a:rPr lang="en-US" dirty="0" smtClean="0"/>
              <a:t>Uncomplicated</a:t>
            </a:r>
            <a:endParaRPr lang="fa-IR" dirty="0" smtClean="0"/>
          </a:p>
          <a:p>
            <a:endParaRPr lang="en-US" dirty="0" smtClean="0"/>
          </a:p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75709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617614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394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/>
              <a:t>فهرست: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تعریف اسهال </a:t>
            </a:r>
          </a:p>
          <a:p>
            <a:r>
              <a:rPr lang="fa-IR" dirty="0" smtClean="0"/>
              <a:t>پاتوفیزیولوژی اسهال </a:t>
            </a:r>
          </a:p>
          <a:p>
            <a:r>
              <a:rPr lang="fa-IR" dirty="0" smtClean="0"/>
              <a:t>عوامل </a:t>
            </a:r>
            <a:r>
              <a:rPr lang="fa-IR" dirty="0" err="1" smtClean="0"/>
              <a:t>بوجودآورنده</a:t>
            </a:r>
            <a:r>
              <a:rPr lang="fa-IR" dirty="0" smtClean="0"/>
              <a:t> اسهال در بیماران شیمی درمانی </a:t>
            </a:r>
          </a:p>
          <a:p>
            <a:r>
              <a:rPr lang="fa-IR" dirty="0" smtClean="0"/>
              <a:t>داروهای عامل ایجاد اسهال </a:t>
            </a:r>
          </a:p>
          <a:p>
            <a:r>
              <a:rPr lang="fa-IR" dirty="0" smtClean="0"/>
              <a:t>برخورد با بیمار شیمی درمانی مبتلا به اسهال</a:t>
            </a:r>
          </a:p>
          <a:p>
            <a:r>
              <a:rPr lang="fa-IR" dirty="0"/>
              <a:t>(</a:t>
            </a:r>
            <a:r>
              <a:rPr lang="fa-IR" dirty="0" smtClean="0"/>
              <a:t> شرح حال معاینه و...)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21756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pPr algn="l"/>
            <a:r>
              <a:rPr lang="en-US" dirty="0" smtClean="0"/>
              <a:t>D3</a:t>
            </a:r>
            <a:endParaRPr lang="fa-I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340768"/>
            <a:ext cx="8208914" cy="1034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324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Cure4kids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91304479"/>
              </p:ext>
            </p:extLst>
          </p:nvPr>
        </p:nvGraphicFramePr>
        <p:xfrm>
          <a:off x="457200" y="142331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360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قدم سوم : </a:t>
            </a:r>
            <a:r>
              <a:rPr lang="en-US" dirty="0" smtClean="0"/>
              <a:t>box3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r>
              <a:rPr lang="fa-IR" dirty="0" smtClean="0"/>
              <a:t>بهبود اسهال                                                       عدم بهبود اسهال</a:t>
            </a:r>
            <a:endParaRPr lang="fa-IR" dirty="0"/>
          </a:p>
        </p:txBody>
      </p:sp>
      <p:sp>
        <p:nvSpPr>
          <p:cNvPr id="4" name="Left-Right Arrow Callout 3"/>
          <p:cNvSpPr/>
          <p:nvPr/>
        </p:nvSpPr>
        <p:spPr>
          <a:xfrm>
            <a:off x="2195736" y="2564904"/>
            <a:ext cx="4248472" cy="1008120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74320" lvl="0" indent="-274320" algn="ctr">
              <a:spcBef>
                <a:spcPts val="600"/>
              </a:spcBef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fa-IR" sz="2400" dirty="0">
                <a:solidFill>
                  <a:prstClr val="black"/>
                </a:solidFill>
              </a:rPr>
              <a:t>ارزیابی </a:t>
            </a:r>
            <a:r>
              <a:rPr lang="fa-IR" sz="2400" dirty="0" err="1">
                <a:solidFill>
                  <a:prstClr val="black"/>
                </a:solidFill>
              </a:rPr>
              <a:t>مچدد</a:t>
            </a:r>
            <a:r>
              <a:rPr lang="fa-IR" sz="2400" dirty="0">
                <a:solidFill>
                  <a:prstClr val="black"/>
                </a:solidFill>
              </a:rPr>
              <a:t> 12-24 ساعت بعد :</a:t>
            </a:r>
          </a:p>
        </p:txBody>
      </p:sp>
    </p:spTree>
    <p:extLst>
      <p:ext uri="{BB962C8B-B14F-4D97-AF65-F5344CB8AC3E}">
        <p14:creationId xmlns="" xmlns:p14="http://schemas.microsoft.com/office/powerpoint/2010/main" val="399059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بهبود اسهال:</a:t>
            </a:r>
          </a:p>
          <a:p>
            <a:r>
              <a:rPr lang="fa-IR" dirty="0" smtClean="0"/>
              <a:t>ادامه دستورات قبلی </a:t>
            </a:r>
          </a:p>
          <a:p>
            <a:r>
              <a:rPr lang="fa-IR" dirty="0" smtClean="0"/>
              <a:t>افزودن تدریجی مواد غذایی جامد </a:t>
            </a:r>
          </a:p>
          <a:p>
            <a:r>
              <a:rPr lang="fa-IR" dirty="0" smtClean="0"/>
              <a:t>قطع </a:t>
            </a:r>
            <a:r>
              <a:rPr lang="fa-IR" dirty="0" err="1" smtClean="0"/>
              <a:t>لوپرامید</a:t>
            </a:r>
            <a:r>
              <a:rPr lang="fa-IR" dirty="0" smtClean="0"/>
              <a:t> بعد از 12 ساعت توقف اسهال </a:t>
            </a:r>
          </a:p>
          <a:p>
            <a:r>
              <a:rPr lang="fa-IR" dirty="0" smtClean="0"/>
              <a:t>در صورتی که بیمار رادیوتراپی </a:t>
            </a:r>
            <a:r>
              <a:rPr lang="en-US" dirty="0" smtClean="0"/>
              <a:t>RT</a:t>
            </a:r>
            <a:r>
              <a:rPr lang="fa-IR" dirty="0" smtClean="0"/>
              <a:t> میشود به </a:t>
            </a:r>
            <a:r>
              <a:rPr lang="fa-IR" dirty="0" err="1" smtClean="0"/>
              <a:t>لوپرامید</a:t>
            </a:r>
            <a:r>
              <a:rPr lang="fa-IR" dirty="0" smtClean="0"/>
              <a:t> ادامه دهید.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2244395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عدم بهبود اسهال :</a:t>
            </a:r>
          </a:p>
          <a:p>
            <a:r>
              <a:rPr lang="fa-IR" dirty="0" smtClean="0"/>
              <a:t>قدم چهارم </a:t>
            </a:r>
            <a:r>
              <a:rPr lang="en-US" smtClean="0"/>
              <a:t>BOX 4</a:t>
            </a:r>
          </a:p>
          <a:p>
            <a:endParaRPr lang="fa-IR" smtClean="0"/>
          </a:p>
        </p:txBody>
      </p:sp>
    </p:spTree>
    <p:extLst>
      <p:ext uri="{BB962C8B-B14F-4D97-AF65-F5344CB8AC3E}">
        <p14:creationId xmlns="" xmlns:p14="http://schemas.microsoft.com/office/powerpoint/2010/main" val="2220311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توجه به ویژگیهای مدفوعی در شرح حال و نمای ظاهری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Bristol stool chart </a:t>
            </a:r>
            <a:endParaRPr lang="fa-IR" dirty="0" smtClean="0">
              <a:solidFill>
                <a:srgbClr val="FF0000"/>
              </a:solidFill>
            </a:endParaRPr>
          </a:p>
          <a:p>
            <a:r>
              <a:rPr lang="fa-IR" dirty="0" smtClean="0"/>
              <a:t>رژیم غذایی مناسب در بیماران شیمی درمانی با اسهال</a:t>
            </a:r>
          </a:p>
          <a:p>
            <a:r>
              <a:rPr lang="fa-IR" dirty="0" smtClean="0"/>
              <a:t>توصیه های تغذیه ای </a:t>
            </a:r>
            <a:r>
              <a:rPr lang="fa-IR" dirty="0" err="1" smtClean="0"/>
              <a:t>ومکمل</a:t>
            </a:r>
            <a:r>
              <a:rPr lang="fa-IR" dirty="0" smtClean="0"/>
              <a:t> ها  </a:t>
            </a:r>
            <a:r>
              <a:rPr lang="en-US" dirty="0" smtClean="0"/>
              <a:t>“              “  </a:t>
            </a:r>
            <a:endParaRPr lang="fa-IR" dirty="0" smtClean="0"/>
          </a:p>
          <a:p>
            <a:r>
              <a:rPr lang="en-US" dirty="0" smtClean="0"/>
              <a:t>SKIN CARE </a:t>
            </a:r>
            <a:r>
              <a:rPr lang="fa-IR" dirty="0" smtClean="0"/>
              <a:t>در بیماران  </a:t>
            </a:r>
            <a:r>
              <a:rPr lang="en-US" dirty="0" smtClean="0"/>
              <a:t>CID</a:t>
            </a:r>
            <a:endParaRPr lang="fa-IR" dirty="0" smtClean="0"/>
          </a:p>
          <a:p>
            <a:r>
              <a:rPr lang="fa-IR" dirty="0" err="1" smtClean="0"/>
              <a:t>الگوریتم</a:t>
            </a:r>
            <a:r>
              <a:rPr lang="fa-IR" dirty="0" smtClean="0"/>
              <a:t> نحوه برخورد گام به گام با بیمار </a:t>
            </a:r>
            <a:r>
              <a:rPr lang="en-US" dirty="0" smtClean="0"/>
              <a:t>CID</a:t>
            </a:r>
            <a:endParaRPr lang="fa-IR" dirty="0" smtClean="0"/>
          </a:p>
          <a:p>
            <a:r>
              <a:rPr lang="fa-IR" dirty="0" smtClean="0"/>
              <a:t>جایگاه پاراکلینیک و آزمایشهای درخواستی در </a:t>
            </a:r>
            <a:r>
              <a:rPr lang="en-US" dirty="0" smtClean="0"/>
              <a:t>CID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623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fa-IR" dirty="0" smtClean="0"/>
              <a:t>برخورد درمانی با اسهال عارضه دار در بیمار شیمی درمانی </a:t>
            </a:r>
            <a:r>
              <a:rPr lang="en-US" dirty="0" smtClean="0"/>
              <a:t>Aggressive management)</a:t>
            </a:r>
            <a:r>
              <a:rPr lang="fa-IR" dirty="0" smtClean="0"/>
              <a:t>)</a:t>
            </a:r>
          </a:p>
          <a:p>
            <a:r>
              <a:rPr lang="fa-IR" dirty="0" smtClean="0"/>
              <a:t>اسهال عفونی در </a:t>
            </a:r>
            <a:r>
              <a:rPr lang="en-US" dirty="0" smtClean="0"/>
              <a:t>CID</a:t>
            </a:r>
            <a:endParaRPr lang="fa-IR" dirty="0" smtClean="0"/>
          </a:p>
          <a:p>
            <a:r>
              <a:rPr lang="fa-IR" dirty="0" smtClean="0"/>
              <a:t>ارزیابی و درمان اسهال بدنبال رادیوتراپی</a:t>
            </a:r>
          </a:p>
          <a:p>
            <a:r>
              <a:rPr lang="fa-IR" dirty="0" smtClean="0"/>
              <a:t>دارو درمانی در </a:t>
            </a:r>
            <a:r>
              <a:rPr lang="en-US" dirty="0" smtClean="0"/>
              <a:t>CID </a:t>
            </a:r>
            <a:r>
              <a:rPr lang="fa-IR" dirty="0" smtClean="0"/>
              <a:t> </a:t>
            </a:r>
            <a:r>
              <a:rPr lang="en-US" dirty="0" smtClean="0"/>
              <a:t>;</a:t>
            </a:r>
            <a:r>
              <a:rPr lang="fa-IR" dirty="0" smtClean="0"/>
              <a:t> مقایسه اثر درمانی </a:t>
            </a:r>
            <a:r>
              <a:rPr lang="fa-IR" dirty="0" err="1" smtClean="0"/>
              <a:t>اکترئوتید</a:t>
            </a:r>
            <a:r>
              <a:rPr lang="fa-IR" dirty="0" smtClean="0"/>
              <a:t> </a:t>
            </a:r>
          </a:p>
          <a:p>
            <a:r>
              <a:rPr lang="fa-IR" dirty="0" smtClean="0"/>
              <a:t>و </a:t>
            </a:r>
            <a:r>
              <a:rPr lang="fa-IR" dirty="0" err="1" smtClean="0"/>
              <a:t>اپیویید</a:t>
            </a:r>
            <a:r>
              <a:rPr lang="fa-IR" dirty="0" smtClean="0"/>
              <a:t> </a:t>
            </a:r>
          </a:p>
          <a:p>
            <a:r>
              <a:rPr lang="fa-IR" dirty="0" smtClean="0"/>
              <a:t>نحوه برخورد با اسهال ناشی از داروهای شیمی درمانی خاص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="" xmlns:p14="http://schemas.microsoft.com/office/powerpoint/2010/main" val="225102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تعریف اسهال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اسهال مشکل شایع در بیماران تحت شیمی درمانی است.</a:t>
            </a:r>
          </a:p>
          <a:p>
            <a:r>
              <a:rPr lang="fa-IR" dirty="0" smtClean="0"/>
              <a:t>درصد زیادی از بیماران متعاقب دریافت داروهای شیمی درمانی دچار اسهال میشوند.</a:t>
            </a:r>
            <a:r>
              <a:rPr lang="en-US" dirty="0" smtClean="0"/>
              <a:t>D1</a:t>
            </a:r>
            <a:endParaRPr lang="fa-IR" dirty="0" smtClean="0"/>
          </a:p>
          <a:p>
            <a:r>
              <a:rPr lang="fa-IR" dirty="0" smtClean="0"/>
              <a:t>افزایش غیرطبیعی در </a:t>
            </a:r>
            <a:r>
              <a:rPr lang="fa-IR" dirty="0" smtClean="0">
                <a:solidFill>
                  <a:srgbClr val="FF0000"/>
                </a:solidFill>
              </a:rPr>
              <a:t>دفعات </a:t>
            </a:r>
            <a:r>
              <a:rPr lang="fa-IR" dirty="0" smtClean="0"/>
              <a:t>و </a:t>
            </a:r>
            <a:r>
              <a:rPr lang="fa-IR" dirty="0" smtClean="0">
                <a:solidFill>
                  <a:srgbClr val="FF0000"/>
                </a:solidFill>
              </a:rPr>
              <a:t>قوام </a:t>
            </a:r>
            <a:r>
              <a:rPr lang="fa-IR" dirty="0" err="1" smtClean="0"/>
              <a:t>و</a:t>
            </a:r>
            <a:r>
              <a:rPr lang="fa-IR" dirty="0" err="1" smtClean="0">
                <a:solidFill>
                  <a:srgbClr val="FF0000"/>
                </a:solidFill>
              </a:rPr>
              <a:t>حجم</a:t>
            </a:r>
            <a:r>
              <a:rPr lang="fa-IR" dirty="0" smtClean="0">
                <a:solidFill>
                  <a:srgbClr val="FF0000"/>
                </a:solidFill>
              </a:rPr>
              <a:t> مدفوع </a:t>
            </a:r>
            <a:r>
              <a:rPr lang="fa-IR" dirty="0" smtClean="0"/>
              <a:t>در بیماران دریافت کننده شیمی درمانی که با روند عادی دفع بیمار متفاوت است اسهال تلقی میشود.</a:t>
            </a:r>
            <a:r>
              <a:rPr lang="en-US" dirty="0" smtClean="0"/>
              <a:t>D4</a:t>
            </a:r>
          </a:p>
          <a:p>
            <a:r>
              <a:rPr lang="fa-IR" dirty="0" smtClean="0"/>
              <a:t>اسهال در این بیماران میتواند خفیف </a:t>
            </a:r>
            <a:r>
              <a:rPr lang="en-US" dirty="0"/>
              <a:t>,</a:t>
            </a:r>
            <a:r>
              <a:rPr lang="fa-IR" dirty="0" smtClean="0"/>
              <a:t>متوسط تا شدید و تهدید کننده حیات باشد.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20166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پاتوفیزیولوژی اسهال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عملکرد طبیعی ساختار دستگاه گوارش عامل ایجاد تعادل بین متابولیسم  ترشح و جذب  مایعات دریافتی است . </a:t>
            </a:r>
          </a:p>
          <a:p>
            <a:r>
              <a:rPr lang="fa-IR" dirty="0" err="1" smtClean="0"/>
              <a:t>کریپتها</a:t>
            </a:r>
            <a:r>
              <a:rPr lang="fa-IR" dirty="0" smtClean="0"/>
              <a:t> ساختمانهای اصلی عملکردی در سطح </a:t>
            </a:r>
            <a:r>
              <a:rPr lang="fa-IR" dirty="0" err="1" smtClean="0"/>
              <a:t>لومینال</a:t>
            </a:r>
            <a:r>
              <a:rPr lang="fa-IR" dirty="0" smtClean="0"/>
              <a:t> </a:t>
            </a:r>
            <a:r>
              <a:rPr lang="fa-IR" dirty="0" err="1" smtClean="0"/>
              <a:t>میباشند.سطح</a:t>
            </a:r>
            <a:r>
              <a:rPr lang="fa-IR" dirty="0" smtClean="0"/>
              <a:t> برس مانند پرز ها و آنزیمهای موجود به عمل هضم و جذب مواد کمک میکنند.</a:t>
            </a:r>
          </a:p>
          <a:p>
            <a:r>
              <a:rPr lang="fa-IR" dirty="0" smtClean="0"/>
              <a:t>سلولهای </a:t>
            </a:r>
            <a:r>
              <a:rPr lang="fa-IR" dirty="0" err="1" smtClean="0"/>
              <a:t>اپیتلیال</a:t>
            </a:r>
            <a:r>
              <a:rPr lang="fa-IR" dirty="0" smtClean="0"/>
              <a:t> سدیم و کلر را از طریق مکانیسم </a:t>
            </a:r>
            <a:r>
              <a:rPr lang="fa-IR" dirty="0" err="1" smtClean="0"/>
              <a:t>گرادیان</a:t>
            </a:r>
            <a:r>
              <a:rPr lang="fa-IR" dirty="0" smtClean="0"/>
              <a:t> </a:t>
            </a:r>
            <a:r>
              <a:rPr lang="fa-IR" dirty="0" err="1" smtClean="0"/>
              <a:t>اسموتیک</a:t>
            </a:r>
            <a:r>
              <a:rPr lang="fa-IR" dirty="0" smtClean="0"/>
              <a:t> جذب میکنند. بخش عمده از آب و </a:t>
            </a:r>
            <a:r>
              <a:rPr lang="fa-IR" dirty="0" err="1" smtClean="0"/>
              <a:t>الکترولیت</a:t>
            </a:r>
            <a:r>
              <a:rPr lang="fa-IR" dirty="0" smtClean="0"/>
              <a:t> از طریق روده بزرگ جذب میشود.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1105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هرچند عوامل ایجاد کننده اسهال در بیماران شیمی درمانی </a:t>
            </a:r>
            <a:r>
              <a:rPr lang="fa-IR" dirty="0" err="1" smtClean="0"/>
              <a:t>متنوعند</a:t>
            </a:r>
            <a:r>
              <a:rPr lang="fa-IR" dirty="0" smtClean="0"/>
              <a:t> </a:t>
            </a:r>
          </a:p>
          <a:p>
            <a:r>
              <a:rPr lang="fa-IR" dirty="0" smtClean="0"/>
              <a:t>اما عوامل اصلی شامل آسیب </a:t>
            </a:r>
            <a:r>
              <a:rPr lang="fa-IR" dirty="0" err="1" smtClean="0"/>
              <a:t>کریپت</a:t>
            </a:r>
            <a:r>
              <a:rPr lang="fa-IR" dirty="0" smtClean="0"/>
              <a:t> های روده تحت تاثیر داروهای شیمی درمانی و اختلال </a:t>
            </a:r>
            <a:r>
              <a:rPr lang="fa-IR" dirty="0" err="1" smtClean="0"/>
              <a:t>بالانس</a:t>
            </a:r>
            <a:r>
              <a:rPr lang="fa-IR" dirty="0" smtClean="0"/>
              <a:t> ترشح و جذب در </a:t>
            </a:r>
            <a:r>
              <a:rPr lang="fa-IR" dirty="0" err="1" smtClean="0"/>
              <a:t>اپیتلیوم</a:t>
            </a:r>
            <a:r>
              <a:rPr lang="fa-IR" dirty="0" smtClean="0"/>
              <a:t> دستگاه گوارش است</a:t>
            </a:r>
          </a:p>
          <a:p>
            <a:r>
              <a:rPr lang="fa-IR" dirty="0" smtClean="0"/>
              <a:t>عدم توانایی جذبی </a:t>
            </a:r>
            <a:r>
              <a:rPr lang="en-US" dirty="0" smtClean="0"/>
              <a:t>GI</a:t>
            </a:r>
            <a:r>
              <a:rPr lang="fa-IR" dirty="0" smtClean="0"/>
              <a:t>منجر به ایجاد </a:t>
            </a:r>
            <a:r>
              <a:rPr lang="fa-IR" dirty="0" err="1" smtClean="0"/>
              <a:t>گرادیان</a:t>
            </a:r>
            <a:r>
              <a:rPr lang="fa-IR" dirty="0" smtClean="0"/>
              <a:t> </a:t>
            </a:r>
            <a:r>
              <a:rPr lang="fa-IR" dirty="0" err="1" smtClean="0"/>
              <a:t>اسموتیک</a:t>
            </a:r>
            <a:r>
              <a:rPr lang="fa-IR" dirty="0" smtClean="0"/>
              <a:t> به سمت روده و دفع </a:t>
            </a:r>
            <a:r>
              <a:rPr lang="fa-IR" dirty="0" err="1" smtClean="0"/>
              <a:t>اب</a:t>
            </a:r>
            <a:r>
              <a:rPr lang="fa-IR" dirty="0" smtClean="0"/>
              <a:t> و </a:t>
            </a:r>
            <a:r>
              <a:rPr lang="fa-IR" dirty="0" err="1" smtClean="0"/>
              <a:t>الکترولیت</a:t>
            </a:r>
            <a:r>
              <a:rPr lang="fa-IR" dirty="0" smtClean="0"/>
              <a:t> میشود.</a:t>
            </a:r>
          </a:p>
          <a:p>
            <a:r>
              <a:rPr lang="fa-IR" dirty="0" smtClean="0"/>
              <a:t>از هم گسیختگی </a:t>
            </a:r>
            <a:r>
              <a:rPr lang="fa-IR" dirty="0" err="1" smtClean="0"/>
              <a:t>اپیتلیوم</a:t>
            </a:r>
            <a:r>
              <a:rPr lang="fa-IR" dirty="0" smtClean="0"/>
              <a:t> میتواند باعث دفع </a:t>
            </a:r>
            <a:r>
              <a:rPr lang="fa-IR" dirty="0" err="1" smtClean="0"/>
              <a:t>پروتیین</a:t>
            </a:r>
            <a:r>
              <a:rPr lang="fa-IR" dirty="0" smtClean="0"/>
              <a:t> </a:t>
            </a:r>
            <a:r>
              <a:rPr lang="fa-IR" dirty="0" err="1" smtClean="0"/>
              <a:t>اگزودا</a:t>
            </a:r>
            <a:r>
              <a:rPr lang="fa-IR" dirty="0" smtClean="0"/>
              <a:t> و </a:t>
            </a:r>
            <a:r>
              <a:rPr lang="en-US" dirty="0" smtClean="0"/>
              <a:t>WBC</a:t>
            </a:r>
            <a:r>
              <a:rPr lang="fa-IR" dirty="0" smtClean="0"/>
              <a:t>در مدفوع شود.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38924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از طرفی آسیب </a:t>
            </a:r>
            <a:r>
              <a:rPr lang="fa-IR" dirty="0" err="1" smtClean="0"/>
              <a:t>اپیتلوم</a:t>
            </a:r>
            <a:r>
              <a:rPr lang="fa-IR" dirty="0" smtClean="0"/>
              <a:t> گوارشی با </a:t>
            </a:r>
            <a:r>
              <a:rPr lang="fa-IR" dirty="0" err="1" smtClean="0"/>
              <a:t>ازبین</a:t>
            </a:r>
            <a:r>
              <a:rPr lang="fa-IR" dirty="0" smtClean="0"/>
              <a:t> بردن سد دفاعی عامل گسترش </a:t>
            </a:r>
            <a:r>
              <a:rPr lang="fa-IR" dirty="0" err="1" smtClean="0"/>
              <a:t>ورشد</a:t>
            </a:r>
            <a:r>
              <a:rPr lang="fa-IR" dirty="0" smtClean="0"/>
              <a:t> ارگانیسمهای فرصت طلب و بدنبال ان اسهال میشود.</a:t>
            </a:r>
          </a:p>
          <a:p>
            <a:r>
              <a:rPr lang="fa-IR" dirty="0" smtClean="0"/>
              <a:t>خود </a:t>
            </a:r>
            <a:r>
              <a:rPr lang="fa-IR" dirty="0" err="1" smtClean="0"/>
              <a:t>انتروتوکسین</a:t>
            </a:r>
            <a:r>
              <a:rPr lang="fa-IR" dirty="0" smtClean="0"/>
              <a:t> </a:t>
            </a:r>
            <a:r>
              <a:rPr lang="fa-IR" dirty="0" err="1" smtClean="0"/>
              <a:t>مترشحه</a:t>
            </a:r>
            <a:r>
              <a:rPr lang="fa-IR" dirty="0" smtClean="0"/>
              <a:t> باکتریها نیز اسهال  را تشدید میکند.</a:t>
            </a:r>
          </a:p>
          <a:p>
            <a:r>
              <a:rPr lang="fa-IR" dirty="0" smtClean="0"/>
              <a:t>همچنین </a:t>
            </a:r>
            <a:r>
              <a:rPr lang="fa-IR" dirty="0"/>
              <a:t>آگاهی از عوارض جانبی داروهای شیمی درمانی و اپیدمیولوژی ارگانیسم های  عامل ایجاد اسهال </a:t>
            </a:r>
            <a:r>
              <a:rPr lang="fa-IR" dirty="0" err="1"/>
              <a:t>دراین</a:t>
            </a:r>
            <a:r>
              <a:rPr lang="fa-IR" dirty="0"/>
              <a:t>  بیماران در</a:t>
            </a:r>
            <a:r>
              <a:rPr lang="en-US" dirty="0"/>
              <a:t> </a:t>
            </a:r>
            <a:r>
              <a:rPr lang="en-US" dirty="0" smtClean="0"/>
              <a:t>Approach</a:t>
            </a:r>
            <a:r>
              <a:rPr lang="fa-IR" dirty="0"/>
              <a:t>و برخورد درمانی حایز اهمیت است.</a:t>
            </a:r>
          </a:p>
          <a:p>
            <a:endParaRPr lang="fa-IR" dirty="0" smtClean="0"/>
          </a:p>
          <a:p>
            <a:r>
              <a:rPr lang="en-US" dirty="0" smtClean="0"/>
              <a:t>D1</a:t>
            </a:r>
            <a:r>
              <a:rPr lang="fa-IR" dirty="0" smtClean="0"/>
              <a:t>.</a:t>
            </a:r>
            <a:r>
              <a:rPr lang="en-US" dirty="0" smtClean="0"/>
              <a:t>D6</a:t>
            </a:r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155935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543</TotalTime>
  <Words>1316</Words>
  <Application>Microsoft Office PowerPoint</Application>
  <PresentationFormat>On-screen Show (4:3)</PresentationFormat>
  <Paragraphs>221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Opulent</vt:lpstr>
      <vt:lpstr>به نام خدا</vt:lpstr>
      <vt:lpstr>Slide 2</vt:lpstr>
      <vt:lpstr>فهرست: </vt:lpstr>
      <vt:lpstr>Slide 4</vt:lpstr>
      <vt:lpstr>Slide 5</vt:lpstr>
      <vt:lpstr>تعریف اسهال </vt:lpstr>
      <vt:lpstr>پاتوفیزیولوژی اسهال </vt:lpstr>
      <vt:lpstr>Slide 8</vt:lpstr>
      <vt:lpstr>Slide 9</vt:lpstr>
      <vt:lpstr>Slide 10</vt:lpstr>
      <vt:lpstr>عوامل ایجاد اسهال و تشخیصهای افتراقی:</vt:lpstr>
      <vt:lpstr>Slide 12</vt:lpstr>
      <vt:lpstr>Slide 13</vt:lpstr>
      <vt:lpstr>Slide 14</vt:lpstr>
      <vt:lpstr>cure4kids</vt:lpstr>
      <vt:lpstr>موارد حائز اهمیت در شرح حال و معاینه بالینی:</vt:lpstr>
      <vt:lpstr>Slide 17</vt:lpstr>
      <vt:lpstr>Bristol stool chart: (GMCCN)</vt:lpstr>
      <vt:lpstr>معاینه</vt:lpstr>
      <vt:lpstr>Slide 20</vt:lpstr>
      <vt:lpstr>کرایتریاهای طبقه بندی اسهال:Cure4kids   </vt:lpstr>
      <vt:lpstr>Gmccn:  </vt:lpstr>
      <vt:lpstr>رژیم های غذایی در بیماران :</vt:lpstr>
      <vt:lpstr>مراقبتهای پوستی  در بیماران اسهالی :</vt:lpstr>
      <vt:lpstr>توصیه های ضروری به خانواده بیمار:</vt:lpstr>
      <vt:lpstr>قدم اول box1 ارزیابی بیمار: </vt:lpstr>
      <vt:lpstr> </vt:lpstr>
      <vt:lpstr>قدم دوم : box2 </vt:lpstr>
      <vt:lpstr>Slide 29</vt:lpstr>
      <vt:lpstr>Slide 30</vt:lpstr>
      <vt:lpstr>Cure4kids</vt:lpstr>
      <vt:lpstr>قدم سوم : box3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madani</dc:creator>
  <cp:lastModifiedBy>z.shor</cp:lastModifiedBy>
  <cp:revision>81</cp:revision>
  <dcterms:created xsi:type="dcterms:W3CDTF">2013-12-07T15:13:34Z</dcterms:created>
  <dcterms:modified xsi:type="dcterms:W3CDTF">2014-04-05T06:21:19Z</dcterms:modified>
</cp:coreProperties>
</file>