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sldIdLst>
    <p:sldId id="320" r:id="rId2"/>
    <p:sldId id="321" r:id="rId3"/>
    <p:sldId id="322" r:id="rId4"/>
    <p:sldId id="323" r:id="rId5"/>
    <p:sldId id="326" r:id="rId6"/>
    <p:sldId id="325" r:id="rId7"/>
    <p:sldId id="327" r:id="rId8"/>
    <p:sldId id="267" r:id="rId9"/>
    <p:sldId id="301" r:id="rId10"/>
    <p:sldId id="315" r:id="rId11"/>
    <p:sldId id="302" r:id="rId12"/>
    <p:sldId id="303" r:id="rId13"/>
    <p:sldId id="284" r:id="rId14"/>
    <p:sldId id="269" r:id="rId15"/>
    <p:sldId id="257" r:id="rId16"/>
    <p:sldId id="258" r:id="rId17"/>
    <p:sldId id="285" r:id="rId18"/>
    <p:sldId id="283" r:id="rId19"/>
    <p:sldId id="316" r:id="rId20"/>
    <p:sldId id="259" r:id="rId21"/>
    <p:sldId id="260" r:id="rId22"/>
    <p:sldId id="261" r:id="rId23"/>
    <p:sldId id="262" r:id="rId24"/>
    <p:sldId id="263" r:id="rId25"/>
    <p:sldId id="264" r:id="rId26"/>
    <p:sldId id="265" r:id="rId27"/>
    <p:sldId id="279" r:id="rId28"/>
    <p:sldId id="304" r:id="rId29"/>
    <p:sldId id="317" r:id="rId30"/>
    <p:sldId id="280" r:id="rId31"/>
    <p:sldId id="305" r:id="rId32"/>
    <p:sldId id="306" r:id="rId33"/>
    <p:sldId id="307" r:id="rId34"/>
    <p:sldId id="308" r:id="rId35"/>
    <p:sldId id="281" r:id="rId36"/>
    <p:sldId id="309" r:id="rId37"/>
    <p:sldId id="282" r:id="rId38"/>
    <p:sldId id="310" r:id="rId39"/>
    <p:sldId id="311" r:id="rId40"/>
    <p:sldId id="312" r:id="rId41"/>
    <p:sldId id="313" r:id="rId42"/>
    <p:sldId id="271" r:id="rId43"/>
    <p:sldId id="272" r:id="rId44"/>
    <p:sldId id="275" r:id="rId45"/>
    <p:sldId id="276" r:id="rId46"/>
    <p:sldId id="277" r:id="rId47"/>
    <p:sldId id="278" r:id="rId48"/>
    <p:sldId id="318" r:id="rId49"/>
    <p:sldId id="319" r:id="rId5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66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0DC876-0641-4573-8783-6E7CE09EA66B}" type="doc">
      <dgm:prSet loTypeId="urn:microsoft.com/office/officeart/2005/8/layout/radial1" loCatId="cycle" qsTypeId="urn:microsoft.com/office/officeart/2005/8/quickstyle/simple1" qsCatId="simple" csTypeId="urn:microsoft.com/office/officeart/2005/8/colors/accent1_2" csCatId="accent1" phldr="1"/>
      <dgm:spPr/>
      <dgm:t>
        <a:bodyPr/>
        <a:lstStyle/>
        <a:p>
          <a:pPr rtl="1"/>
          <a:endParaRPr lang="fa-IR"/>
        </a:p>
      </dgm:t>
    </dgm:pt>
    <dgm:pt modelId="{927C16C4-1D6D-460F-81FB-5C0D29963451}">
      <dgm:prSet phldrT="[Text]"/>
      <dgm:spPr/>
      <dgm:t>
        <a:bodyPr/>
        <a:lstStyle/>
        <a:p>
          <a:pPr rtl="1"/>
          <a:r>
            <a:rPr lang="en-US" dirty="0" smtClean="0"/>
            <a:t>normal</a:t>
          </a:r>
          <a:endParaRPr lang="fa-IR" dirty="0"/>
        </a:p>
      </dgm:t>
    </dgm:pt>
    <dgm:pt modelId="{F07E5A21-3732-4603-A9E2-C4E6517793D3}" type="parTrans" cxnId="{D0CF570E-AF41-4027-A3CD-2E1E909B011F}">
      <dgm:prSet/>
      <dgm:spPr/>
      <dgm:t>
        <a:bodyPr/>
        <a:lstStyle/>
        <a:p>
          <a:pPr rtl="1"/>
          <a:endParaRPr lang="fa-IR"/>
        </a:p>
      </dgm:t>
    </dgm:pt>
    <dgm:pt modelId="{5B9C450F-98F6-439F-8FC4-B1946D3FB05C}" type="sibTrans" cxnId="{D0CF570E-AF41-4027-A3CD-2E1E909B011F}">
      <dgm:prSet/>
      <dgm:spPr/>
      <dgm:t>
        <a:bodyPr/>
        <a:lstStyle/>
        <a:p>
          <a:pPr rtl="1"/>
          <a:endParaRPr lang="fa-IR"/>
        </a:p>
      </dgm:t>
    </dgm:pt>
    <dgm:pt modelId="{C605ED01-1780-42FE-A454-F0E8E2391A84}">
      <dgm:prSet phldrT="[Text]"/>
      <dgm:spPr/>
      <dgm:t>
        <a:bodyPr/>
        <a:lstStyle/>
        <a:p>
          <a:pPr rtl="1"/>
          <a:r>
            <a:rPr lang="en-US" dirty="0" smtClean="0"/>
            <a:t>BMA</a:t>
          </a:r>
          <a:endParaRPr lang="fa-IR" dirty="0"/>
        </a:p>
      </dgm:t>
    </dgm:pt>
    <dgm:pt modelId="{7FC74652-EE51-4292-89B9-0252C859B769}" type="parTrans" cxnId="{298779B5-531F-4C4D-A0E2-9934C3CDCEDF}">
      <dgm:prSet/>
      <dgm:spPr/>
      <dgm:t>
        <a:bodyPr/>
        <a:lstStyle/>
        <a:p>
          <a:pPr rtl="1"/>
          <a:endParaRPr lang="fa-IR"/>
        </a:p>
      </dgm:t>
    </dgm:pt>
    <dgm:pt modelId="{74E8E49E-DDDB-435E-8A84-1A94ABF471E0}" type="sibTrans" cxnId="{298779B5-531F-4C4D-A0E2-9934C3CDCEDF}">
      <dgm:prSet/>
      <dgm:spPr/>
      <dgm:t>
        <a:bodyPr/>
        <a:lstStyle/>
        <a:p>
          <a:pPr rtl="1"/>
          <a:endParaRPr lang="fa-IR"/>
        </a:p>
      </dgm:t>
    </dgm:pt>
    <dgm:pt modelId="{DB63F5F6-1EBE-4494-B671-8F3430B15C75}">
      <dgm:prSet phldrT="[Text]"/>
      <dgm:spPr/>
      <dgm:t>
        <a:bodyPr/>
        <a:lstStyle/>
        <a:p>
          <a:pPr rtl="1"/>
          <a:r>
            <a:rPr lang="en-US" dirty="0" err="1" smtClean="0"/>
            <a:t>Cvascular</a:t>
          </a:r>
          <a:r>
            <a:rPr lang="en-US" dirty="0" smtClean="0"/>
            <a:t> tests</a:t>
          </a:r>
          <a:endParaRPr lang="fa-IR" dirty="0"/>
        </a:p>
      </dgm:t>
    </dgm:pt>
    <dgm:pt modelId="{303579DB-F878-4CE6-8AE6-E103A2E96994}" type="parTrans" cxnId="{6ED59ECF-FFD7-424C-A607-F292FFEF92E3}">
      <dgm:prSet/>
      <dgm:spPr/>
      <dgm:t>
        <a:bodyPr/>
        <a:lstStyle/>
        <a:p>
          <a:pPr rtl="1"/>
          <a:endParaRPr lang="fa-IR"/>
        </a:p>
      </dgm:t>
    </dgm:pt>
    <dgm:pt modelId="{61D1A983-5A7E-4B95-A0F8-E29C80DCB1F4}" type="sibTrans" cxnId="{6ED59ECF-FFD7-424C-A607-F292FFEF92E3}">
      <dgm:prSet/>
      <dgm:spPr/>
      <dgm:t>
        <a:bodyPr/>
        <a:lstStyle/>
        <a:p>
          <a:pPr rtl="1"/>
          <a:endParaRPr lang="fa-IR"/>
        </a:p>
      </dgm:t>
    </dgm:pt>
    <dgm:pt modelId="{F870D33E-106F-4797-A1DE-38BC16C32DC7}">
      <dgm:prSet phldrT="[Text]"/>
      <dgm:spPr/>
      <dgm:t>
        <a:bodyPr/>
        <a:lstStyle/>
        <a:p>
          <a:pPr rtl="1"/>
          <a:r>
            <a:rPr lang="en-US" dirty="0" smtClean="0"/>
            <a:t>IGs</a:t>
          </a:r>
          <a:endParaRPr lang="fa-IR" dirty="0"/>
        </a:p>
      </dgm:t>
    </dgm:pt>
    <dgm:pt modelId="{CE52E392-3296-4E78-9B1E-E1CE74299E15}" type="parTrans" cxnId="{F10D4611-7ABC-46DC-9CFD-83E0CEB1134D}">
      <dgm:prSet/>
      <dgm:spPr/>
      <dgm:t>
        <a:bodyPr/>
        <a:lstStyle/>
        <a:p>
          <a:pPr rtl="1"/>
          <a:endParaRPr lang="fa-IR"/>
        </a:p>
      </dgm:t>
    </dgm:pt>
    <dgm:pt modelId="{AD357356-4D51-4E25-AD92-56882FCCA2C1}" type="sibTrans" cxnId="{F10D4611-7ABC-46DC-9CFD-83E0CEB1134D}">
      <dgm:prSet/>
      <dgm:spPr/>
      <dgm:t>
        <a:bodyPr/>
        <a:lstStyle/>
        <a:p>
          <a:pPr rtl="1"/>
          <a:endParaRPr lang="fa-IR"/>
        </a:p>
      </dgm:t>
    </dgm:pt>
    <dgm:pt modelId="{28B568BC-974B-4A8E-8B78-3F733D5E6F79}">
      <dgm:prSet phldrT="[Text]"/>
      <dgm:spPr/>
      <dgm:t>
        <a:bodyPr/>
        <a:lstStyle/>
        <a:p>
          <a:pPr rtl="1"/>
          <a:r>
            <a:rPr lang="en-US" dirty="0" err="1" smtClean="0"/>
            <a:t>Virulogy</a:t>
          </a:r>
          <a:endParaRPr lang="fa-IR" dirty="0"/>
        </a:p>
      </dgm:t>
    </dgm:pt>
    <dgm:pt modelId="{69529055-7711-4692-85A6-A6A36855AD1D}" type="parTrans" cxnId="{86D6AAE8-F2EE-4091-BE60-40B2B2CF8B61}">
      <dgm:prSet/>
      <dgm:spPr/>
      <dgm:t>
        <a:bodyPr/>
        <a:lstStyle/>
        <a:p>
          <a:pPr rtl="1"/>
          <a:endParaRPr lang="fa-IR"/>
        </a:p>
      </dgm:t>
    </dgm:pt>
    <dgm:pt modelId="{2416D238-CE36-4A9B-86C0-EC56EDFCFCCB}" type="sibTrans" cxnId="{86D6AAE8-F2EE-4091-BE60-40B2B2CF8B61}">
      <dgm:prSet/>
      <dgm:spPr/>
      <dgm:t>
        <a:bodyPr/>
        <a:lstStyle/>
        <a:p>
          <a:pPr rtl="1"/>
          <a:endParaRPr lang="fa-IR"/>
        </a:p>
      </dgm:t>
    </dgm:pt>
    <dgm:pt modelId="{22525B35-58AC-43CC-8EFE-D0D0AC4AE658}" type="pres">
      <dgm:prSet presAssocID="{0B0DC876-0641-4573-8783-6E7CE09EA66B}" presName="cycle" presStyleCnt="0">
        <dgm:presLayoutVars>
          <dgm:chMax val="1"/>
          <dgm:dir/>
          <dgm:animLvl val="ctr"/>
          <dgm:resizeHandles val="exact"/>
        </dgm:presLayoutVars>
      </dgm:prSet>
      <dgm:spPr/>
    </dgm:pt>
    <dgm:pt modelId="{E401FD3E-2977-4C3B-846B-DDFF56920DB7}" type="pres">
      <dgm:prSet presAssocID="{927C16C4-1D6D-460F-81FB-5C0D29963451}" presName="centerShape" presStyleLbl="node0" presStyleIdx="0" presStyleCnt="1"/>
      <dgm:spPr/>
    </dgm:pt>
    <dgm:pt modelId="{64C2F882-4DC4-4217-A54E-086AE50C1BBD}" type="pres">
      <dgm:prSet presAssocID="{7FC74652-EE51-4292-89B9-0252C859B769}" presName="Name9" presStyleLbl="parChTrans1D2" presStyleIdx="0" presStyleCnt="4"/>
      <dgm:spPr/>
    </dgm:pt>
    <dgm:pt modelId="{BEDBD5F3-03DB-42D3-AE48-6CC2154B1E8B}" type="pres">
      <dgm:prSet presAssocID="{7FC74652-EE51-4292-89B9-0252C859B769}" presName="connTx" presStyleLbl="parChTrans1D2" presStyleIdx="0" presStyleCnt="4"/>
      <dgm:spPr/>
    </dgm:pt>
    <dgm:pt modelId="{3E25BBEE-0255-4EDB-B150-03F851EA648D}" type="pres">
      <dgm:prSet presAssocID="{C605ED01-1780-42FE-A454-F0E8E2391A84}" presName="node" presStyleLbl="node1" presStyleIdx="0" presStyleCnt="4">
        <dgm:presLayoutVars>
          <dgm:bulletEnabled val="1"/>
        </dgm:presLayoutVars>
      </dgm:prSet>
      <dgm:spPr/>
      <dgm:t>
        <a:bodyPr/>
        <a:lstStyle/>
        <a:p>
          <a:pPr rtl="1"/>
          <a:endParaRPr lang="fa-IR"/>
        </a:p>
      </dgm:t>
    </dgm:pt>
    <dgm:pt modelId="{85E1B10F-A66F-424D-AE1A-989AA039EBAD}" type="pres">
      <dgm:prSet presAssocID="{303579DB-F878-4CE6-8AE6-E103A2E96994}" presName="Name9" presStyleLbl="parChTrans1D2" presStyleIdx="1" presStyleCnt="4"/>
      <dgm:spPr/>
    </dgm:pt>
    <dgm:pt modelId="{AC6F7836-560D-405D-B3A8-C1861E9D6B50}" type="pres">
      <dgm:prSet presAssocID="{303579DB-F878-4CE6-8AE6-E103A2E96994}" presName="connTx" presStyleLbl="parChTrans1D2" presStyleIdx="1" presStyleCnt="4"/>
      <dgm:spPr/>
    </dgm:pt>
    <dgm:pt modelId="{E80ED0EE-0E09-44E8-A558-C96C3148ED18}" type="pres">
      <dgm:prSet presAssocID="{DB63F5F6-1EBE-4494-B671-8F3430B15C75}" presName="node" presStyleLbl="node1" presStyleIdx="1" presStyleCnt="4">
        <dgm:presLayoutVars>
          <dgm:bulletEnabled val="1"/>
        </dgm:presLayoutVars>
      </dgm:prSet>
      <dgm:spPr/>
    </dgm:pt>
    <dgm:pt modelId="{D412979A-BE96-4268-A58A-F4944CD9B488}" type="pres">
      <dgm:prSet presAssocID="{CE52E392-3296-4E78-9B1E-E1CE74299E15}" presName="Name9" presStyleLbl="parChTrans1D2" presStyleIdx="2" presStyleCnt="4"/>
      <dgm:spPr/>
    </dgm:pt>
    <dgm:pt modelId="{96819847-9B90-474F-8189-05C563491BC7}" type="pres">
      <dgm:prSet presAssocID="{CE52E392-3296-4E78-9B1E-E1CE74299E15}" presName="connTx" presStyleLbl="parChTrans1D2" presStyleIdx="2" presStyleCnt="4"/>
      <dgm:spPr/>
    </dgm:pt>
    <dgm:pt modelId="{BAB8C489-89A8-43DB-884A-99BD82F5077F}" type="pres">
      <dgm:prSet presAssocID="{F870D33E-106F-4797-A1DE-38BC16C32DC7}" presName="node" presStyleLbl="node1" presStyleIdx="2" presStyleCnt="4">
        <dgm:presLayoutVars>
          <dgm:bulletEnabled val="1"/>
        </dgm:presLayoutVars>
      </dgm:prSet>
      <dgm:spPr/>
      <dgm:t>
        <a:bodyPr/>
        <a:lstStyle/>
        <a:p>
          <a:pPr rtl="1"/>
          <a:endParaRPr lang="fa-IR"/>
        </a:p>
      </dgm:t>
    </dgm:pt>
    <dgm:pt modelId="{8C1DBDD3-C478-4F15-A1C1-42B98866D56E}" type="pres">
      <dgm:prSet presAssocID="{69529055-7711-4692-85A6-A6A36855AD1D}" presName="Name9" presStyleLbl="parChTrans1D2" presStyleIdx="3" presStyleCnt="4"/>
      <dgm:spPr/>
    </dgm:pt>
    <dgm:pt modelId="{EBA43E90-0E89-4EE2-BA24-AA68B13FF9F8}" type="pres">
      <dgm:prSet presAssocID="{69529055-7711-4692-85A6-A6A36855AD1D}" presName="connTx" presStyleLbl="parChTrans1D2" presStyleIdx="3" presStyleCnt="4"/>
      <dgm:spPr/>
    </dgm:pt>
    <dgm:pt modelId="{1C3FBADF-49AC-4905-89AC-72447B8824DE}" type="pres">
      <dgm:prSet presAssocID="{28B568BC-974B-4A8E-8B78-3F733D5E6F79}" presName="node" presStyleLbl="node1" presStyleIdx="3" presStyleCnt="4">
        <dgm:presLayoutVars>
          <dgm:bulletEnabled val="1"/>
        </dgm:presLayoutVars>
      </dgm:prSet>
      <dgm:spPr/>
    </dgm:pt>
  </dgm:ptLst>
  <dgm:cxnLst>
    <dgm:cxn modelId="{419D1FD3-E2EF-480D-9C67-DDA5E84405E3}" type="presOf" srcId="{303579DB-F878-4CE6-8AE6-E103A2E96994}" destId="{85E1B10F-A66F-424D-AE1A-989AA039EBAD}" srcOrd="0" destOrd="0" presId="urn:microsoft.com/office/officeart/2005/8/layout/radial1"/>
    <dgm:cxn modelId="{6ED59ECF-FFD7-424C-A607-F292FFEF92E3}" srcId="{927C16C4-1D6D-460F-81FB-5C0D29963451}" destId="{DB63F5F6-1EBE-4494-B671-8F3430B15C75}" srcOrd="1" destOrd="0" parTransId="{303579DB-F878-4CE6-8AE6-E103A2E96994}" sibTransId="{61D1A983-5A7E-4B95-A0F8-E29C80DCB1F4}"/>
    <dgm:cxn modelId="{C96F7068-FC57-4930-AC6C-DB20A6168278}" type="presOf" srcId="{303579DB-F878-4CE6-8AE6-E103A2E96994}" destId="{AC6F7836-560D-405D-B3A8-C1861E9D6B50}" srcOrd="1" destOrd="0" presId="urn:microsoft.com/office/officeart/2005/8/layout/radial1"/>
    <dgm:cxn modelId="{A19E8471-3EC4-41DE-AEA1-F3D52A5937DC}" type="presOf" srcId="{69529055-7711-4692-85A6-A6A36855AD1D}" destId="{8C1DBDD3-C478-4F15-A1C1-42B98866D56E}" srcOrd="0" destOrd="0" presId="urn:microsoft.com/office/officeart/2005/8/layout/radial1"/>
    <dgm:cxn modelId="{298779B5-531F-4C4D-A0E2-9934C3CDCEDF}" srcId="{927C16C4-1D6D-460F-81FB-5C0D29963451}" destId="{C605ED01-1780-42FE-A454-F0E8E2391A84}" srcOrd="0" destOrd="0" parTransId="{7FC74652-EE51-4292-89B9-0252C859B769}" sibTransId="{74E8E49E-DDDB-435E-8A84-1A94ABF471E0}"/>
    <dgm:cxn modelId="{F10D4611-7ABC-46DC-9CFD-83E0CEB1134D}" srcId="{927C16C4-1D6D-460F-81FB-5C0D29963451}" destId="{F870D33E-106F-4797-A1DE-38BC16C32DC7}" srcOrd="2" destOrd="0" parTransId="{CE52E392-3296-4E78-9B1E-E1CE74299E15}" sibTransId="{AD357356-4D51-4E25-AD92-56882FCCA2C1}"/>
    <dgm:cxn modelId="{27DF4E81-7AB0-443F-B2AA-1E4A15045FE3}" type="presOf" srcId="{CE52E392-3296-4E78-9B1E-E1CE74299E15}" destId="{96819847-9B90-474F-8189-05C563491BC7}" srcOrd="1" destOrd="0" presId="urn:microsoft.com/office/officeart/2005/8/layout/radial1"/>
    <dgm:cxn modelId="{2565034A-F91C-467B-9F24-14CFAC6FADA5}" type="presOf" srcId="{C605ED01-1780-42FE-A454-F0E8E2391A84}" destId="{3E25BBEE-0255-4EDB-B150-03F851EA648D}" srcOrd="0" destOrd="0" presId="urn:microsoft.com/office/officeart/2005/8/layout/radial1"/>
    <dgm:cxn modelId="{48F9DF68-D05B-4AF6-A3E8-73B40BA328D2}" type="presOf" srcId="{7FC74652-EE51-4292-89B9-0252C859B769}" destId="{BEDBD5F3-03DB-42D3-AE48-6CC2154B1E8B}" srcOrd="1" destOrd="0" presId="urn:microsoft.com/office/officeart/2005/8/layout/radial1"/>
    <dgm:cxn modelId="{86D6AAE8-F2EE-4091-BE60-40B2B2CF8B61}" srcId="{927C16C4-1D6D-460F-81FB-5C0D29963451}" destId="{28B568BC-974B-4A8E-8B78-3F733D5E6F79}" srcOrd="3" destOrd="0" parTransId="{69529055-7711-4692-85A6-A6A36855AD1D}" sibTransId="{2416D238-CE36-4A9B-86C0-EC56EDFCFCCB}"/>
    <dgm:cxn modelId="{B0982F66-AF9C-4E7B-BA8D-57DEF58F6851}" type="presOf" srcId="{69529055-7711-4692-85A6-A6A36855AD1D}" destId="{EBA43E90-0E89-4EE2-BA24-AA68B13FF9F8}" srcOrd="1" destOrd="0" presId="urn:microsoft.com/office/officeart/2005/8/layout/radial1"/>
    <dgm:cxn modelId="{B1BDC018-2503-4062-8290-4A82E15C5A29}" type="presOf" srcId="{0B0DC876-0641-4573-8783-6E7CE09EA66B}" destId="{22525B35-58AC-43CC-8EFE-D0D0AC4AE658}" srcOrd="0" destOrd="0" presId="urn:microsoft.com/office/officeart/2005/8/layout/radial1"/>
    <dgm:cxn modelId="{A7B4B43B-010D-4D26-921C-87EEF614017B}" type="presOf" srcId="{CE52E392-3296-4E78-9B1E-E1CE74299E15}" destId="{D412979A-BE96-4268-A58A-F4944CD9B488}" srcOrd="0" destOrd="0" presId="urn:microsoft.com/office/officeart/2005/8/layout/radial1"/>
    <dgm:cxn modelId="{D0CF570E-AF41-4027-A3CD-2E1E909B011F}" srcId="{0B0DC876-0641-4573-8783-6E7CE09EA66B}" destId="{927C16C4-1D6D-460F-81FB-5C0D29963451}" srcOrd="0" destOrd="0" parTransId="{F07E5A21-3732-4603-A9E2-C4E6517793D3}" sibTransId="{5B9C450F-98F6-439F-8FC4-B1946D3FB05C}"/>
    <dgm:cxn modelId="{DECB443B-1BDB-4874-B305-7A7390F28778}" type="presOf" srcId="{7FC74652-EE51-4292-89B9-0252C859B769}" destId="{64C2F882-4DC4-4217-A54E-086AE50C1BBD}" srcOrd="0" destOrd="0" presId="urn:microsoft.com/office/officeart/2005/8/layout/radial1"/>
    <dgm:cxn modelId="{5C3D5DB6-89DF-4BFE-966A-D72257222E4E}" type="presOf" srcId="{927C16C4-1D6D-460F-81FB-5C0D29963451}" destId="{E401FD3E-2977-4C3B-846B-DDFF56920DB7}" srcOrd="0" destOrd="0" presId="urn:microsoft.com/office/officeart/2005/8/layout/radial1"/>
    <dgm:cxn modelId="{99E2EFBD-94C3-49EC-ACFD-FC796834FD8F}" type="presOf" srcId="{28B568BC-974B-4A8E-8B78-3F733D5E6F79}" destId="{1C3FBADF-49AC-4905-89AC-72447B8824DE}" srcOrd="0" destOrd="0" presId="urn:microsoft.com/office/officeart/2005/8/layout/radial1"/>
    <dgm:cxn modelId="{E0200412-5EE2-45A1-82FD-059FD97B33E5}" type="presOf" srcId="{DB63F5F6-1EBE-4494-B671-8F3430B15C75}" destId="{E80ED0EE-0E09-44E8-A558-C96C3148ED18}" srcOrd="0" destOrd="0" presId="urn:microsoft.com/office/officeart/2005/8/layout/radial1"/>
    <dgm:cxn modelId="{717418CF-20B5-4ADA-9963-FD82A98F87FD}" type="presOf" srcId="{F870D33E-106F-4797-A1DE-38BC16C32DC7}" destId="{BAB8C489-89A8-43DB-884A-99BD82F5077F}" srcOrd="0" destOrd="0" presId="urn:microsoft.com/office/officeart/2005/8/layout/radial1"/>
    <dgm:cxn modelId="{E398F5C2-7DFA-4911-9398-4393693CAC66}" type="presParOf" srcId="{22525B35-58AC-43CC-8EFE-D0D0AC4AE658}" destId="{E401FD3E-2977-4C3B-846B-DDFF56920DB7}" srcOrd="0" destOrd="0" presId="urn:microsoft.com/office/officeart/2005/8/layout/radial1"/>
    <dgm:cxn modelId="{96129ABD-3F4C-4194-B9AD-D31722FF4AB8}" type="presParOf" srcId="{22525B35-58AC-43CC-8EFE-D0D0AC4AE658}" destId="{64C2F882-4DC4-4217-A54E-086AE50C1BBD}" srcOrd="1" destOrd="0" presId="urn:microsoft.com/office/officeart/2005/8/layout/radial1"/>
    <dgm:cxn modelId="{36334460-D561-4A00-AA9C-1DB7EEB85328}" type="presParOf" srcId="{64C2F882-4DC4-4217-A54E-086AE50C1BBD}" destId="{BEDBD5F3-03DB-42D3-AE48-6CC2154B1E8B}" srcOrd="0" destOrd="0" presId="urn:microsoft.com/office/officeart/2005/8/layout/radial1"/>
    <dgm:cxn modelId="{537D491E-ADDE-4CFB-80D2-39818626B91C}" type="presParOf" srcId="{22525B35-58AC-43CC-8EFE-D0D0AC4AE658}" destId="{3E25BBEE-0255-4EDB-B150-03F851EA648D}" srcOrd="2" destOrd="0" presId="urn:microsoft.com/office/officeart/2005/8/layout/radial1"/>
    <dgm:cxn modelId="{C9E3ED11-0F21-4C62-A785-7DC956AD9F06}" type="presParOf" srcId="{22525B35-58AC-43CC-8EFE-D0D0AC4AE658}" destId="{85E1B10F-A66F-424D-AE1A-989AA039EBAD}" srcOrd="3" destOrd="0" presId="urn:microsoft.com/office/officeart/2005/8/layout/radial1"/>
    <dgm:cxn modelId="{F8980732-A354-4E73-B505-1648557C7514}" type="presParOf" srcId="{85E1B10F-A66F-424D-AE1A-989AA039EBAD}" destId="{AC6F7836-560D-405D-B3A8-C1861E9D6B50}" srcOrd="0" destOrd="0" presId="urn:microsoft.com/office/officeart/2005/8/layout/radial1"/>
    <dgm:cxn modelId="{8677944B-140E-467D-B5CC-C317FA7BAEEA}" type="presParOf" srcId="{22525B35-58AC-43CC-8EFE-D0D0AC4AE658}" destId="{E80ED0EE-0E09-44E8-A558-C96C3148ED18}" srcOrd="4" destOrd="0" presId="urn:microsoft.com/office/officeart/2005/8/layout/radial1"/>
    <dgm:cxn modelId="{36D7322D-BD98-4AE3-8C98-5300A60CB00D}" type="presParOf" srcId="{22525B35-58AC-43CC-8EFE-D0D0AC4AE658}" destId="{D412979A-BE96-4268-A58A-F4944CD9B488}" srcOrd="5" destOrd="0" presId="urn:microsoft.com/office/officeart/2005/8/layout/radial1"/>
    <dgm:cxn modelId="{926F167E-ACDC-4DF5-A13B-D20783CB9FE0}" type="presParOf" srcId="{D412979A-BE96-4268-A58A-F4944CD9B488}" destId="{96819847-9B90-474F-8189-05C563491BC7}" srcOrd="0" destOrd="0" presId="urn:microsoft.com/office/officeart/2005/8/layout/radial1"/>
    <dgm:cxn modelId="{4D9288C3-5059-4917-BAA1-5DF4D5E0E58C}" type="presParOf" srcId="{22525B35-58AC-43CC-8EFE-D0D0AC4AE658}" destId="{BAB8C489-89A8-43DB-884A-99BD82F5077F}" srcOrd="6" destOrd="0" presId="urn:microsoft.com/office/officeart/2005/8/layout/radial1"/>
    <dgm:cxn modelId="{2D8D7E18-733D-4344-A204-1CF2E30EE06C}" type="presParOf" srcId="{22525B35-58AC-43CC-8EFE-D0D0AC4AE658}" destId="{8C1DBDD3-C478-4F15-A1C1-42B98866D56E}" srcOrd="7" destOrd="0" presId="urn:microsoft.com/office/officeart/2005/8/layout/radial1"/>
    <dgm:cxn modelId="{DD5DDD50-8083-432C-93BC-6B9CE7923017}" type="presParOf" srcId="{8C1DBDD3-C478-4F15-A1C1-42B98866D56E}" destId="{EBA43E90-0E89-4EE2-BA24-AA68B13FF9F8}" srcOrd="0" destOrd="0" presId="urn:microsoft.com/office/officeart/2005/8/layout/radial1"/>
    <dgm:cxn modelId="{5688FA00-DB40-455A-A84D-48A6FFA5AB60}" type="presParOf" srcId="{22525B35-58AC-43CC-8EFE-D0D0AC4AE658}" destId="{1C3FBADF-49AC-4905-89AC-72447B8824DE}" srcOrd="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01FD3E-2977-4C3B-846B-DDFF56920DB7}">
      <dsp:nvSpPr>
        <dsp:cNvPr id="0" name=""/>
        <dsp:cNvSpPr/>
      </dsp:nvSpPr>
      <dsp:spPr>
        <a:xfrm>
          <a:off x="3480903" y="1652103"/>
          <a:ext cx="1267792" cy="12677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kern="1200" dirty="0" smtClean="0"/>
            <a:t>normal</a:t>
          </a:r>
          <a:endParaRPr lang="fa-IR" sz="2000" kern="1200" dirty="0"/>
        </a:p>
      </dsp:txBody>
      <dsp:txXfrm>
        <a:off x="3480903" y="1652103"/>
        <a:ext cx="1267792" cy="1267792"/>
      </dsp:txXfrm>
    </dsp:sp>
    <dsp:sp modelId="{64C2F882-4DC4-4217-A54E-086AE50C1BBD}">
      <dsp:nvSpPr>
        <dsp:cNvPr id="0" name=""/>
        <dsp:cNvSpPr/>
      </dsp:nvSpPr>
      <dsp:spPr>
        <a:xfrm rot="16200000">
          <a:off x="3924379" y="1447818"/>
          <a:ext cx="380840" cy="27729"/>
        </a:xfrm>
        <a:custGeom>
          <a:avLst/>
          <a:gdLst/>
          <a:ahLst/>
          <a:cxnLst/>
          <a:rect l="0" t="0" r="0" b="0"/>
          <a:pathLst>
            <a:path>
              <a:moveTo>
                <a:pt x="0" y="13864"/>
              </a:moveTo>
              <a:lnTo>
                <a:pt x="380840" y="138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6200000">
        <a:off x="4105278" y="1452162"/>
        <a:ext cx="19042" cy="19042"/>
      </dsp:txXfrm>
    </dsp:sp>
    <dsp:sp modelId="{3E25BBEE-0255-4EDB-B150-03F851EA648D}">
      <dsp:nvSpPr>
        <dsp:cNvPr id="0" name=""/>
        <dsp:cNvSpPr/>
      </dsp:nvSpPr>
      <dsp:spPr>
        <a:xfrm>
          <a:off x="3480903" y="3470"/>
          <a:ext cx="1267792" cy="12677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1">
            <a:lnSpc>
              <a:spcPct val="90000"/>
            </a:lnSpc>
            <a:spcBef>
              <a:spcPct val="0"/>
            </a:spcBef>
            <a:spcAft>
              <a:spcPct val="35000"/>
            </a:spcAft>
          </a:pPr>
          <a:r>
            <a:rPr lang="en-US" sz="1400" kern="1200" dirty="0" smtClean="0"/>
            <a:t>BMA</a:t>
          </a:r>
          <a:endParaRPr lang="fa-IR" sz="1400" kern="1200" dirty="0"/>
        </a:p>
      </dsp:txBody>
      <dsp:txXfrm>
        <a:off x="3480903" y="3470"/>
        <a:ext cx="1267792" cy="1267792"/>
      </dsp:txXfrm>
    </dsp:sp>
    <dsp:sp modelId="{85E1B10F-A66F-424D-AE1A-989AA039EBAD}">
      <dsp:nvSpPr>
        <dsp:cNvPr id="0" name=""/>
        <dsp:cNvSpPr/>
      </dsp:nvSpPr>
      <dsp:spPr>
        <a:xfrm>
          <a:off x="4748696" y="2272135"/>
          <a:ext cx="380840" cy="27729"/>
        </a:xfrm>
        <a:custGeom>
          <a:avLst/>
          <a:gdLst/>
          <a:ahLst/>
          <a:cxnLst/>
          <a:rect l="0" t="0" r="0" b="0"/>
          <a:pathLst>
            <a:path>
              <a:moveTo>
                <a:pt x="0" y="13864"/>
              </a:moveTo>
              <a:lnTo>
                <a:pt x="380840" y="138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929595" y="2276478"/>
        <a:ext cx="19042" cy="19042"/>
      </dsp:txXfrm>
    </dsp:sp>
    <dsp:sp modelId="{E80ED0EE-0E09-44E8-A558-C96C3148ED18}">
      <dsp:nvSpPr>
        <dsp:cNvPr id="0" name=""/>
        <dsp:cNvSpPr/>
      </dsp:nvSpPr>
      <dsp:spPr>
        <a:xfrm>
          <a:off x="5129536" y="1652103"/>
          <a:ext cx="1267792" cy="12677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1">
            <a:lnSpc>
              <a:spcPct val="90000"/>
            </a:lnSpc>
            <a:spcBef>
              <a:spcPct val="0"/>
            </a:spcBef>
            <a:spcAft>
              <a:spcPct val="35000"/>
            </a:spcAft>
          </a:pPr>
          <a:r>
            <a:rPr lang="en-US" sz="1400" kern="1200" dirty="0" err="1" smtClean="0"/>
            <a:t>Cvascular</a:t>
          </a:r>
          <a:r>
            <a:rPr lang="en-US" sz="1400" kern="1200" dirty="0" smtClean="0"/>
            <a:t> tests</a:t>
          </a:r>
          <a:endParaRPr lang="fa-IR" sz="1400" kern="1200" dirty="0"/>
        </a:p>
      </dsp:txBody>
      <dsp:txXfrm>
        <a:off x="5129536" y="1652103"/>
        <a:ext cx="1267792" cy="1267792"/>
      </dsp:txXfrm>
    </dsp:sp>
    <dsp:sp modelId="{D412979A-BE96-4268-A58A-F4944CD9B488}">
      <dsp:nvSpPr>
        <dsp:cNvPr id="0" name=""/>
        <dsp:cNvSpPr/>
      </dsp:nvSpPr>
      <dsp:spPr>
        <a:xfrm rot="5400000">
          <a:off x="3924379" y="3096451"/>
          <a:ext cx="380840" cy="27729"/>
        </a:xfrm>
        <a:custGeom>
          <a:avLst/>
          <a:gdLst/>
          <a:ahLst/>
          <a:cxnLst/>
          <a:rect l="0" t="0" r="0" b="0"/>
          <a:pathLst>
            <a:path>
              <a:moveTo>
                <a:pt x="0" y="13864"/>
              </a:moveTo>
              <a:lnTo>
                <a:pt x="380840" y="138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5400000">
        <a:off x="4105278" y="3100795"/>
        <a:ext cx="19042" cy="19042"/>
      </dsp:txXfrm>
    </dsp:sp>
    <dsp:sp modelId="{BAB8C489-89A8-43DB-884A-99BD82F5077F}">
      <dsp:nvSpPr>
        <dsp:cNvPr id="0" name=""/>
        <dsp:cNvSpPr/>
      </dsp:nvSpPr>
      <dsp:spPr>
        <a:xfrm>
          <a:off x="3480903" y="3300736"/>
          <a:ext cx="1267792" cy="12677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1">
            <a:lnSpc>
              <a:spcPct val="90000"/>
            </a:lnSpc>
            <a:spcBef>
              <a:spcPct val="0"/>
            </a:spcBef>
            <a:spcAft>
              <a:spcPct val="35000"/>
            </a:spcAft>
          </a:pPr>
          <a:r>
            <a:rPr lang="en-US" sz="1400" kern="1200" dirty="0" smtClean="0"/>
            <a:t>IGs</a:t>
          </a:r>
          <a:endParaRPr lang="fa-IR" sz="1400" kern="1200" dirty="0"/>
        </a:p>
      </dsp:txBody>
      <dsp:txXfrm>
        <a:off x="3480903" y="3300736"/>
        <a:ext cx="1267792" cy="1267792"/>
      </dsp:txXfrm>
    </dsp:sp>
    <dsp:sp modelId="{8C1DBDD3-C478-4F15-A1C1-42B98866D56E}">
      <dsp:nvSpPr>
        <dsp:cNvPr id="0" name=""/>
        <dsp:cNvSpPr/>
      </dsp:nvSpPr>
      <dsp:spPr>
        <a:xfrm rot="10800000">
          <a:off x="3100063" y="2272135"/>
          <a:ext cx="380840" cy="27729"/>
        </a:xfrm>
        <a:custGeom>
          <a:avLst/>
          <a:gdLst/>
          <a:ahLst/>
          <a:cxnLst/>
          <a:rect l="0" t="0" r="0" b="0"/>
          <a:pathLst>
            <a:path>
              <a:moveTo>
                <a:pt x="0" y="13864"/>
              </a:moveTo>
              <a:lnTo>
                <a:pt x="380840" y="138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280962" y="2276478"/>
        <a:ext cx="19042" cy="19042"/>
      </dsp:txXfrm>
    </dsp:sp>
    <dsp:sp modelId="{1C3FBADF-49AC-4905-89AC-72447B8824DE}">
      <dsp:nvSpPr>
        <dsp:cNvPr id="0" name=""/>
        <dsp:cNvSpPr/>
      </dsp:nvSpPr>
      <dsp:spPr>
        <a:xfrm>
          <a:off x="1832270" y="1652103"/>
          <a:ext cx="1267792" cy="12677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1">
            <a:lnSpc>
              <a:spcPct val="90000"/>
            </a:lnSpc>
            <a:spcBef>
              <a:spcPct val="0"/>
            </a:spcBef>
            <a:spcAft>
              <a:spcPct val="35000"/>
            </a:spcAft>
          </a:pPr>
          <a:r>
            <a:rPr lang="en-US" sz="1400" kern="1200" dirty="0" err="1" smtClean="0"/>
            <a:t>Virulogy</a:t>
          </a:r>
          <a:endParaRPr lang="fa-IR" sz="1400" kern="1200" dirty="0"/>
        </a:p>
      </dsp:txBody>
      <dsp:txXfrm>
        <a:off x="1832270" y="1652103"/>
        <a:ext cx="1267792" cy="126779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8B14A0B6-C802-4E0D-86A7-5011F2C9CA92}" type="datetimeFigureOut">
              <a:rPr lang="fa-IR" smtClean="0"/>
              <a:pPr/>
              <a:t>09/17/1434</a:t>
            </a:fld>
            <a:endParaRPr lang="fa-IR"/>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fa-IR"/>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A96F5FA-E0B1-409E-B43B-306EC896785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14A0B6-C802-4E0D-86A7-5011F2C9CA92}" type="datetimeFigureOut">
              <a:rPr lang="fa-IR" smtClean="0"/>
              <a:pPr/>
              <a:t>09/17/1434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A96F5FA-E0B1-409E-B43B-306EC896785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14A0B6-C802-4E0D-86A7-5011F2C9CA92}" type="datetimeFigureOut">
              <a:rPr lang="fa-IR" smtClean="0"/>
              <a:pPr/>
              <a:t>09/17/1434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A96F5FA-E0B1-409E-B43B-306EC896785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8B14A0B6-C802-4E0D-86A7-5011F2C9CA92}" type="datetimeFigureOut">
              <a:rPr lang="fa-IR" smtClean="0"/>
              <a:pPr/>
              <a:t>09/17/1434</a:t>
            </a:fld>
            <a:endParaRPr lang="fa-IR"/>
          </a:p>
        </p:txBody>
      </p:sp>
      <p:sp>
        <p:nvSpPr>
          <p:cNvPr id="5" name="Footer Placeholder 4"/>
          <p:cNvSpPr>
            <a:spLocks noGrp="1"/>
          </p:cNvSpPr>
          <p:nvPr>
            <p:ph type="ftr" sz="quarter" idx="11"/>
          </p:nvPr>
        </p:nvSpPr>
        <p:spPr>
          <a:xfrm>
            <a:off x="457200" y="6480969"/>
            <a:ext cx="4260056" cy="300831"/>
          </a:xfrm>
        </p:spPr>
        <p:txBody>
          <a:bodyPr/>
          <a:lstStyle/>
          <a:p>
            <a:endParaRPr lang="fa-IR"/>
          </a:p>
        </p:txBody>
      </p:sp>
      <p:sp>
        <p:nvSpPr>
          <p:cNvPr id="6" name="Slide Number Placeholder 5"/>
          <p:cNvSpPr>
            <a:spLocks noGrp="1"/>
          </p:cNvSpPr>
          <p:nvPr>
            <p:ph type="sldNum" sz="quarter" idx="12"/>
          </p:nvPr>
        </p:nvSpPr>
        <p:spPr/>
        <p:txBody>
          <a:bodyPr/>
          <a:lstStyle/>
          <a:p>
            <a:fld id="{2A96F5FA-E0B1-409E-B43B-306EC896785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8B14A0B6-C802-4E0D-86A7-5011F2C9CA92}" type="datetimeFigureOut">
              <a:rPr lang="fa-IR" smtClean="0"/>
              <a:pPr/>
              <a:t>09/17/1434</a:t>
            </a:fld>
            <a:endParaRPr lang="fa-IR"/>
          </a:p>
        </p:txBody>
      </p:sp>
      <p:sp>
        <p:nvSpPr>
          <p:cNvPr id="5" name="Footer Placeholder 4"/>
          <p:cNvSpPr>
            <a:spLocks noGrp="1"/>
          </p:cNvSpPr>
          <p:nvPr>
            <p:ph type="ftr" sz="quarter" idx="11"/>
          </p:nvPr>
        </p:nvSpPr>
        <p:spPr>
          <a:xfrm>
            <a:off x="2619376" y="6480969"/>
            <a:ext cx="4260056" cy="300831"/>
          </a:xfrm>
        </p:spPr>
        <p:txBody>
          <a:bodyPr/>
          <a:lstStyle/>
          <a:p>
            <a:endParaRPr lang="fa-IR"/>
          </a:p>
        </p:txBody>
      </p:sp>
      <p:sp>
        <p:nvSpPr>
          <p:cNvPr id="6" name="Slide Number Placeholder 5"/>
          <p:cNvSpPr>
            <a:spLocks noGrp="1"/>
          </p:cNvSpPr>
          <p:nvPr>
            <p:ph type="sldNum" sz="quarter" idx="12"/>
          </p:nvPr>
        </p:nvSpPr>
        <p:spPr>
          <a:xfrm>
            <a:off x="8451056" y="809624"/>
            <a:ext cx="502920" cy="300831"/>
          </a:xfrm>
        </p:spPr>
        <p:txBody>
          <a:bodyPr/>
          <a:lstStyle/>
          <a:p>
            <a:fld id="{2A96F5FA-E0B1-409E-B43B-306EC8967850}" type="slidenum">
              <a:rPr lang="fa-IR" smtClean="0"/>
              <a:pPr/>
              <a:t>‹#›</a:t>
            </a:fld>
            <a:endParaRPr lang="fa-IR"/>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8B14A0B6-C802-4E0D-86A7-5011F2C9CA92}" type="datetimeFigureOut">
              <a:rPr lang="fa-IR" smtClean="0"/>
              <a:pPr/>
              <a:t>09/17/1434</a:t>
            </a:fld>
            <a:endParaRPr lang="fa-IR"/>
          </a:p>
        </p:txBody>
      </p:sp>
      <p:sp>
        <p:nvSpPr>
          <p:cNvPr id="6" name="Footer Placeholder 5"/>
          <p:cNvSpPr>
            <a:spLocks noGrp="1"/>
          </p:cNvSpPr>
          <p:nvPr>
            <p:ph type="ftr" sz="quarter" idx="11"/>
          </p:nvPr>
        </p:nvSpPr>
        <p:spPr>
          <a:xfrm>
            <a:off x="457200" y="6480969"/>
            <a:ext cx="4260056" cy="301752"/>
          </a:xfrm>
        </p:spPr>
        <p:txBody>
          <a:bodyPr/>
          <a:lstStyle/>
          <a:p>
            <a:endParaRPr lang="fa-IR"/>
          </a:p>
        </p:txBody>
      </p:sp>
      <p:sp>
        <p:nvSpPr>
          <p:cNvPr id="7" name="Slide Number Placeholder 6"/>
          <p:cNvSpPr>
            <a:spLocks noGrp="1"/>
          </p:cNvSpPr>
          <p:nvPr>
            <p:ph type="sldNum" sz="quarter" idx="12"/>
          </p:nvPr>
        </p:nvSpPr>
        <p:spPr>
          <a:xfrm>
            <a:off x="7589520" y="6480969"/>
            <a:ext cx="502920" cy="301752"/>
          </a:xfrm>
        </p:spPr>
        <p:txBody>
          <a:bodyPr/>
          <a:lstStyle/>
          <a:p>
            <a:fld id="{2A96F5FA-E0B1-409E-B43B-306EC896785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8B14A0B6-C802-4E0D-86A7-5011F2C9CA92}" type="datetimeFigureOut">
              <a:rPr lang="fa-IR" smtClean="0"/>
              <a:pPr/>
              <a:t>09/17/1434</a:t>
            </a:fld>
            <a:endParaRPr lang="fa-IR"/>
          </a:p>
        </p:txBody>
      </p:sp>
      <p:sp>
        <p:nvSpPr>
          <p:cNvPr id="8" name="Footer Placeholder 7"/>
          <p:cNvSpPr>
            <a:spLocks noGrp="1"/>
          </p:cNvSpPr>
          <p:nvPr>
            <p:ph type="ftr" sz="quarter" idx="11"/>
          </p:nvPr>
        </p:nvSpPr>
        <p:spPr>
          <a:xfrm>
            <a:off x="457200" y="6480969"/>
            <a:ext cx="4261104" cy="301752"/>
          </a:xfrm>
        </p:spPr>
        <p:txBody>
          <a:bodyPr/>
          <a:lstStyle/>
          <a:p>
            <a:endParaRPr lang="fa-IR"/>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A96F5FA-E0B1-409E-B43B-306EC8967850}"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14A0B6-C802-4E0D-86A7-5011F2C9CA92}" type="datetimeFigureOut">
              <a:rPr lang="fa-IR" smtClean="0"/>
              <a:pPr/>
              <a:t>09/17/1434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A96F5FA-E0B1-409E-B43B-306EC896785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8B14A0B6-C802-4E0D-86A7-5011F2C9CA92}" type="datetimeFigureOut">
              <a:rPr lang="fa-IR" smtClean="0"/>
              <a:pPr/>
              <a:t>09/17/1434</a:t>
            </a:fld>
            <a:endParaRPr lang="fa-IR"/>
          </a:p>
        </p:txBody>
      </p:sp>
      <p:sp>
        <p:nvSpPr>
          <p:cNvPr id="3" name="Footer Placeholder 2"/>
          <p:cNvSpPr>
            <a:spLocks noGrp="1"/>
          </p:cNvSpPr>
          <p:nvPr>
            <p:ph type="ftr" sz="quarter" idx="11"/>
          </p:nvPr>
        </p:nvSpPr>
        <p:spPr>
          <a:xfrm>
            <a:off x="457200" y="6481890"/>
            <a:ext cx="4260056" cy="300831"/>
          </a:xfrm>
        </p:spPr>
        <p:txBody>
          <a:bodyPr/>
          <a:lstStyle/>
          <a:p>
            <a:endParaRPr lang="fa-IR"/>
          </a:p>
        </p:txBody>
      </p:sp>
      <p:sp>
        <p:nvSpPr>
          <p:cNvPr id="4" name="Slide Number Placeholder 3"/>
          <p:cNvSpPr>
            <a:spLocks noGrp="1"/>
          </p:cNvSpPr>
          <p:nvPr>
            <p:ph type="sldNum" sz="quarter" idx="12"/>
          </p:nvPr>
        </p:nvSpPr>
        <p:spPr>
          <a:xfrm>
            <a:off x="7589520" y="6480969"/>
            <a:ext cx="502920" cy="301752"/>
          </a:xfrm>
        </p:spPr>
        <p:txBody>
          <a:bodyPr/>
          <a:lstStyle/>
          <a:p>
            <a:fld id="{2A96F5FA-E0B1-409E-B43B-306EC896785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8B14A0B6-C802-4E0D-86A7-5011F2C9CA92}" type="datetimeFigureOut">
              <a:rPr lang="fa-IR" smtClean="0"/>
              <a:pPr/>
              <a:t>09/17/1434</a:t>
            </a:fld>
            <a:endParaRPr lang="fa-IR"/>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fa-IR"/>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A96F5FA-E0B1-409E-B43B-306EC8967850}"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8B14A0B6-C802-4E0D-86A7-5011F2C9CA92}" type="datetimeFigureOut">
              <a:rPr lang="fa-IR" smtClean="0"/>
              <a:pPr/>
              <a:t>09/17/1434</a:t>
            </a:fld>
            <a:endParaRPr lang="fa-IR"/>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fa-IR"/>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A96F5FA-E0B1-409E-B43B-306EC8967850}"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B14A0B6-C802-4E0D-86A7-5011F2C9CA92}" type="datetimeFigureOut">
              <a:rPr lang="fa-IR" smtClean="0"/>
              <a:pPr/>
              <a:t>09/17/1434</a:t>
            </a:fld>
            <a:endParaRPr lang="fa-IR"/>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a-IR"/>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A96F5FA-E0B1-409E-B43B-306EC8967850}"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onlinelibrary.wiley.com/doi/10.1002/pbc.v58.2/issuet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onlinelibrary.wiley.com/doi/10.1002/pbc.v58.2/issuetoc"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onlinelibrary.wiley.com/doi/10.1002/pbc.v47:5+/issuetoc"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onlinelibrary.wiley.com/doi/10.1002/pbc.v47:5+/issuetoc"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In the name of God</a:t>
            </a:r>
            <a:endParaRPr lang="fa-IR" dirty="0"/>
          </a:p>
        </p:txBody>
      </p:sp>
      <p:sp>
        <p:nvSpPr>
          <p:cNvPr id="2" name="Content Placeholder 1"/>
          <p:cNvSpPr>
            <a:spLocks noGrp="1"/>
          </p:cNvSpPr>
          <p:nvPr>
            <p:ph idx="1"/>
          </p:nvPr>
        </p:nvSpPr>
        <p:spPr/>
        <p:txBody>
          <a:bodyPr/>
          <a:lstStyle/>
          <a:p>
            <a:pPr algn="ctr" rtl="0"/>
            <a:r>
              <a:rPr lang="en-US" dirty="0" smtClean="0"/>
              <a:t>Chronic ITP</a:t>
            </a:r>
          </a:p>
          <a:p>
            <a:pPr algn="ctr" rtl="0"/>
            <a:r>
              <a:rPr lang="en-US" dirty="0" smtClean="0"/>
              <a:t>Presented by :</a:t>
            </a:r>
            <a:r>
              <a:rPr lang="en-US" dirty="0" err="1" smtClean="0"/>
              <a:t>F.Malek</a:t>
            </a:r>
            <a:endParaRPr lang="en-US" dirty="0" smtClean="0"/>
          </a:p>
          <a:p>
            <a:pPr algn="ctr" rtl="0"/>
            <a:r>
              <a:rPr lang="en-US" dirty="0" smtClean="0"/>
              <a:t>Under supervision of Dr </a:t>
            </a:r>
            <a:r>
              <a:rPr lang="en-US" dirty="0" err="1" smtClean="0"/>
              <a:t>Shamsian</a:t>
            </a:r>
            <a:endParaRPr lang="fa-I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800" dirty="0" smtClean="0">
                <a:solidFill>
                  <a:schemeClr val="tx1"/>
                </a:solidFill>
              </a:rPr>
              <a:t>Janna M. </a:t>
            </a:r>
            <a:r>
              <a:rPr lang="en-US" sz="1800" b="1" dirty="0" smtClean="0">
                <a:solidFill>
                  <a:schemeClr val="tx1"/>
                </a:solidFill>
              </a:rPr>
              <a:t>Childhood immune thrombocytopenia: role of </a:t>
            </a:r>
            <a:r>
              <a:rPr lang="en-US" sz="1800" b="1" dirty="0" err="1" smtClean="0">
                <a:solidFill>
                  <a:schemeClr val="tx1"/>
                </a:solidFill>
              </a:rPr>
              <a:t>rituximab</a:t>
            </a:r>
            <a:r>
              <a:rPr lang="en-US" sz="1800" b="1" dirty="0" smtClean="0">
                <a:solidFill>
                  <a:schemeClr val="tx1"/>
                </a:solidFill>
              </a:rPr>
              <a:t>, recombinant .</a:t>
            </a:r>
            <a:r>
              <a:rPr lang="en-US" sz="1800" b="1" dirty="0" err="1" smtClean="0">
                <a:solidFill>
                  <a:schemeClr val="tx1"/>
                </a:solidFill>
              </a:rPr>
              <a:t>Dalas</a:t>
            </a:r>
            <a:r>
              <a:rPr lang="en-US" sz="1800" b="1" dirty="0" smtClean="0">
                <a:solidFill>
                  <a:schemeClr val="tx1"/>
                </a:solidFill>
              </a:rPr>
              <a:t>. </a:t>
            </a:r>
            <a:r>
              <a:rPr lang="en-US" sz="1800" b="1" dirty="0" err="1" smtClean="0">
                <a:solidFill>
                  <a:schemeClr val="tx1"/>
                </a:solidFill>
              </a:rPr>
              <a:t>Texas.</a:t>
            </a:r>
            <a:r>
              <a:rPr lang="en-US" sz="1600" b="1" dirty="0" err="1" smtClean="0">
                <a:solidFill>
                  <a:schemeClr val="tx1"/>
                </a:solidFill>
              </a:rPr>
              <a:t>Hematology</a:t>
            </a:r>
            <a:r>
              <a:rPr lang="en-US" sz="1600" b="1" dirty="0" smtClean="0">
                <a:solidFill>
                  <a:schemeClr val="tx1"/>
                </a:solidFill>
              </a:rPr>
              <a:t> 2012</a:t>
            </a:r>
            <a:r>
              <a:rPr lang="fa-IR" sz="1800" b="1" dirty="0" smtClean="0">
                <a:solidFill>
                  <a:schemeClr val="tx1"/>
                </a:solidFill>
              </a:rPr>
              <a:t>.</a:t>
            </a:r>
            <a:r>
              <a:rPr lang="en-US" sz="1800" b="1" dirty="0" err="1" smtClean="0">
                <a:solidFill>
                  <a:schemeClr val="tx1"/>
                </a:solidFill>
              </a:rPr>
              <a:t>thrombopoietin</a:t>
            </a:r>
            <a:r>
              <a:rPr lang="en-US" sz="1800" b="1" dirty="0" smtClean="0">
                <a:solidFill>
                  <a:schemeClr val="tx1"/>
                </a:solidFill>
              </a:rPr>
              <a:t>, and other new therapeutics</a:t>
            </a:r>
            <a:br>
              <a:rPr lang="en-US" sz="1800" b="1" dirty="0" smtClean="0">
                <a:solidFill>
                  <a:schemeClr val="tx1"/>
                </a:solidFill>
              </a:rPr>
            </a:br>
            <a:r>
              <a:rPr lang="en-US" sz="1600" b="1" dirty="0" smtClean="0">
                <a:solidFill>
                  <a:schemeClr val="tx1"/>
                </a:solidFill>
              </a:rPr>
              <a:t>American Society of Hematology</a:t>
            </a:r>
            <a:r>
              <a:rPr lang="fa-IR" sz="1600" dirty="0" smtClean="0"/>
              <a:t>.</a:t>
            </a:r>
            <a:endParaRPr lang="fa-IR" sz="1800" dirty="0">
              <a:solidFill>
                <a:schemeClr val="tx1"/>
              </a:solidFill>
            </a:endParaRPr>
          </a:p>
        </p:txBody>
      </p:sp>
      <p:sp>
        <p:nvSpPr>
          <p:cNvPr id="3" name="Content Placeholder 2"/>
          <p:cNvSpPr>
            <a:spLocks noGrp="1"/>
          </p:cNvSpPr>
          <p:nvPr>
            <p:ph idx="1"/>
          </p:nvPr>
        </p:nvSpPr>
        <p:spPr/>
        <p:txBody>
          <a:bodyPr>
            <a:normAutofit fontScale="92500" lnSpcReduction="20000"/>
          </a:bodyPr>
          <a:lstStyle/>
          <a:p>
            <a:pPr algn="l" rtl="0"/>
            <a:r>
              <a:rPr lang="en-US" dirty="0" smtClean="0"/>
              <a:t>Before </a:t>
            </a:r>
            <a:r>
              <a:rPr lang="en-US" dirty="0" err="1" smtClean="0"/>
              <a:t>splenectomy</a:t>
            </a:r>
            <a:r>
              <a:rPr lang="en-US" dirty="0" smtClean="0"/>
              <a:t>, patients with ITP are divided into responders and </a:t>
            </a:r>
            <a:r>
              <a:rPr lang="en-US" dirty="0" err="1" smtClean="0"/>
              <a:t>nonresponders</a:t>
            </a:r>
            <a:r>
              <a:rPr lang="en-US" dirty="0" smtClean="0"/>
              <a:t> to the different treatment modalities.</a:t>
            </a:r>
          </a:p>
          <a:p>
            <a:pPr algn="l" rtl="0"/>
            <a:endParaRPr lang="en-US" dirty="0" smtClean="0"/>
          </a:p>
          <a:p>
            <a:pPr algn="l" rtl="0"/>
            <a:r>
              <a:rPr lang="en-US" dirty="0" smtClean="0"/>
              <a:t>Approximately 1/3 of children will have persistent/chronic ITP with ongoing thrombocytopenia more than 6 months after diagnosis,</a:t>
            </a:r>
          </a:p>
          <a:p>
            <a:pPr algn="l" rtl="0"/>
            <a:endParaRPr lang="en-US" dirty="0" smtClean="0"/>
          </a:p>
          <a:p>
            <a:pPr algn="l" rtl="0"/>
            <a:r>
              <a:rPr lang="en-US" dirty="0" smtClean="0"/>
              <a:t>5%-10% will develop severe, chronic, and/or refractory disease.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a:t>
            </a:r>
            <a:r>
              <a:rPr lang="en-US" sz="1400" b="1" dirty="0" err="1" smtClean="0">
                <a:solidFill>
                  <a:schemeClr val="tx1"/>
                </a:solidFill>
              </a:rPr>
              <a:t>Hematology</a:t>
            </a:r>
            <a:r>
              <a:rPr lang="en-US" sz="14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4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70000" lnSpcReduction="20000"/>
          </a:bodyPr>
          <a:lstStyle/>
          <a:p>
            <a:pPr algn="l" rtl="0"/>
            <a:r>
              <a:rPr lang="en-US" dirty="0" err="1" smtClean="0"/>
              <a:t>Neunert</a:t>
            </a:r>
            <a:r>
              <a:rPr lang="en-US" dirty="0" smtClean="0"/>
              <a:t> et al, : rate of serious bleeding upon diagnosis of ITP in children with platelet counts   &lt; 20×   10 </a:t>
            </a:r>
            <a:r>
              <a:rPr lang="fa-IR" dirty="0" smtClean="0"/>
              <a:t>9 </a:t>
            </a:r>
            <a:r>
              <a:rPr lang="en-US" dirty="0" smtClean="0"/>
              <a:t>/L was only 3%</a:t>
            </a:r>
          </a:p>
          <a:p>
            <a:pPr algn="l" rtl="0"/>
            <a:endParaRPr lang="en-US" dirty="0" smtClean="0"/>
          </a:p>
          <a:p>
            <a:pPr algn="l" rtl="0"/>
            <a:r>
              <a:rPr lang="en-US" b="1" dirty="0" smtClean="0"/>
              <a:t>ITP develop  to ICH </a:t>
            </a:r>
            <a:r>
              <a:rPr lang="en-US" dirty="0" smtClean="0"/>
              <a:t>:</a:t>
            </a:r>
          </a:p>
          <a:p>
            <a:pPr algn="l" rtl="0"/>
            <a:r>
              <a:rPr lang="en-US" dirty="0" smtClean="0"/>
              <a:t>platelet counts  &lt; 10-20  × 10 </a:t>
            </a:r>
            <a:r>
              <a:rPr lang="fa-IR" dirty="0" smtClean="0"/>
              <a:t>9 </a:t>
            </a:r>
            <a:r>
              <a:rPr lang="en-US" dirty="0" smtClean="0"/>
              <a:t>/L,</a:t>
            </a:r>
          </a:p>
          <a:p>
            <a:pPr algn="l" rtl="0"/>
            <a:r>
              <a:rPr lang="en-US" dirty="0" smtClean="0"/>
              <a:t>Bleeding manifestation beyond </a:t>
            </a:r>
            <a:r>
              <a:rPr lang="en-US" dirty="0" err="1" smtClean="0"/>
              <a:t>petechiae</a:t>
            </a:r>
            <a:r>
              <a:rPr lang="en-US" dirty="0" smtClean="0"/>
              <a:t> and </a:t>
            </a:r>
            <a:r>
              <a:rPr lang="en-US" dirty="0" err="1" smtClean="0"/>
              <a:t>ecchymoses</a:t>
            </a:r>
            <a:r>
              <a:rPr lang="en-US" dirty="0" smtClean="0"/>
              <a:t> (particularly </a:t>
            </a:r>
            <a:r>
              <a:rPr lang="en-US" dirty="0" err="1" smtClean="0"/>
              <a:t>hematuria</a:t>
            </a:r>
            <a:r>
              <a:rPr lang="en-US" dirty="0" smtClean="0"/>
              <a:t>), </a:t>
            </a:r>
          </a:p>
          <a:p>
            <a:pPr algn="l" rtl="0"/>
            <a:r>
              <a:rPr lang="en-US" dirty="0" smtClean="0"/>
              <a:t>A high rate of reported head trauma.</a:t>
            </a:r>
          </a:p>
          <a:p>
            <a:pPr algn="l" rtl="0"/>
            <a:r>
              <a:rPr lang="en-US" dirty="0" smtClean="0"/>
              <a:t>Now only 16% of children receiving drug therapy compared with 61% in 1995. </a:t>
            </a:r>
          </a:p>
          <a:p>
            <a:pPr algn="l" rtl="0"/>
            <a:r>
              <a:rPr lang="en-US" b="1" dirty="0" smtClean="0"/>
              <a:t>The decision to treat :</a:t>
            </a:r>
          </a:p>
          <a:p>
            <a:pPr algn="l" rtl="0"/>
            <a:r>
              <a:rPr lang="en-US" b="1" dirty="0" smtClean="0"/>
              <a:t>on platelet count, severity of the associated bleeding, reliability of family for close follow-up, and potential loss or gain of quality of life.</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a:t>
            </a:r>
            <a:r>
              <a:rPr lang="en-US" sz="1400" b="1" dirty="0" err="1" smtClean="0">
                <a:solidFill>
                  <a:schemeClr val="tx1"/>
                </a:solidFill>
              </a:rPr>
              <a:t>Hematology</a:t>
            </a:r>
            <a:r>
              <a:rPr lang="en-US" sz="14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4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77500" lnSpcReduction="20000"/>
          </a:bodyPr>
          <a:lstStyle/>
          <a:p>
            <a:pPr algn="l" rtl="0"/>
            <a:r>
              <a:rPr lang="en-US" dirty="0" smtClean="0"/>
              <a:t>The initial step is to ensure that the diagnosis is correct.</a:t>
            </a:r>
          </a:p>
          <a:p>
            <a:pPr algn="l" rtl="0"/>
            <a:r>
              <a:rPr lang="en-US" dirty="0" smtClean="0"/>
              <a:t>Second, treating physicians need to determine whether the severity of symptoms warrants aggressive therapy. many children with chronic disease will not have major bleeding symptoms and will likely recover within an additional 12-24 months.</a:t>
            </a:r>
          </a:p>
          <a:p>
            <a:pPr algn="l" rtl="0"/>
            <a:r>
              <a:rPr lang="en-US" dirty="0" smtClean="0"/>
              <a:t> Therefore, continued observation may be the only therapy indicated. </a:t>
            </a:r>
          </a:p>
          <a:p>
            <a:pPr algn="l" rtl="0"/>
            <a:r>
              <a:rPr lang="en-US" dirty="0" smtClean="0"/>
              <a:t>The dilemma is to determine the best second-line therapy for the symptomatic children, with the goals being increase of platelet count, resolution of bleeding, and increased quality of life</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Chronic ITP</a:t>
            </a:r>
            <a:endParaRPr lang="fa-IR" b="1" dirty="0">
              <a:solidFill>
                <a:schemeClr val="tx1"/>
              </a:solidFill>
            </a:endParaRPr>
          </a:p>
        </p:txBody>
      </p:sp>
      <p:sp>
        <p:nvSpPr>
          <p:cNvPr id="3" name="Content Placeholder 2"/>
          <p:cNvSpPr>
            <a:spLocks noGrp="1"/>
          </p:cNvSpPr>
          <p:nvPr>
            <p:ph idx="1"/>
          </p:nvPr>
        </p:nvSpPr>
        <p:spPr/>
        <p:txBody>
          <a:bodyPr/>
          <a:lstStyle/>
          <a:p>
            <a:pPr algn="ctr" rtl="0"/>
            <a:r>
              <a:rPr lang="en-US" b="1" dirty="0" smtClean="0"/>
              <a:t>The  primary goal of treatment is prevent of bleeding  not CURE</a:t>
            </a:r>
          </a:p>
          <a:p>
            <a:pPr algn="ctr" rtl="0"/>
            <a:endParaRPr lang="en-US" b="1" dirty="0" smtClean="0"/>
          </a:p>
          <a:p>
            <a:pPr algn="ctr" rtl="0"/>
            <a:r>
              <a:rPr lang="en-US" b="1" dirty="0" smtClean="0"/>
              <a:t> So observation  alone is an appropriate approach for many patients  especially those with minimally symptoms.</a:t>
            </a:r>
            <a:endParaRPr lang="fa-IR"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sz="3600" b="1" dirty="0" smtClean="0">
                <a:solidFill>
                  <a:schemeClr val="bg2">
                    <a:lumMod val="10000"/>
                  </a:schemeClr>
                </a:solidFill>
              </a:rPr>
              <a:t/>
            </a:r>
            <a:br>
              <a:rPr lang="en-US" sz="3600" b="1" dirty="0" smtClean="0">
                <a:solidFill>
                  <a:schemeClr val="bg2">
                    <a:lumMod val="10000"/>
                  </a:schemeClr>
                </a:solidFill>
              </a:rPr>
            </a:br>
            <a:r>
              <a:rPr lang="fa-IR" sz="3600" b="1" dirty="0" smtClean="0">
                <a:solidFill>
                  <a:schemeClr val="bg2">
                    <a:lumMod val="10000"/>
                  </a:schemeClr>
                </a:solidFill>
              </a:rPr>
              <a:t/>
            </a:r>
            <a:br>
              <a:rPr lang="fa-IR" sz="3600" b="1" dirty="0" smtClean="0">
                <a:solidFill>
                  <a:schemeClr val="bg2">
                    <a:lumMod val="10000"/>
                  </a:schemeClr>
                </a:solidFill>
              </a:rPr>
            </a:br>
            <a:r>
              <a:rPr lang="en-US" dirty="0" smtClean="0">
                <a:solidFill>
                  <a:schemeClr val="tx1"/>
                </a:solidFill>
              </a:rPr>
              <a:t>Chronic ITP</a:t>
            </a:r>
            <a:endParaRPr lang="en-US" dirty="0" smtClean="0"/>
          </a:p>
        </p:txBody>
      </p:sp>
      <p:sp>
        <p:nvSpPr>
          <p:cNvPr id="3" name="Content Placeholder 2"/>
          <p:cNvSpPr>
            <a:spLocks noGrp="1"/>
          </p:cNvSpPr>
          <p:nvPr>
            <p:ph idx="1"/>
          </p:nvPr>
        </p:nvSpPr>
        <p:spPr/>
        <p:txBody>
          <a:bodyPr>
            <a:normAutofit fontScale="85000" lnSpcReduction="20000"/>
          </a:bodyPr>
          <a:lstStyle/>
          <a:p>
            <a:pPr algn="l" rtl="0"/>
            <a:r>
              <a:rPr lang="en-US" dirty="0" smtClean="0"/>
              <a:t>Chronic ITP includes all patients who have platelet counts less than </a:t>
            </a:r>
            <a:r>
              <a:rPr lang="en-US" b="1" dirty="0" smtClean="0"/>
              <a:t>150 × 10 9/L persisting more than 6 </a:t>
            </a:r>
            <a:r>
              <a:rPr lang="en-US" dirty="0" smtClean="0"/>
              <a:t>months after diagnosis.</a:t>
            </a:r>
          </a:p>
          <a:p>
            <a:pPr algn="l" rtl="0"/>
            <a:endParaRPr lang="en-US" dirty="0" smtClean="0"/>
          </a:p>
          <a:p>
            <a:pPr algn="l" rtl="0"/>
            <a:r>
              <a:rPr lang="en-US" dirty="0" smtClean="0"/>
              <a:t>In </a:t>
            </a:r>
            <a:r>
              <a:rPr lang="en-US" b="1" dirty="0" smtClean="0"/>
              <a:t>80% of cases, </a:t>
            </a:r>
            <a:r>
              <a:rPr lang="en-US" dirty="0" smtClean="0"/>
              <a:t>acute ITP in children </a:t>
            </a:r>
            <a:r>
              <a:rPr lang="en-US" b="1" dirty="0" smtClean="0"/>
              <a:t>spontaneously resolves</a:t>
            </a:r>
            <a:r>
              <a:rPr lang="en-US" dirty="0" smtClean="0"/>
              <a:t> irrespective of any treatment.</a:t>
            </a:r>
          </a:p>
          <a:p>
            <a:pPr algn="l" rtl="0"/>
            <a:r>
              <a:rPr lang="en-US" dirty="0" err="1" smtClean="0"/>
              <a:t>Spontanaous</a:t>
            </a:r>
            <a:r>
              <a:rPr lang="en-US" dirty="0" smtClean="0"/>
              <a:t> </a:t>
            </a:r>
            <a:r>
              <a:rPr lang="en-US" dirty="0" err="1" smtClean="0"/>
              <a:t>remmision</a:t>
            </a:r>
            <a:r>
              <a:rPr lang="en-US" dirty="0" smtClean="0"/>
              <a:t>: months to years</a:t>
            </a:r>
          </a:p>
          <a:p>
            <a:pPr algn="l" rtl="0"/>
            <a:r>
              <a:rPr lang="en-US" dirty="0" smtClean="0"/>
              <a:t>%5  recurrent ITP( intermittent episodes). </a:t>
            </a:r>
          </a:p>
          <a:p>
            <a:pPr algn="l" rtl="0"/>
            <a:r>
              <a:rPr lang="en-US" dirty="0" smtClean="0"/>
              <a:t>Of the 20% of patients who are truly chronic, 80% enter remission following </a:t>
            </a:r>
            <a:r>
              <a:rPr lang="en-US" dirty="0" err="1" smtClean="0"/>
              <a:t>splenectomy</a:t>
            </a:r>
            <a:r>
              <a:rPr lang="en-US" dirty="0" smtClean="0"/>
              <a:t>, but a few will relapse over a period of years.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solidFill>
                  <a:schemeClr val="tx1"/>
                </a:solidFill>
              </a:rPr>
              <a:t>2011 Clinical Practice Guideline on the  Evaluation and Management of Immune Thrombocytopenia (ITP)</a:t>
            </a:r>
            <a:endParaRPr lang="fa-IR" sz="1800" b="1" dirty="0">
              <a:solidFill>
                <a:schemeClr val="tx1"/>
              </a:solidFill>
            </a:endParaRPr>
          </a:p>
        </p:txBody>
      </p:sp>
      <p:sp>
        <p:nvSpPr>
          <p:cNvPr id="3" name="Content Placeholder 2"/>
          <p:cNvSpPr>
            <a:spLocks noGrp="1"/>
          </p:cNvSpPr>
          <p:nvPr>
            <p:ph idx="1"/>
          </p:nvPr>
        </p:nvSpPr>
        <p:spPr>
          <a:xfrm>
            <a:off x="611560" y="1412776"/>
            <a:ext cx="8075240" cy="4536504"/>
          </a:xfrm>
        </p:spPr>
        <p:txBody>
          <a:bodyPr>
            <a:normAutofit fontScale="55000" lnSpcReduction="20000"/>
          </a:bodyPr>
          <a:lstStyle/>
          <a:p>
            <a:pPr algn="l" rtl="0"/>
            <a:endParaRPr lang="en-US" b="1" dirty="0" smtClean="0"/>
          </a:p>
          <a:p>
            <a:pPr algn="l" rtl="0"/>
            <a:r>
              <a:rPr lang="en-US" sz="3100" b="1" dirty="0" err="1" smtClean="0"/>
              <a:t>History:Isolated</a:t>
            </a:r>
            <a:r>
              <a:rPr lang="en-US" sz="3100" b="1" dirty="0" smtClean="0"/>
              <a:t> bleeding  symptoms consistent with thrombocytopenia without constitutional symptoms (</a:t>
            </a:r>
            <a:r>
              <a:rPr lang="en-US" sz="3100" b="1" dirty="0" err="1" smtClean="0"/>
              <a:t>e.g.significant</a:t>
            </a:r>
            <a:r>
              <a:rPr lang="en-US" sz="3100" b="1" dirty="0" smtClean="0"/>
              <a:t> </a:t>
            </a:r>
            <a:r>
              <a:rPr lang="en-US" sz="3100" b="1" dirty="0" err="1" smtClean="0"/>
              <a:t>weightloss,bonepain,nightsweats</a:t>
            </a:r>
            <a:r>
              <a:rPr lang="en-US" sz="3100" b="1" dirty="0" smtClean="0"/>
              <a:t>).</a:t>
            </a:r>
          </a:p>
          <a:p>
            <a:pPr algn="l" rtl="0"/>
            <a:endParaRPr lang="en-US" sz="3100" b="1" dirty="0" smtClean="0"/>
          </a:p>
          <a:p>
            <a:pPr algn="l" rtl="0"/>
            <a:r>
              <a:rPr lang="en-US" sz="3100" b="1" dirty="0" err="1" smtClean="0"/>
              <a:t>Physicalexamination:Bleeding</a:t>
            </a:r>
            <a:r>
              <a:rPr lang="en-US" sz="3100" b="1" dirty="0" smtClean="0"/>
              <a:t> symptoms in the absence of </a:t>
            </a:r>
            <a:r>
              <a:rPr lang="en-US" sz="3100" b="1" dirty="0" err="1" smtClean="0"/>
              <a:t>hepatosplenomegaly,lymphadenopathy,or</a:t>
            </a:r>
            <a:r>
              <a:rPr lang="en-US" sz="3100" b="1" dirty="0" smtClean="0"/>
              <a:t> stigmata of congenital conditions.</a:t>
            </a:r>
          </a:p>
          <a:p>
            <a:pPr algn="l" rtl="0"/>
            <a:endParaRPr lang="en-US" sz="3100" b="1" dirty="0" smtClean="0"/>
          </a:p>
          <a:p>
            <a:pPr algn="l" rtl="0"/>
            <a:r>
              <a:rPr lang="en-US" sz="3100" b="1" dirty="0" smtClean="0"/>
              <a:t>Complete </a:t>
            </a:r>
            <a:r>
              <a:rPr lang="en-US" sz="3100" b="1" dirty="0" err="1" smtClean="0"/>
              <a:t>bloodcount:Isolated</a:t>
            </a:r>
            <a:r>
              <a:rPr lang="en-US" sz="3100" b="1" dirty="0" smtClean="0"/>
              <a:t> thrombocytopenia(platelet count&lt;100x109 </a:t>
            </a:r>
            <a:r>
              <a:rPr lang="en-US" sz="3100" dirty="0" smtClean="0"/>
              <a:t>/L).</a:t>
            </a:r>
          </a:p>
          <a:p>
            <a:pPr algn="l" rtl="0"/>
            <a:endParaRPr lang="en-US" sz="3100" dirty="0" smtClean="0"/>
          </a:p>
          <a:p>
            <a:pPr algn="l" rtl="0"/>
            <a:r>
              <a:rPr lang="en-US" sz="3100" dirty="0" smtClean="0"/>
              <a:t>Anemia only if due to   significant bleeding—otherwise normal red cell </a:t>
            </a:r>
            <a:r>
              <a:rPr lang="en-US" sz="3100" dirty="0" err="1" smtClean="0"/>
              <a:t>indices,whitebloodcell</a:t>
            </a:r>
            <a:r>
              <a:rPr lang="en-US" sz="3100" dirty="0" smtClean="0"/>
              <a:t> count and  differential.</a:t>
            </a:r>
          </a:p>
          <a:p>
            <a:pPr algn="l" rtl="0"/>
            <a:endParaRPr lang="en-US" sz="3100" b="1" dirty="0" smtClean="0"/>
          </a:p>
          <a:p>
            <a:pPr algn="l" rtl="0"/>
            <a:r>
              <a:rPr lang="en-US" sz="3100" b="1" dirty="0" smtClean="0"/>
              <a:t>Peripheral </a:t>
            </a:r>
            <a:r>
              <a:rPr lang="en-US" sz="3100" b="1" dirty="0" err="1" smtClean="0"/>
              <a:t>bloodsmear:Identifie</a:t>
            </a:r>
            <a:r>
              <a:rPr lang="en-US" sz="3100" b="1" dirty="0" smtClean="0"/>
              <a:t> platelet should be normal to </a:t>
            </a:r>
            <a:r>
              <a:rPr lang="en-US" sz="3100" b="1" dirty="0" err="1" smtClean="0"/>
              <a:t>largein</a:t>
            </a:r>
            <a:r>
              <a:rPr lang="en-US" sz="3100" b="1" dirty="0" smtClean="0"/>
              <a:t> size.</a:t>
            </a:r>
            <a:endParaRPr lang="fa-IR" sz="3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solidFill>
                  <a:schemeClr val="tx1"/>
                </a:solidFill>
              </a:rPr>
              <a:t>2011 Clinical Practice Guideline on the  Evaluation and Management of Immune Thrombocytopenia (ITP)</a:t>
            </a:r>
            <a:endParaRPr lang="fa-IR" sz="1800" dirty="0"/>
          </a:p>
        </p:txBody>
      </p:sp>
      <p:sp>
        <p:nvSpPr>
          <p:cNvPr id="3" name="Content Placeholder 2"/>
          <p:cNvSpPr>
            <a:spLocks noGrp="1"/>
          </p:cNvSpPr>
          <p:nvPr>
            <p:ph idx="1"/>
          </p:nvPr>
        </p:nvSpPr>
        <p:spPr/>
        <p:txBody>
          <a:bodyPr/>
          <a:lstStyle/>
          <a:p>
            <a:pPr algn="l" rtl="0">
              <a:buNone/>
            </a:pPr>
            <a:r>
              <a:rPr lang="en-US" b="1" dirty="0" smtClean="0"/>
              <a:t>Bone marrow  examination: </a:t>
            </a:r>
          </a:p>
          <a:p>
            <a:pPr algn="l" rtl="0"/>
            <a:r>
              <a:rPr lang="en-US" dirty="0" smtClean="0"/>
              <a:t>Is felt to be unnecessary in children with typical ITP   prior   to  initiation of treatment with </a:t>
            </a:r>
            <a:r>
              <a:rPr lang="en-US" dirty="0" err="1" smtClean="0"/>
              <a:t>corticosteroids,prior</a:t>
            </a:r>
            <a:r>
              <a:rPr lang="en-US" dirty="0" smtClean="0"/>
              <a:t>  to </a:t>
            </a:r>
            <a:r>
              <a:rPr lang="en-US" dirty="0" err="1" smtClean="0"/>
              <a:t>splenectomy,or</a:t>
            </a:r>
            <a:r>
              <a:rPr lang="en-US" dirty="0" smtClean="0"/>
              <a:t> in patients who fail intravenous immunoglobulin(</a:t>
            </a:r>
            <a:r>
              <a:rPr lang="en-US" dirty="0" err="1" smtClean="0"/>
              <a:t>IVIg</a:t>
            </a:r>
            <a:r>
              <a:rPr lang="en-US" dirty="0" smtClean="0"/>
              <a:t>) therapy.</a:t>
            </a:r>
            <a:endParaRPr lang="fa-I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solidFill>
                  <a:schemeClr val="tx1"/>
                </a:solidFill>
              </a:rPr>
              <a:t/>
            </a:r>
            <a:br>
              <a:rPr lang="fa-IR" b="1" dirty="0" smtClean="0">
                <a:solidFill>
                  <a:schemeClr val="tx1"/>
                </a:solidFill>
              </a:rPr>
            </a:br>
            <a:r>
              <a:rPr lang="en-US" b="1" dirty="0" smtClean="0">
                <a:solidFill>
                  <a:schemeClr val="tx1"/>
                </a:solidFill>
              </a:rPr>
              <a:t>Chronic ITP/Differential diagnosis</a:t>
            </a:r>
            <a:endParaRPr lang="fa-IR" b="1" dirty="0">
              <a:solidFill>
                <a:schemeClr val="tx1"/>
              </a:solidFill>
            </a:endParaRPr>
          </a:p>
        </p:txBody>
      </p:sp>
      <p:sp>
        <p:nvSpPr>
          <p:cNvPr id="3" name="Content Placeholder 2"/>
          <p:cNvSpPr>
            <a:spLocks noGrp="1"/>
          </p:cNvSpPr>
          <p:nvPr>
            <p:ph idx="1"/>
          </p:nvPr>
        </p:nvSpPr>
        <p:spPr/>
        <p:txBody>
          <a:bodyPr/>
          <a:lstStyle/>
          <a:p>
            <a:pPr algn="l" rtl="0"/>
            <a:endParaRPr lang="en-US" dirty="0" smtClean="0"/>
          </a:p>
          <a:p>
            <a:pPr algn="l" rtl="0"/>
            <a:r>
              <a:rPr lang="en-US" dirty="0" err="1" smtClean="0"/>
              <a:t>Immunedeficiency</a:t>
            </a:r>
            <a:r>
              <a:rPr lang="en-US" dirty="0" smtClean="0">
                <a:sym typeface="Wingdings" pitchFamily="2" charset="2"/>
              </a:rPr>
              <a:t>: </a:t>
            </a:r>
            <a:r>
              <a:rPr lang="en-US" dirty="0" smtClean="0"/>
              <a:t>Hypo </a:t>
            </a:r>
            <a:r>
              <a:rPr lang="en-US" dirty="0" err="1" smtClean="0"/>
              <a:t>gammaglubolinemia</a:t>
            </a:r>
            <a:r>
              <a:rPr lang="en-US" dirty="0" smtClean="0"/>
              <a:t> &amp;</a:t>
            </a:r>
          </a:p>
          <a:p>
            <a:pPr algn="l" rtl="0">
              <a:buNone/>
            </a:pPr>
            <a:r>
              <a:rPr lang="en-US" dirty="0" smtClean="0"/>
              <a:t>Common variable immune deficiency</a:t>
            </a:r>
          </a:p>
          <a:p>
            <a:pPr algn="l" rtl="0"/>
            <a:r>
              <a:rPr lang="en-US" dirty="0" err="1" smtClean="0"/>
              <a:t>Lymphoprolifrative</a:t>
            </a:r>
            <a:r>
              <a:rPr lang="en-US" dirty="0" smtClean="0"/>
              <a:t> </a:t>
            </a:r>
            <a:r>
              <a:rPr lang="en-US" dirty="0" err="1" smtClean="0"/>
              <a:t>disorders:ALPS</a:t>
            </a:r>
            <a:r>
              <a:rPr lang="en-US" dirty="0" smtClean="0"/>
              <a:t>&amp; </a:t>
            </a:r>
            <a:r>
              <a:rPr lang="en-US" dirty="0" err="1" smtClean="0"/>
              <a:t>Hodghkine</a:t>
            </a:r>
            <a:r>
              <a:rPr lang="en-US" dirty="0" smtClean="0"/>
              <a:t> disease</a:t>
            </a:r>
          </a:p>
          <a:p>
            <a:pPr algn="l" rtl="0"/>
            <a:r>
              <a:rPr lang="en-US" dirty="0" err="1" smtClean="0"/>
              <a:t>Colagen</a:t>
            </a:r>
            <a:r>
              <a:rPr lang="en-US" dirty="0" smtClean="0"/>
              <a:t> vascular </a:t>
            </a:r>
            <a:r>
              <a:rPr lang="en-US" dirty="0" err="1" smtClean="0"/>
              <a:t>disease:SLE</a:t>
            </a:r>
            <a:endParaRPr lang="en-US" dirty="0" smtClean="0"/>
          </a:p>
          <a:p>
            <a:pPr algn="l" rtl="0"/>
            <a:r>
              <a:rPr lang="en-US" dirty="0" smtClean="0"/>
              <a:t>Infection: HIV</a:t>
            </a:r>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Evaluation-Chronic ITP</a:t>
            </a:r>
            <a:endParaRPr lang="fa-IR" b="1" dirty="0">
              <a:solidFill>
                <a:schemeClr val="tx1"/>
              </a:solidFill>
            </a:endParaRPr>
          </a:p>
        </p:txBody>
      </p:sp>
      <p:sp>
        <p:nvSpPr>
          <p:cNvPr id="3" name="Content Placeholder 2"/>
          <p:cNvSpPr>
            <a:spLocks noGrp="1"/>
          </p:cNvSpPr>
          <p:nvPr>
            <p:ph idx="1"/>
          </p:nvPr>
        </p:nvSpPr>
        <p:spPr/>
        <p:txBody>
          <a:bodyPr>
            <a:normAutofit lnSpcReduction="10000"/>
          </a:bodyPr>
          <a:lstStyle/>
          <a:p>
            <a:pPr algn="l" rtl="0"/>
            <a:r>
              <a:rPr lang="en-US" b="1" dirty="0" smtClean="0"/>
              <a:t>BMA: if not previously done</a:t>
            </a:r>
          </a:p>
          <a:p>
            <a:pPr algn="l" rtl="0"/>
            <a:r>
              <a:rPr lang="en-US" b="1" dirty="0" smtClean="0"/>
              <a:t> </a:t>
            </a:r>
            <a:r>
              <a:rPr lang="en-US" b="1" dirty="0" err="1" smtClean="0"/>
              <a:t>Ig</a:t>
            </a:r>
            <a:r>
              <a:rPr lang="en-US" b="1" dirty="0" smtClean="0"/>
              <a:t> level</a:t>
            </a:r>
          </a:p>
          <a:p>
            <a:pPr algn="l" rtl="0"/>
            <a:r>
              <a:rPr lang="en-US" b="1" dirty="0" smtClean="0"/>
              <a:t>Collagen </a:t>
            </a:r>
            <a:r>
              <a:rPr lang="en-US" b="1" dirty="0" err="1" smtClean="0"/>
              <a:t>Vacscular</a:t>
            </a:r>
            <a:r>
              <a:rPr lang="en-US" b="1" dirty="0" smtClean="0"/>
              <a:t> testes</a:t>
            </a:r>
          </a:p>
          <a:p>
            <a:pPr algn="l" rtl="0"/>
            <a:r>
              <a:rPr lang="en-US" b="1" dirty="0" smtClean="0"/>
              <a:t>Coombs test</a:t>
            </a:r>
          </a:p>
          <a:p>
            <a:pPr algn="l" rtl="0"/>
            <a:r>
              <a:rPr lang="en-US" b="1" dirty="0" smtClean="0"/>
              <a:t>TFT</a:t>
            </a:r>
          </a:p>
          <a:p>
            <a:pPr algn="l" rtl="0"/>
            <a:r>
              <a:rPr lang="en-US" b="1" dirty="0" smtClean="0"/>
              <a:t> </a:t>
            </a:r>
            <a:r>
              <a:rPr lang="en-US" b="1" dirty="0" err="1" smtClean="0"/>
              <a:t>Antiphospholipid</a:t>
            </a:r>
            <a:r>
              <a:rPr lang="en-US" b="1" dirty="0" smtClean="0"/>
              <a:t> </a:t>
            </a:r>
            <a:r>
              <a:rPr lang="en-US" b="1" dirty="0" err="1" smtClean="0"/>
              <a:t>Ab</a:t>
            </a:r>
            <a:r>
              <a:rPr lang="en-US" b="1" dirty="0" smtClean="0"/>
              <a:t> test </a:t>
            </a:r>
          </a:p>
          <a:p>
            <a:pPr algn="l" rtl="0"/>
            <a:r>
              <a:rPr lang="en-US" b="1" dirty="0" smtClean="0"/>
              <a:t>HIV test</a:t>
            </a:r>
          </a:p>
          <a:p>
            <a:pPr algn="l" rtl="0"/>
            <a:r>
              <a:rPr lang="en-US" b="1" dirty="0" smtClean="0"/>
              <a:t>Evaluation of parents CBC &amp;  smear  for familial types should be </a:t>
            </a:r>
            <a:r>
              <a:rPr lang="en-US" b="1" dirty="0" err="1" smtClean="0"/>
              <a:t>considerd</a:t>
            </a:r>
            <a:endParaRPr lang="en-US" b="1" dirty="0" smtClean="0"/>
          </a:p>
          <a:p>
            <a:pPr algn="l" rtl="0"/>
            <a:endParaRPr lang="en-US" dirty="0" smtClean="0"/>
          </a:p>
          <a:p>
            <a:pPr algn="l" rtl="0"/>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Secondary ITP (H. pylori- associated)</a:t>
            </a:r>
          </a:p>
        </p:txBody>
      </p:sp>
      <p:sp>
        <p:nvSpPr>
          <p:cNvPr id="3" name="Content Placeholder 2"/>
          <p:cNvSpPr>
            <a:spLocks noGrp="1"/>
          </p:cNvSpPr>
          <p:nvPr>
            <p:ph idx="1"/>
          </p:nvPr>
        </p:nvSpPr>
        <p:spPr/>
        <p:txBody>
          <a:bodyPr/>
          <a:lstStyle/>
          <a:p>
            <a:pPr algn="ctr" rtl="0"/>
            <a:endParaRPr lang="en-US" b="1" dirty="0" smtClean="0"/>
          </a:p>
          <a:p>
            <a:pPr algn="ctr" rtl="0"/>
            <a:r>
              <a:rPr lang="en-US" b="1" dirty="0" smtClean="0"/>
              <a:t>Routine testing for </a:t>
            </a:r>
            <a:r>
              <a:rPr lang="en-US" b="1" i="1" dirty="0" err="1" smtClean="0"/>
              <a:t>H.pylori</a:t>
            </a:r>
            <a:r>
              <a:rPr lang="en-US" b="1" i="1" dirty="0" smtClean="0"/>
              <a:t> </a:t>
            </a:r>
            <a:r>
              <a:rPr lang="en-US" b="1" i="1" dirty="0" err="1" smtClean="0"/>
              <a:t>isnot</a:t>
            </a:r>
            <a:r>
              <a:rPr lang="en-US" b="1" i="1" dirty="0" smtClean="0"/>
              <a:t> recommended in asymptomatic children with unresolved ITP.</a:t>
            </a:r>
          </a:p>
          <a:p>
            <a:pPr algn="ctr" rtl="0"/>
            <a:endParaRPr lang="fa-I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0"/>
            <a:endParaRPr lang="fa-IR" dirty="0"/>
          </a:p>
        </p:txBody>
      </p:sp>
      <p:sp>
        <p:nvSpPr>
          <p:cNvPr id="2" name="Content Placeholder 1"/>
          <p:cNvSpPr>
            <a:spLocks noGrp="1"/>
          </p:cNvSpPr>
          <p:nvPr>
            <p:ph idx="1"/>
          </p:nvPr>
        </p:nvSpPr>
        <p:spPr/>
        <p:txBody>
          <a:bodyPr/>
          <a:lstStyle/>
          <a:p>
            <a:pPr algn="l" rtl="0"/>
            <a:r>
              <a:rPr lang="en-US" dirty="0" smtClean="0"/>
              <a:t>A 10 year old girl known case of chronic ITP since 6 years ago which was admitted in our ward due to </a:t>
            </a:r>
            <a:r>
              <a:rPr lang="en-US" dirty="0" err="1" smtClean="0"/>
              <a:t>Epistaxis</a:t>
            </a:r>
            <a:r>
              <a:rPr lang="en-US" dirty="0" smtClean="0"/>
              <a:t> and </a:t>
            </a:r>
            <a:r>
              <a:rPr lang="en-US" dirty="0" err="1" smtClean="0"/>
              <a:t>petechia</a:t>
            </a:r>
            <a:r>
              <a:rPr lang="en-US" dirty="0" smtClean="0"/>
              <a:t> and </a:t>
            </a:r>
            <a:r>
              <a:rPr lang="en-US" dirty="0" err="1" smtClean="0"/>
              <a:t>purpura</a:t>
            </a:r>
            <a:endParaRPr lang="en-US" dirty="0" smtClean="0"/>
          </a:p>
          <a:p>
            <a:pPr algn="l" rtl="0"/>
            <a:r>
              <a:rPr lang="en-US" dirty="0" smtClean="0"/>
              <a:t>At time of admission CBC was</a:t>
            </a:r>
          </a:p>
          <a:p>
            <a:pPr algn="l" rtl="0"/>
            <a:r>
              <a:rPr lang="en-US" dirty="0" smtClean="0"/>
              <a:t>WBC 16000</a:t>
            </a:r>
          </a:p>
          <a:p>
            <a:pPr algn="l" rtl="0"/>
            <a:r>
              <a:rPr lang="en-US" dirty="0" smtClean="0"/>
              <a:t>HB 12.6</a:t>
            </a:r>
          </a:p>
          <a:p>
            <a:pPr algn="l" rtl="0"/>
            <a:r>
              <a:rPr lang="en-US" dirty="0" err="1" smtClean="0"/>
              <a:t>Plt</a:t>
            </a:r>
            <a:r>
              <a:rPr lang="en-US" dirty="0" smtClean="0"/>
              <a:t> 9000</a:t>
            </a:r>
          </a:p>
          <a:p>
            <a:pPr algn="l" rtl="0"/>
            <a:endParaRPr lang="en-US" dirty="0" smtClean="0"/>
          </a:p>
          <a:p>
            <a:pPr algn="l" rtl="0"/>
            <a:endParaRPr lang="en-US" dirty="0" smtClean="0"/>
          </a:p>
          <a:p>
            <a:pPr algn="l" rtl="0"/>
            <a:endParaRPr lang="en-US" dirty="0" smtClean="0"/>
          </a:p>
          <a:p>
            <a:pPr algn="l" rtl="0"/>
            <a:endParaRPr lang="fa-I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solidFill>
                  <a:schemeClr val="tx1"/>
                </a:solidFill>
              </a:rPr>
              <a:t>2011 Clinical Practice Guideline on the  Evaluation and Management of Immune Thrombocytopenia (ITP)</a:t>
            </a:r>
            <a:endParaRPr lang="fa-IR" sz="1800" dirty="0"/>
          </a:p>
        </p:txBody>
      </p:sp>
      <p:sp>
        <p:nvSpPr>
          <p:cNvPr id="3" name="Content Placeholder 2"/>
          <p:cNvSpPr>
            <a:spLocks noGrp="1"/>
          </p:cNvSpPr>
          <p:nvPr>
            <p:ph idx="1"/>
          </p:nvPr>
        </p:nvSpPr>
        <p:spPr/>
        <p:txBody>
          <a:bodyPr>
            <a:normAutofit fontScale="92500" lnSpcReduction="10000"/>
          </a:bodyPr>
          <a:lstStyle/>
          <a:p>
            <a:pPr algn="l" rtl="0"/>
            <a:r>
              <a:rPr lang="en-US" b="1" dirty="0" smtClean="0"/>
              <a:t>The goal of all treatment strategies for ITP is to achieve a platelet count that is associated with adequate </a:t>
            </a:r>
            <a:r>
              <a:rPr lang="en-US" b="1" dirty="0" err="1" smtClean="0"/>
              <a:t>hemostasis</a:t>
            </a:r>
            <a:r>
              <a:rPr lang="en-US" b="1" dirty="0" smtClean="0"/>
              <a:t>, rather than a normal platelet count. </a:t>
            </a:r>
          </a:p>
          <a:p>
            <a:pPr algn="l" rtl="0"/>
            <a:endParaRPr lang="en-US" b="1" dirty="0" smtClean="0"/>
          </a:p>
          <a:p>
            <a:pPr algn="l" rtl="0"/>
            <a:r>
              <a:rPr lang="en-US" b="1" dirty="0" smtClean="0"/>
              <a:t>The decision to treat should involve a discussion with the patient and consideration of the severity of bleeding, anticipated surgical procedures, medication side effects,  and health-related quality of life. </a:t>
            </a:r>
            <a:endParaRPr lang="fa-I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solidFill>
                  <a:schemeClr val="tx1"/>
                </a:solidFill>
              </a:rPr>
              <a:t>2011 Clinical Practice Guideline on the  Evaluation and Management of Immune Thrombocytopenia (ITP)</a:t>
            </a:r>
            <a:endParaRPr lang="fa-IR" sz="1800" dirty="0"/>
          </a:p>
        </p:txBody>
      </p:sp>
      <p:sp>
        <p:nvSpPr>
          <p:cNvPr id="3" name="Content Placeholder 2"/>
          <p:cNvSpPr>
            <a:spLocks noGrp="1"/>
          </p:cNvSpPr>
          <p:nvPr>
            <p:ph idx="1"/>
          </p:nvPr>
        </p:nvSpPr>
        <p:spPr/>
        <p:txBody>
          <a:bodyPr>
            <a:normAutofit fontScale="77500" lnSpcReduction="20000"/>
          </a:bodyPr>
          <a:lstStyle/>
          <a:p>
            <a:pPr algn="l" rtl="0"/>
            <a:r>
              <a:rPr lang="en-US" b="1" dirty="0" smtClean="0"/>
              <a:t>Special Considerations for Adults and Children:   Adults:</a:t>
            </a:r>
          </a:p>
          <a:p>
            <a:pPr algn="l" rtl="0"/>
            <a:r>
              <a:rPr lang="en-US" dirty="0" smtClean="0"/>
              <a:t>Consider treatment for patients with platelet &lt;30x10/L</a:t>
            </a:r>
          </a:p>
          <a:p>
            <a:pPr algn="l" rtl="0"/>
            <a:r>
              <a:rPr lang="en-US" dirty="0" smtClean="0"/>
              <a:t>Longer courses of corticosteroids are preferred over shorter Courses of corticosteroids or </a:t>
            </a:r>
            <a:r>
              <a:rPr lang="en-US" dirty="0" err="1" smtClean="0"/>
              <a:t>IVIg</a:t>
            </a:r>
            <a:r>
              <a:rPr lang="en-US" dirty="0" smtClean="0"/>
              <a:t>. </a:t>
            </a:r>
          </a:p>
          <a:p>
            <a:pPr algn="l" rtl="0"/>
            <a:r>
              <a:rPr lang="en-US" dirty="0" err="1" smtClean="0"/>
              <a:t>IVIg</a:t>
            </a:r>
            <a:r>
              <a:rPr lang="en-US" dirty="0" smtClean="0"/>
              <a:t> may be used in conjunction with corticosteroids if a </a:t>
            </a:r>
          </a:p>
          <a:p>
            <a:pPr algn="l" rtl="0">
              <a:buNone/>
            </a:pPr>
            <a:r>
              <a:rPr lang="en-US" dirty="0" smtClean="0"/>
              <a:t>    More rapid increase in  platelet count is required. Either </a:t>
            </a:r>
            <a:r>
              <a:rPr lang="en-US" dirty="0" err="1" smtClean="0"/>
              <a:t>IVIg</a:t>
            </a:r>
            <a:r>
              <a:rPr lang="en-US" dirty="0" smtClean="0"/>
              <a:t>(1g/kg for one </a:t>
            </a:r>
            <a:r>
              <a:rPr lang="en-US" dirty="0" err="1" smtClean="0"/>
              <a:t>dose,repeated</a:t>
            </a:r>
            <a:r>
              <a:rPr lang="en-US" dirty="0" smtClean="0"/>
              <a:t> as necessary)</a:t>
            </a:r>
          </a:p>
          <a:p>
            <a:pPr algn="l" rtl="0"/>
            <a:r>
              <a:rPr lang="en-US" dirty="0" smtClean="0"/>
              <a:t>Anti-D(inappropriate patients)may be used  as a first-line treatment if corticosteroids are contraindicated.</a:t>
            </a:r>
            <a:endParaRPr lang="fa-I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b="1" dirty="0" smtClean="0">
                <a:solidFill>
                  <a:schemeClr val="tx1"/>
                </a:solidFill>
              </a:rPr>
              <a:t>2011 Clinical Practice Guideline on the  Evaluation and Management of Immune Thrombocytopenia (ITP)</a:t>
            </a:r>
            <a:endParaRPr lang="fa-IR" sz="1600" dirty="0"/>
          </a:p>
        </p:txBody>
      </p:sp>
      <p:sp>
        <p:nvSpPr>
          <p:cNvPr id="3" name="Content Placeholder 2"/>
          <p:cNvSpPr>
            <a:spLocks noGrp="1"/>
          </p:cNvSpPr>
          <p:nvPr>
            <p:ph idx="1"/>
          </p:nvPr>
        </p:nvSpPr>
        <p:spPr/>
        <p:txBody>
          <a:bodyPr>
            <a:normAutofit fontScale="85000" lnSpcReduction="20000"/>
          </a:bodyPr>
          <a:lstStyle/>
          <a:p>
            <a:pPr algn="l" rtl="0"/>
            <a:r>
              <a:rPr lang="en-US" b="1" dirty="0" smtClean="0"/>
              <a:t>Children:</a:t>
            </a:r>
          </a:p>
          <a:p>
            <a:pPr algn="l" rtl="0"/>
            <a:r>
              <a:rPr lang="en-US" dirty="0" smtClean="0"/>
              <a:t>A single dose of </a:t>
            </a:r>
            <a:r>
              <a:rPr lang="en-US" dirty="0" err="1" smtClean="0"/>
              <a:t>IVIg</a:t>
            </a:r>
            <a:r>
              <a:rPr lang="en-US" dirty="0" smtClean="0"/>
              <a:t>(0.8-1.0g/kg) or a </a:t>
            </a:r>
            <a:r>
              <a:rPr lang="en-US" dirty="0" err="1" smtClean="0"/>
              <a:t>shortcourse</a:t>
            </a:r>
            <a:r>
              <a:rPr lang="en-US" dirty="0" smtClean="0"/>
              <a:t> of corticosteroids should be used as first-line treatment.</a:t>
            </a:r>
          </a:p>
          <a:p>
            <a:pPr algn="l" rtl="0"/>
            <a:r>
              <a:rPr lang="en-US" dirty="0" err="1" smtClean="0"/>
              <a:t>IVIg</a:t>
            </a:r>
            <a:r>
              <a:rPr lang="en-US" dirty="0" smtClean="0"/>
              <a:t> should be used  instead  of corticosteroids if a  more rapid increase  in platelet  count is  required.</a:t>
            </a:r>
          </a:p>
          <a:p>
            <a:pPr algn="l" rtl="0"/>
            <a:r>
              <a:rPr lang="en-US" dirty="0" smtClean="0"/>
              <a:t>There  is no evidence to support using corticosteroids for longer courses compared to very brief courses.</a:t>
            </a:r>
          </a:p>
          <a:p>
            <a:pPr algn="l" rtl="0"/>
            <a:r>
              <a:rPr lang="en-US" dirty="0" smtClean="0"/>
              <a:t>Anti-D may be considered for first-line therapy in  </a:t>
            </a:r>
            <a:r>
              <a:rPr lang="en-US" dirty="0" err="1" smtClean="0"/>
              <a:t>Rh</a:t>
            </a:r>
            <a:r>
              <a:rPr lang="en-US" dirty="0" smtClean="0"/>
              <a:t>+ non- </a:t>
            </a:r>
            <a:r>
              <a:rPr lang="en-US" dirty="0" err="1" smtClean="0"/>
              <a:t>splenectomized</a:t>
            </a:r>
            <a:r>
              <a:rPr lang="en-US" dirty="0" smtClean="0"/>
              <a:t> children  with recognition of the risks outlined above.</a:t>
            </a:r>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solidFill>
                  <a:schemeClr val="tx1"/>
                </a:solidFill>
              </a:rPr>
              <a:t>Assessment of Disease Status:</a:t>
            </a:r>
            <a:br>
              <a:rPr lang="en-US" sz="2400" b="1" dirty="0" smtClean="0">
                <a:solidFill>
                  <a:schemeClr val="tx1"/>
                </a:solidFill>
              </a:rPr>
            </a:br>
            <a:r>
              <a:rPr lang="en-US" sz="2400" b="1" dirty="0" smtClean="0">
                <a:solidFill>
                  <a:schemeClr val="tx1"/>
                </a:solidFill>
              </a:rPr>
              <a:t>Subsequent Management of ITP</a:t>
            </a:r>
            <a:endParaRPr lang="fa-IR" sz="2400" dirty="0">
              <a:solidFill>
                <a:schemeClr val="tx1"/>
              </a:solidFill>
            </a:endParaRPr>
          </a:p>
        </p:txBody>
      </p:sp>
      <p:sp>
        <p:nvSpPr>
          <p:cNvPr id="3" name="Content Placeholder 2"/>
          <p:cNvSpPr>
            <a:spLocks noGrp="1"/>
          </p:cNvSpPr>
          <p:nvPr>
            <p:ph idx="1"/>
          </p:nvPr>
        </p:nvSpPr>
        <p:spPr/>
        <p:txBody>
          <a:bodyPr>
            <a:normAutofit fontScale="77500" lnSpcReduction="20000"/>
          </a:bodyPr>
          <a:lstStyle/>
          <a:p>
            <a:pPr algn="l" rtl="0">
              <a:buFont typeface="Courier New" pitchFamily="49" charset="0"/>
              <a:buChar char="o"/>
            </a:pPr>
            <a:r>
              <a:rPr lang="en-US" dirty="0" smtClean="0"/>
              <a:t>What bleeding is the patient experiencing? </a:t>
            </a:r>
            <a:r>
              <a:rPr lang="en-US" dirty="0" err="1" smtClean="0"/>
              <a:t>Determinethe</a:t>
            </a:r>
            <a:r>
              <a:rPr lang="en-US" dirty="0" smtClean="0"/>
              <a:t>  </a:t>
            </a:r>
            <a:r>
              <a:rPr lang="en-US" dirty="0" err="1" smtClean="0"/>
              <a:t>timing,location,and</a:t>
            </a:r>
            <a:r>
              <a:rPr lang="en-US" dirty="0" smtClean="0"/>
              <a:t> severity of bleeding symptoms.</a:t>
            </a:r>
          </a:p>
          <a:p>
            <a:pPr algn="l" rtl="0">
              <a:buFont typeface="Courier New" pitchFamily="49" charset="0"/>
              <a:buChar char="o"/>
            </a:pPr>
            <a:endParaRPr lang="en-US" dirty="0" smtClean="0"/>
          </a:p>
          <a:p>
            <a:pPr algn="l" rtl="0">
              <a:buFont typeface="Courier New" pitchFamily="49" charset="0"/>
              <a:buChar char="o"/>
            </a:pPr>
            <a:r>
              <a:rPr lang="en-US" dirty="0" smtClean="0"/>
              <a:t>Does this patient have a change in history or physical examination that requires evaluation for another diagnosis that could </a:t>
            </a:r>
            <a:r>
              <a:rPr lang="en-US" dirty="0" err="1" smtClean="0"/>
              <a:t>becausing</a:t>
            </a:r>
            <a:r>
              <a:rPr lang="en-US" dirty="0" smtClean="0"/>
              <a:t> thrombocytopenia?</a:t>
            </a:r>
          </a:p>
          <a:p>
            <a:pPr algn="l" rtl="0">
              <a:buFont typeface="Courier New" pitchFamily="49" charset="0"/>
              <a:buChar char="o"/>
            </a:pPr>
            <a:endParaRPr lang="en-US" dirty="0" smtClean="0"/>
          </a:p>
          <a:p>
            <a:pPr algn="l" rtl="0">
              <a:buFont typeface="Courier New" pitchFamily="49" charset="0"/>
              <a:buChar char="o"/>
            </a:pPr>
            <a:r>
              <a:rPr lang="en-US" dirty="0" smtClean="0"/>
              <a:t>Does this patient have any contraindications to </a:t>
            </a:r>
            <a:r>
              <a:rPr lang="en-US" dirty="0" err="1" smtClean="0"/>
              <a:t>splenectomy</a:t>
            </a:r>
            <a:r>
              <a:rPr lang="en-US" dirty="0" smtClean="0"/>
              <a:t>? </a:t>
            </a:r>
          </a:p>
          <a:p>
            <a:pPr algn="l" rtl="0">
              <a:buFont typeface="Courier New" pitchFamily="49" charset="0"/>
              <a:buChar char="o"/>
            </a:pPr>
            <a:endParaRPr lang="en-US" dirty="0" smtClean="0"/>
          </a:p>
          <a:p>
            <a:pPr algn="l" rtl="0">
              <a:buFont typeface="Courier New" pitchFamily="49" charset="0"/>
              <a:buChar char="o"/>
            </a:pPr>
            <a:r>
              <a:rPr lang="en-US" dirty="0" smtClean="0"/>
              <a:t>How is the diagnosis of ITP affecting the </a:t>
            </a:r>
            <a:r>
              <a:rPr lang="en-US" dirty="0" err="1" smtClean="0"/>
              <a:t>patient’sability</a:t>
            </a:r>
            <a:r>
              <a:rPr lang="en-US" dirty="0" smtClean="0"/>
              <a:t> to , </a:t>
            </a:r>
            <a:r>
              <a:rPr lang="en-US" dirty="0" err="1" smtClean="0"/>
              <a:t>work,go</a:t>
            </a:r>
            <a:r>
              <a:rPr lang="en-US" dirty="0" smtClean="0"/>
              <a:t> to </a:t>
            </a:r>
            <a:r>
              <a:rPr lang="en-US" dirty="0" err="1" smtClean="0"/>
              <a:t>school,or</a:t>
            </a:r>
            <a:r>
              <a:rPr lang="en-US" dirty="0" smtClean="0"/>
              <a:t> </a:t>
            </a:r>
            <a:r>
              <a:rPr lang="en-US" dirty="0" err="1" smtClean="0"/>
              <a:t>participatein</a:t>
            </a:r>
            <a:r>
              <a:rPr lang="en-US" dirty="0" smtClean="0"/>
              <a:t> activities?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34400" cy="758952"/>
          </a:xfrm>
        </p:spPr>
        <p:txBody>
          <a:bodyPr>
            <a:noAutofit/>
          </a:bodyPr>
          <a:lstStyle/>
          <a:p>
            <a:r>
              <a:rPr lang="en-US" sz="2400" b="1" dirty="0" smtClean="0">
                <a:solidFill>
                  <a:schemeClr val="tx1"/>
                </a:solidFill>
              </a:rPr>
              <a:t>Assessment of Disease Status:</a:t>
            </a:r>
            <a:br>
              <a:rPr lang="en-US" sz="2400" b="1" dirty="0" smtClean="0">
                <a:solidFill>
                  <a:schemeClr val="tx1"/>
                </a:solidFill>
              </a:rPr>
            </a:br>
            <a:r>
              <a:rPr lang="en-US" sz="2400" b="1" dirty="0" smtClean="0">
                <a:solidFill>
                  <a:schemeClr val="tx1"/>
                </a:solidFill>
              </a:rPr>
              <a:t>Subsequent Management of ITP</a:t>
            </a:r>
            <a:endParaRPr lang="fa-IR" sz="2400" dirty="0">
              <a:solidFill>
                <a:schemeClr val="tx1"/>
              </a:solidFill>
            </a:endParaRPr>
          </a:p>
        </p:txBody>
      </p:sp>
      <p:sp>
        <p:nvSpPr>
          <p:cNvPr id="3" name="Content Placeholder 2"/>
          <p:cNvSpPr>
            <a:spLocks noGrp="1"/>
          </p:cNvSpPr>
          <p:nvPr>
            <p:ph idx="1"/>
          </p:nvPr>
        </p:nvSpPr>
        <p:spPr/>
        <p:txBody>
          <a:bodyPr>
            <a:normAutofit fontScale="92500" lnSpcReduction="20000"/>
          </a:bodyPr>
          <a:lstStyle/>
          <a:p>
            <a:pPr algn="l" rtl="0"/>
            <a:endParaRPr lang="en-US" dirty="0" smtClean="0"/>
          </a:p>
          <a:p>
            <a:pPr algn="l" rtl="0"/>
            <a:r>
              <a:rPr lang="en-US" dirty="0" smtClean="0"/>
              <a:t>Is the patient experiencing side effects from chronic </a:t>
            </a:r>
          </a:p>
          <a:p>
            <a:pPr algn="l" rtl="0"/>
            <a:r>
              <a:rPr lang="en-US" dirty="0" smtClean="0"/>
              <a:t>Medication use? </a:t>
            </a:r>
          </a:p>
          <a:p>
            <a:pPr algn="l" rtl="0"/>
            <a:endParaRPr lang="en-US" dirty="0" smtClean="0"/>
          </a:p>
          <a:p>
            <a:pPr algn="l" rtl="0"/>
            <a:r>
              <a:rPr lang="en-US" dirty="0" smtClean="0"/>
              <a:t>How is the patient coping psychologically with having  a low platelet count?</a:t>
            </a:r>
          </a:p>
          <a:p>
            <a:pPr algn="l" rtl="0">
              <a:buFont typeface="Courier New" pitchFamily="49" charset="0"/>
              <a:buChar char="o"/>
            </a:pPr>
            <a:endParaRPr lang="en-US" dirty="0" smtClean="0"/>
          </a:p>
          <a:p>
            <a:pPr algn="l" rtl="0">
              <a:buFont typeface="Courier New" pitchFamily="49" charset="0"/>
              <a:buChar char="o"/>
            </a:pPr>
            <a:r>
              <a:rPr lang="en-US" dirty="0" smtClean="0"/>
              <a:t>Does the patient respond intermittently to his or her </a:t>
            </a:r>
          </a:p>
          <a:p>
            <a:pPr algn="l" rtl="0">
              <a:buNone/>
            </a:pPr>
            <a:r>
              <a:rPr lang="en-US" dirty="0" smtClean="0"/>
              <a:t>Current drug therapy?</a:t>
            </a:r>
            <a:endParaRPr lang="fa-IR" dirty="0" smtClean="0"/>
          </a:p>
          <a:p>
            <a:pPr algn="l" rtl="0"/>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solidFill>
                  <a:schemeClr val="tx1"/>
                </a:solidFill>
              </a:rPr>
              <a:t>2011 Clinical Practice Guideline on the  Evaluation and Management of Immune Thrombocytopenia (ITP)</a:t>
            </a:r>
            <a:endParaRPr lang="fa-IR" sz="1800" dirty="0"/>
          </a:p>
        </p:txBody>
      </p:sp>
      <p:sp>
        <p:nvSpPr>
          <p:cNvPr id="3" name="Content Placeholder 2"/>
          <p:cNvSpPr>
            <a:spLocks noGrp="1"/>
          </p:cNvSpPr>
          <p:nvPr>
            <p:ph idx="1"/>
          </p:nvPr>
        </p:nvSpPr>
        <p:spPr/>
        <p:txBody>
          <a:bodyPr/>
          <a:lstStyle/>
          <a:p>
            <a:pPr algn="l" rtl="0">
              <a:buNone/>
            </a:pPr>
            <a:r>
              <a:rPr lang="en-US" b="1" dirty="0" smtClean="0"/>
              <a:t>In children:,</a:t>
            </a:r>
          </a:p>
          <a:p>
            <a:pPr algn="l" rtl="0"/>
            <a:r>
              <a:rPr lang="en-US" b="1" dirty="0" err="1" smtClean="0"/>
              <a:t>splenectomy</a:t>
            </a:r>
            <a:r>
              <a:rPr lang="en-US" b="1" dirty="0" smtClean="0"/>
              <a:t> or other interventions with potentially serious complications should be delayed for at least  12 months, unless warranted by severe disease unresponsive to other measures or due to quality of life considerations.</a:t>
            </a:r>
            <a:endParaRPr lang="fa-I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solidFill>
                  <a:schemeClr val="tx1"/>
                </a:solidFill>
              </a:rPr>
              <a:t>2011 Clinical Practice Guideline on the  Evaluation and Management of Immune Thrombocytopenia (ITP)</a:t>
            </a:r>
            <a:endParaRPr lang="fa-IR" sz="2000" dirty="0"/>
          </a:p>
        </p:txBody>
      </p:sp>
      <p:sp>
        <p:nvSpPr>
          <p:cNvPr id="3" name="Content Placeholder 2"/>
          <p:cNvSpPr>
            <a:spLocks noGrp="1"/>
          </p:cNvSpPr>
          <p:nvPr>
            <p:ph idx="1"/>
          </p:nvPr>
        </p:nvSpPr>
        <p:spPr/>
        <p:txBody>
          <a:bodyPr>
            <a:normAutofit fontScale="92500" lnSpcReduction="20000"/>
          </a:bodyPr>
          <a:lstStyle/>
          <a:p>
            <a:pPr algn="l" rtl="0"/>
            <a:r>
              <a:rPr lang="en-US" dirty="0" smtClean="0"/>
              <a:t>If  previous treatment with </a:t>
            </a:r>
            <a:r>
              <a:rPr lang="en-US" dirty="0" err="1" smtClean="0"/>
              <a:t>corticosteroids,IVIg,or</a:t>
            </a:r>
            <a:r>
              <a:rPr lang="en-US" dirty="0" smtClean="0"/>
              <a:t> anti-D has   been </a:t>
            </a:r>
            <a:r>
              <a:rPr lang="en-US" dirty="0" err="1" smtClean="0"/>
              <a:t>successful,these</a:t>
            </a:r>
            <a:r>
              <a:rPr lang="en-US" dirty="0" smtClean="0"/>
              <a:t> options may be used as needed to prevent bleeding.</a:t>
            </a:r>
          </a:p>
          <a:p>
            <a:pPr algn="l" rtl="0"/>
            <a:endParaRPr lang="en-US" dirty="0" smtClean="0"/>
          </a:p>
          <a:p>
            <a:pPr algn="l" rtl="0"/>
            <a:r>
              <a:rPr lang="en-US" dirty="0" smtClean="0"/>
              <a:t>If previous treatment with </a:t>
            </a:r>
            <a:r>
              <a:rPr lang="en-US" dirty="0" err="1" smtClean="0"/>
              <a:t>corticosteroids,IVIg,or</a:t>
            </a:r>
            <a:r>
              <a:rPr lang="en-US" dirty="0" smtClean="0"/>
              <a:t> anti-D has been </a:t>
            </a:r>
            <a:r>
              <a:rPr lang="en-US" dirty="0" err="1" smtClean="0"/>
              <a:t>unsuccessful,subsequent</a:t>
            </a:r>
            <a:r>
              <a:rPr lang="en-US" dirty="0" smtClean="0"/>
              <a:t> treatment may include </a:t>
            </a:r>
            <a:r>
              <a:rPr lang="en-US" dirty="0" err="1" smtClean="0"/>
              <a:t>splenectomy,rituximab,thrombopoietin</a:t>
            </a:r>
            <a:r>
              <a:rPr lang="en-US" dirty="0" smtClean="0"/>
              <a:t> receptor agonists, or more potent </a:t>
            </a:r>
            <a:r>
              <a:rPr lang="en-US" dirty="0" err="1" smtClean="0"/>
              <a:t>immunosuppression</a:t>
            </a:r>
            <a:r>
              <a:rPr lang="en-US" dirty="0" smtClean="0"/>
              <a:t>.</a:t>
            </a:r>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Special Considerations for Children</a:t>
            </a:r>
            <a:endParaRPr lang="fa-IR" dirty="0">
              <a:solidFill>
                <a:schemeClr val="tx1"/>
              </a:solidFill>
            </a:endParaRPr>
          </a:p>
        </p:txBody>
      </p:sp>
      <p:sp>
        <p:nvSpPr>
          <p:cNvPr id="3" name="Content Placeholder 2"/>
          <p:cNvSpPr>
            <a:spLocks noGrp="1"/>
          </p:cNvSpPr>
          <p:nvPr>
            <p:ph idx="1"/>
          </p:nvPr>
        </p:nvSpPr>
        <p:spPr/>
        <p:txBody>
          <a:bodyPr/>
          <a:lstStyle/>
          <a:p>
            <a:pPr algn="l" rtl="0"/>
            <a:r>
              <a:rPr lang="en-US" b="1" dirty="0" err="1" smtClean="0"/>
              <a:t>Splenectomy</a:t>
            </a:r>
            <a:r>
              <a:rPr lang="en-US" b="1" dirty="0" smtClean="0"/>
              <a:t> </a:t>
            </a:r>
          </a:p>
          <a:p>
            <a:pPr algn="l" rtl="0"/>
            <a:r>
              <a:rPr lang="en-US" dirty="0" smtClean="0"/>
              <a:t>Recommended for children  with significant or persistent bleeding and lack of response or intolerance of other therapies such as corticosteroids, </a:t>
            </a:r>
            <a:r>
              <a:rPr lang="en-US" dirty="0" err="1" smtClean="0"/>
              <a:t>IVIg</a:t>
            </a:r>
            <a:r>
              <a:rPr lang="en-US" dirty="0" smtClean="0"/>
              <a:t>, and anti-D, and/or who have a need for improved quality of life.</a:t>
            </a:r>
            <a:endParaRPr lang="fa-I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a:t>
            </a:r>
            <a:r>
              <a:rPr lang="en-US" sz="1400" b="1" dirty="0" err="1" smtClean="0">
                <a:solidFill>
                  <a:schemeClr val="tx1"/>
                </a:solidFill>
              </a:rPr>
              <a:t>Hematology</a:t>
            </a:r>
            <a:r>
              <a:rPr lang="en-US" sz="14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4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77500" lnSpcReduction="20000"/>
          </a:bodyPr>
          <a:lstStyle/>
          <a:p>
            <a:pPr algn="l" rtl="0"/>
            <a:r>
              <a:rPr lang="en-US" sz="3400" b="1" dirty="0" err="1" smtClean="0"/>
              <a:t>Splenectomy</a:t>
            </a:r>
            <a:endParaRPr lang="en-US" sz="3400" b="1" dirty="0" smtClean="0"/>
          </a:p>
          <a:p>
            <a:pPr algn="l" rtl="0"/>
            <a:r>
              <a:rPr lang="en-US" dirty="0" smtClean="0"/>
              <a:t> Nearly 85% of patients undergoing </a:t>
            </a:r>
            <a:r>
              <a:rPr lang="en-US" dirty="0" err="1" smtClean="0"/>
              <a:t>splenectomy</a:t>
            </a:r>
            <a:r>
              <a:rPr lang="en-US" dirty="0" smtClean="0"/>
              <a:t> will have an immediate platelet response and close to </a:t>
            </a:r>
            <a:r>
              <a:rPr lang="en-US" b="1" dirty="0" smtClean="0"/>
              <a:t>70% will maintain them at 5 years</a:t>
            </a:r>
            <a:r>
              <a:rPr lang="en-US" dirty="0" smtClean="0"/>
              <a:t>. </a:t>
            </a:r>
          </a:p>
          <a:p>
            <a:pPr algn="l" rtl="0"/>
            <a:endParaRPr lang="en-US" dirty="0" smtClean="0"/>
          </a:p>
          <a:p>
            <a:pPr algn="l" rtl="0"/>
            <a:r>
              <a:rPr lang="en-US" dirty="0" err="1" smtClean="0"/>
              <a:t>Splenectomy</a:t>
            </a:r>
            <a:r>
              <a:rPr lang="en-US" dirty="0" smtClean="0"/>
              <a:t> is successful because it removes the primary site of platelet destruction and a site of </a:t>
            </a:r>
            <a:r>
              <a:rPr lang="en-US" dirty="0" err="1" smtClean="0"/>
              <a:t>antiplatelet</a:t>
            </a:r>
            <a:r>
              <a:rPr lang="en-US" dirty="0" smtClean="0"/>
              <a:t> </a:t>
            </a:r>
            <a:r>
              <a:rPr lang="en-US" dirty="0" err="1" smtClean="0"/>
              <a:t>Ab</a:t>
            </a:r>
            <a:r>
              <a:rPr lang="en-US" dirty="0" smtClean="0"/>
              <a:t> production</a:t>
            </a:r>
          </a:p>
          <a:p>
            <a:pPr algn="l" rtl="0"/>
            <a:endParaRPr lang="en-US" dirty="0" smtClean="0"/>
          </a:p>
          <a:p>
            <a:pPr algn="l" rtl="0"/>
            <a:r>
              <a:rPr lang="en-US" dirty="0" smtClean="0"/>
              <a:t>Laparoscopic </a:t>
            </a:r>
            <a:r>
              <a:rPr lang="en-US" dirty="0" err="1" smtClean="0"/>
              <a:t>splenectomy</a:t>
            </a:r>
            <a:r>
              <a:rPr lang="en-US" dirty="0" smtClean="0"/>
              <a:t> is considered safe. However, bleeding is possible, particularly if platelet counts are less than  20  × 10 at the time of surgery </a:t>
            </a:r>
          </a:p>
          <a:p>
            <a:pPr algn="l" rtl="0"/>
            <a:endParaRPr lang="en-US" dirty="0" smtClean="0"/>
          </a:p>
          <a:p>
            <a:pPr algn="l" rtl="0"/>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a:t>
            </a:r>
            <a:r>
              <a:rPr lang="en-US" sz="1400" b="1" dirty="0" err="1" smtClean="0">
                <a:solidFill>
                  <a:schemeClr val="tx1"/>
                </a:solidFill>
              </a:rPr>
              <a:t>Hematology</a:t>
            </a:r>
            <a:r>
              <a:rPr lang="en-US" sz="14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4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85000" lnSpcReduction="20000"/>
          </a:bodyPr>
          <a:lstStyle/>
          <a:p>
            <a:pPr algn="l" rtl="0"/>
            <a:r>
              <a:rPr lang="en-US" sz="3400" b="1" dirty="0" err="1" smtClean="0"/>
              <a:t>Splenectomy</a:t>
            </a:r>
            <a:endParaRPr lang="en-US" sz="3400" b="1" dirty="0" smtClean="0"/>
          </a:p>
          <a:p>
            <a:pPr algn="l" rtl="0"/>
            <a:r>
              <a:rPr lang="en-US" dirty="0" smtClean="0"/>
              <a:t>If relapse occurs, it is generally within in the </a:t>
            </a:r>
            <a:r>
              <a:rPr lang="en-US" dirty="0" err="1" smtClean="0"/>
              <a:t>ﬁrst</a:t>
            </a:r>
            <a:r>
              <a:rPr lang="en-US" dirty="0" smtClean="0"/>
              <a:t> 2 years after </a:t>
            </a:r>
            <a:r>
              <a:rPr lang="en-US" dirty="0" err="1" smtClean="0"/>
              <a:t>splenectomy</a:t>
            </a:r>
            <a:r>
              <a:rPr lang="en-US" dirty="0" smtClean="0"/>
              <a:t>.</a:t>
            </a:r>
          </a:p>
          <a:p>
            <a:pPr algn="l" rtl="0"/>
            <a:r>
              <a:rPr lang="en-US" dirty="0" smtClean="0"/>
              <a:t> </a:t>
            </a:r>
            <a:r>
              <a:rPr lang="en-US" b="1" dirty="0" smtClean="0"/>
              <a:t>At this point, the patient should have evaluation for and removal of accessory spleen.</a:t>
            </a:r>
          </a:p>
          <a:p>
            <a:pPr algn="l" rtl="0"/>
            <a:endParaRPr lang="en-US" dirty="0" smtClean="0"/>
          </a:p>
          <a:p>
            <a:pPr algn="l" rtl="0"/>
            <a:r>
              <a:rPr lang="en-US" dirty="0" smtClean="0"/>
              <a:t> If there is no spleen to remove, then alternative therapies such as </a:t>
            </a:r>
            <a:r>
              <a:rPr lang="en-US" b="1" dirty="0" err="1" smtClean="0"/>
              <a:t>rituximab</a:t>
            </a:r>
            <a:r>
              <a:rPr lang="en-US" b="1" dirty="0" smtClean="0"/>
              <a:t> or TPO receptor agonists should be considered</a:t>
            </a:r>
            <a:r>
              <a:rPr lang="en-US" dirty="0" smtClean="0"/>
              <a:t>, because they have been shown to be equally </a:t>
            </a:r>
            <a:r>
              <a:rPr lang="en-US" dirty="0" err="1" smtClean="0"/>
              <a:t>efﬁcacious</a:t>
            </a:r>
            <a:r>
              <a:rPr lang="en-US" dirty="0" smtClean="0"/>
              <a:t> in </a:t>
            </a:r>
            <a:r>
              <a:rPr lang="en-US" dirty="0" err="1" smtClean="0"/>
              <a:t>splenectomized</a:t>
            </a:r>
            <a:r>
              <a:rPr lang="en-US" dirty="0" smtClean="0"/>
              <a:t> and </a:t>
            </a:r>
            <a:r>
              <a:rPr lang="en-US" dirty="0" err="1" smtClean="0"/>
              <a:t>nonsplenectomized</a:t>
            </a:r>
            <a:r>
              <a:rPr lang="en-US" dirty="0" smtClean="0"/>
              <a:t> patients.</a:t>
            </a:r>
          </a:p>
          <a:p>
            <a:pPr algn="l" rtl="0"/>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smtClean="0"/>
              <a:t>She has received </a:t>
            </a:r>
            <a:r>
              <a:rPr lang="en-US" dirty="0" err="1" smtClean="0"/>
              <a:t>Dexamethasone</a:t>
            </a:r>
            <a:endParaRPr lang="en-US" dirty="0" smtClean="0"/>
          </a:p>
          <a:p>
            <a:pPr algn="l" rtl="0"/>
            <a:r>
              <a:rPr lang="en-US" dirty="0" smtClean="0"/>
              <a:t>And at the time of discharge</a:t>
            </a:r>
          </a:p>
          <a:p>
            <a:pPr algn="l" rtl="0"/>
            <a:r>
              <a:rPr lang="en-US" dirty="0" smtClean="0"/>
              <a:t>Which was 2 days later The CBC was</a:t>
            </a:r>
          </a:p>
          <a:p>
            <a:pPr algn="l" rtl="0"/>
            <a:r>
              <a:rPr lang="en-US" dirty="0" smtClean="0"/>
              <a:t>WBC 27000</a:t>
            </a:r>
          </a:p>
          <a:p>
            <a:pPr algn="l" rtl="0"/>
            <a:r>
              <a:rPr lang="en-US" dirty="0" smtClean="0"/>
              <a:t>HB 11.5</a:t>
            </a:r>
          </a:p>
          <a:p>
            <a:pPr algn="l" rtl="0"/>
            <a:r>
              <a:rPr lang="en-US" dirty="0" err="1" smtClean="0"/>
              <a:t>Plt</a:t>
            </a:r>
            <a:r>
              <a:rPr lang="en-US" dirty="0" smtClean="0"/>
              <a:t> 85000</a:t>
            </a:r>
          </a:p>
          <a:p>
            <a:pPr algn="l" rtl="0"/>
            <a:r>
              <a:rPr lang="en-US" dirty="0" smtClean="0"/>
              <a:t>Coombs -  </a:t>
            </a:r>
            <a:r>
              <a:rPr lang="en-US" dirty="0" err="1" smtClean="0"/>
              <a:t>Reticulocyte</a:t>
            </a:r>
            <a:r>
              <a:rPr lang="en-US" dirty="0" smtClean="0"/>
              <a:t> 1.1</a:t>
            </a:r>
            <a:endParaRPr lang="fa-I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Special Considerations for Children</a:t>
            </a:r>
            <a:endParaRPr lang="fa-IR" dirty="0"/>
          </a:p>
        </p:txBody>
      </p:sp>
      <p:sp>
        <p:nvSpPr>
          <p:cNvPr id="3" name="Content Placeholder 2"/>
          <p:cNvSpPr>
            <a:spLocks noGrp="1"/>
          </p:cNvSpPr>
          <p:nvPr>
            <p:ph idx="1"/>
          </p:nvPr>
        </p:nvSpPr>
        <p:spPr/>
        <p:txBody>
          <a:bodyPr>
            <a:normAutofit lnSpcReduction="10000"/>
          </a:bodyPr>
          <a:lstStyle/>
          <a:p>
            <a:pPr algn="l" rtl="0"/>
            <a:r>
              <a:rPr lang="en-US" b="1" dirty="0" err="1" smtClean="0"/>
              <a:t>Rituximab</a:t>
            </a:r>
            <a:r>
              <a:rPr lang="en-US" b="1" dirty="0" smtClean="0"/>
              <a:t> </a:t>
            </a:r>
          </a:p>
          <a:p>
            <a:pPr algn="l" rtl="0"/>
            <a:r>
              <a:rPr lang="en-US" dirty="0" smtClean="0"/>
              <a:t>May be considered for children with ITP who have significant ongoing bleeding and/or have a need for improved quality of life despite conventional treatment.  </a:t>
            </a:r>
          </a:p>
          <a:p>
            <a:pPr algn="l" rtl="0"/>
            <a:r>
              <a:rPr lang="en-US" dirty="0" smtClean="0"/>
              <a:t>Also may be considered as an alternative to </a:t>
            </a:r>
            <a:r>
              <a:rPr lang="en-US" dirty="0" err="1" smtClean="0"/>
              <a:t>splenectomy</a:t>
            </a:r>
            <a:r>
              <a:rPr lang="en-US" dirty="0" smtClean="0"/>
              <a:t> in children with chronic ITP or as therapy in those who have failed </a:t>
            </a:r>
            <a:r>
              <a:rPr lang="en-US" dirty="0" err="1" smtClean="0"/>
              <a:t>splenectomy</a:t>
            </a:r>
            <a:r>
              <a:rPr lang="en-US" dirty="0" smtClean="0"/>
              <a:t>.</a:t>
            </a:r>
            <a:endParaRPr lang="fa-I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a:t>
            </a:r>
            <a:r>
              <a:rPr lang="en-US" sz="1400" b="1" dirty="0" err="1" smtClean="0">
                <a:solidFill>
                  <a:schemeClr val="tx1"/>
                </a:solidFill>
              </a:rPr>
              <a:t>Hematology</a:t>
            </a:r>
            <a:r>
              <a:rPr lang="en-US" sz="14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4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70000" lnSpcReduction="20000"/>
          </a:bodyPr>
          <a:lstStyle/>
          <a:p>
            <a:pPr algn="l" rtl="0"/>
            <a:r>
              <a:rPr lang="en-US" b="1" dirty="0" err="1" smtClean="0"/>
              <a:t>Rituximab</a:t>
            </a:r>
            <a:endParaRPr lang="en-US" b="1" dirty="0" smtClean="0"/>
          </a:p>
          <a:p>
            <a:pPr algn="l" rtl="0"/>
            <a:r>
              <a:rPr lang="en-US" dirty="0" smtClean="0"/>
              <a:t>Mechanism of </a:t>
            </a:r>
            <a:r>
              <a:rPr lang="en-US" dirty="0" err="1" smtClean="0"/>
              <a:t>action,Rituximab</a:t>
            </a:r>
            <a:r>
              <a:rPr lang="en-US" dirty="0" smtClean="0"/>
              <a:t> depletes B cells by binding to the CD20 antigen surface markers. By removing the </a:t>
            </a:r>
            <a:r>
              <a:rPr lang="en-US" dirty="0" err="1" smtClean="0"/>
              <a:t>autoreactive</a:t>
            </a:r>
            <a:r>
              <a:rPr lang="en-US" dirty="0" smtClean="0"/>
              <a:t> B-cell clones, autoimmunity can be eradicated.</a:t>
            </a:r>
          </a:p>
          <a:p>
            <a:pPr algn="l" rtl="0"/>
            <a:endParaRPr lang="en-US" dirty="0" smtClean="0"/>
          </a:p>
          <a:p>
            <a:pPr algn="l" rtl="0"/>
            <a:r>
              <a:rPr lang="en-US" b="1" dirty="0" smtClean="0"/>
              <a:t>In addition, </a:t>
            </a:r>
            <a:r>
              <a:rPr lang="en-US" b="1" dirty="0" err="1" smtClean="0"/>
              <a:t>rituximab</a:t>
            </a:r>
            <a:r>
              <a:rPr lang="en-US" b="1" dirty="0" smtClean="0"/>
              <a:t> has been shown to increase numbers of T-regulatory cells and prevent the activity of Th1-autoreactive cells </a:t>
            </a:r>
            <a:r>
              <a:rPr lang="en-US" b="1" dirty="0" err="1" smtClean="0"/>
              <a:t>speciﬁcally</a:t>
            </a:r>
            <a:r>
              <a:rPr lang="en-US" b="1" dirty="0" smtClean="0"/>
              <a:t> against </a:t>
            </a:r>
            <a:r>
              <a:rPr lang="en-US" b="1" dirty="0" err="1" smtClean="0"/>
              <a:t>GPIIb</a:t>
            </a:r>
            <a:r>
              <a:rPr lang="en-US" b="1" dirty="0" smtClean="0"/>
              <a:t>/</a:t>
            </a:r>
            <a:r>
              <a:rPr lang="en-US" b="1" dirty="0" err="1" smtClean="0"/>
              <a:t>IIIa</a:t>
            </a:r>
            <a:r>
              <a:rPr lang="en-US" dirty="0" smtClean="0"/>
              <a:t>.</a:t>
            </a:r>
          </a:p>
          <a:p>
            <a:pPr algn="l" rtl="0"/>
            <a:endParaRPr lang="en-US" dirty="0" smtClean="0"/>
          </a:p>
          <a:p>
            <a:pPr algn="l" rtl="0"/>
            <a:r>
              <a:rPr lang="en-US" dirty="0" smtClean="0"/>
              <a:t>Although it is not FDA approved for the treatment of ITP, more than 5 years of experience in the use of </a:t>
            </a:r>
            <a:r>
              <a:rPr lang="en-US" dirty="0" err="1" smtClean="0"/>
              <a:t>rituximab</a:t>
            </a:r>
            <a:r>
              <a:rPr lang="en-US" dirty="0" smtClean="0"/>
              <a:t> as a second-line option and numerous additional reports of its safety and </a:t>
            </a:r>
            <a:r>
              <a:rPr lang="en-US" dirty="0" err="1" smtClean="0"/>
              <a:t>efﬁcacy</a:t>
            </a:r>
            <a:r>
              <a:rPr lang="en-US" dirty="0" smtClean="0"/>
              <a:t> in malignant and rheumatologic diseases is reported.</a:t>
            </a:r>
            <a:endParaRPr lang="fa-I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a:t>
            </a:r>
            <a:r>
              <a:rPr lang="en-US" sz="1400" b="1" dirty="0" err="1" smtClean="0">
                <a:solidFill>
                  <a:schemeClr val="tx1"/>
                </a:solidFill>
              </a:rPr>
              <a:t>Hematology</a:t>
            </a:r>
            <a:r>
              <a:rPr lang="en-US" sz="14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4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92500" lnSpcReduction="10000"/>
          </a:bodyPr>
          <a:lstStyle/>
          <a:p>
            <a:pPr algn="l" rtl="0"/>
            <a:r>
              <a:rPr lang="en-US" b="1" dirty="0" err="1" smtClean="0"/>
              <a:t>Rituximab</a:t>
            </a:r>
            <a:endParaRPr lang="en-US" b="1" dirty="0" smtClean="0"/>
          </a:p>
          <a:p>
            <a:pPr algn="l" rtl="0"/>
            <a:r>
              <a:rPr lang="en-US" dirty="0" smtClean="0"/>
              <a:t>In children, nearly </a:t>
            </a:r>
            <a:r>
              <a:rPr lang="en-US" b="1" dirty="0" smtClean="0"/>
              <a:t>60%</a:t>
            </a:r>
            <a:r>
              <a:rPr lang="en-US" dirty="0" smtClean="0"/>
              <a:t> of the initial responders maintained </a:t>
            </a:r>
            <a:r>
              <a:rPr lang="en-US" b="1" dirty="0" smtClean="0"/>
              <a:t>platelet counts &gt;  50  × 10 </a:t>
            </a:r>
            <a:r>
              <a:rPr lang="fa-IR" b="1" dirty="0" smtClean="0"/>
              <a:t>9 </a:t>
            </a:r>
            <a:r>
              <a:rPr lang="en-US" b="1" dirty="0" smtClean="0"/>
              <a:t>/L </a:t>
            </a:r>
            <a:r>
              <a:rPr lang="en-US" dirty="0" smtClean="0"/>
              <a:t>for longer than 1 year &amp; had a greater than 80% chance of maintaining the response at 2 years.</a:t>
            </a:r>
          </a:p>
          <a:p>
            <a:pPr algn="l" rtl="0"/>
            <a:r>
              <a:rPr lang="en-US" dirty="0" smtClean="0"/>
              <a:t> An estimated </a:t>
            </a:r>
            <a:r>
              <a:rPr lang="en-US" b="1" dirty="0" smtClean="0"/>
              <a:t>26% of children will have a 5-year </a:t>
            </a:r>
            <a:r>
              <a:rPr lang="en-US" dirty="0" smtClean="0"/>
              <a:t>durable response.</a:t>
            </a:r>
          </a:p>
          <a:p>
            <a:pPr algn="l" rtl="0"/>
            <a:r>
              <a:rPr lang="en-US" dirty="0" smtClean="0"/>
              <a:t>O ne theory for the lack of sustained response to </a:t>
            </a:r>
            <a:r>
              <a:rPr lang="en-US" dirty="0" err="1" smtClean="0"/>
              <a:t>rituximab</a:t>
            </a:r>
            <a:r>
              <a:rPr lang="en-US" dirty="0" smtClean="0"/>
              <a:t> is the persistence of </a:t>
            </a:r>
            <a:r>
              <a:rPr lang="en-US" dirty="0" err="1" smtClean="0"/>
              <a:t>autoreactive</a:t>
            </a:r>
            <a:r>
              <a:rPr lang="en-US" dirty="0" smtClean="0"/>
              <a:t> B cells in the germinal centers and the BM.</a:t>
            </a:r>
          </a:p>
          <a:p>
            <a:pPr algn="l" rtl="0"/>
            <a:r>
              <a:rPr lang="en-US" dirty="0" smtClean="0"/>
              <a:t>In addition, the majority of plasma cells are preserved in patients receiving anti-CD20 </a:t>
            </a:r>
            <a:r>
              <a:rPr lang="en-US" dirty="0" err="1" smtClean="0"/>
              <a:t>Ab</a:t>
            </a:r>
            <a:r>
              <a:rPr lang="en-US" dirty="0" smtClean="0"/>
              <a:t> therapy.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Texas.Hematology</a:t>
            </a:r>
            <a:r>
              <a:rPr lang="en-US" sz="16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6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lnSpcReduction="10000"/>
          </a:bodyPr>
          <a:lstStyle/>
          <a:p>
            <a:pPr algn="l" rtl="0"/>
            <a:r>
              <a:rPr lang="en-US" b="1" dirty="0" err="1" smtClean="0"/>
              <a:t>Rituximab</a:t>
            </a:r>
            <a:endParaRPr lang="en-US" b="1" dirty="0" smtClean="0"/>
          </a:p>
          <a:p>
            <a:pPr algn="l" rtl="0"/>
            <a:r>
              <a:rPr lang="en-US" dirty="0" smtClean="0"/>
              <a:t>The median time to response was 3 weeks with a median duration of response of 12.8 months.</a:t>
            </a:r>
          </a:p>
          <a:p>
            <a:pPr algn="l" rtl="0"/>
            <a:r>
              <a:rPr lang="en-US" dirty="0" smtClean="0"/>
              <a:t> Although the most frequently administered dose remains 375 mg/m </a:t>
            </a:r>
            <a:r>
              <a:rPr lang="fa-IR" dirty="0" smtClean="0"/>
              <a:t>2</a:t>
            </a:r>
            <a:r>
              <a:rPr lang="en-US" dirty="0" smtClean="0"/>
              <a:t> for 4 consecutive weeks, there are small series of children who had similar response rates with a single dose of 375 mg/m </a:t>
            </a:r>
            <a:r>
              <a:rPr lang="fa-IR" dirty="0" smtClean="0"/>
              <a:t>2</a:t>
            </a:r>
            <a:r>
              <a:rPr lang="en-US" dirty="0" smtClean="0"/>
              <a:t> or after lower doses regimens of 100 mg/dose for 4 weeks.</a:t>
            </a:r>
          </a:p>
          <a:p>
            <a:pPr algn="l" rtl="0"/>
            <a:r>
              <a:rPr lang="en-US" dirty="0" smtClean="0"/>
              <a:t> </a:t>
            </a:r>
            <a:r>
              <a:rPr lang="en-US" b="1" dirty="0" smtClean="0"/>
              <a:t>previous response to corticosteroids and history of secondary ITP predicted better response</a:t>
            </a:r>
            <a:endParaRPr lang="fa-IR"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Texas.Hematology</a:t>
            </a:r>
            <a:r>
              <a:rPr lang="en-US" sz="16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6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70000" lnSpcReduction="20000"/>
          </a:bodyPr>
          <a:lstStyle/>
          <a:p>
            <a:pPr algn="l" rtl="0"/>
            <a:r>
              <a:rPr lang="en-US" dirty="0" smtClean="0"/>
              <a:t>Due to the risk of </a:t>
            </a:r>
            <a:r>
              <a:rPr lang="en-US" b="1" dirty="0" err="1" smtClean="0"/>
              <a:t>hypogammaglobulinemia</a:t>
            </a:r>
            <a:r>
              <a:rPr lang="en-US" b="1" dirty="0" smtClean="0"/>
              <a:t>,</a:t>
            </a:r>
            <a:r>
              <a:rPr lang="en-US" dirty="0" smtClean="0"/>
              <a:t> it is recommended to check baseline </a:t>
            </a:r>
            <a:r>
              <a:rPr lang="en-US" b="1" dirty="0" err="1" smtClean="0"/>
              <a:t>Igs</a:t>
            </a:r>
            <a:r>
              <a:rPr lang="en-US" b="1" dirty="0" smtClean="0"/>
              <a:t> before administration of </a:t>
            </a:r>
            <a:r>
              <a:rPr lang="en-US" b="1" dirty="0" err="1" smtClean="0"/>
              <a:t>rituximab</a:t>
            </a:r>
            <a:r>
              <a:rPr lang="en-US" b="1" dirty="0" smtClean="0"/>
              <a:t> and then yearly</a:t>
            </a:r>
            <a:r>
              <a:rPr lang="en-US" dirty="0" smtClean="0"/>
              <a:t>. If levels are abnormal, supplemental </a:t>
            </a:r>
            <a:r>
              <a:rPr lang="en-US" b="1" dirty="0" err="1" smtClean="0"/>
              <a:t>IVIg</a:t>
            </a:r>
            <a:r>
              <a:rPr lang="en-US" b="1" dirty="0" smtClean="0"/>
              <a:t> is indicated. </a:t>
            </a:r>
          </a:p>
          <a:p>
            <a:pPr algn="l" rtl="0"/>
            <a:endParaRPr lang="en-US" dirty="0" smtClean="0"/>
          </a:p>
          <a:p>
            <a:pPr algn="l" rtl="0"/>
            <a:r>
              <a:rPr lang="en-US" b="1" dirty="0" err="1" smtClean="0"/>
              <a:t>Neutropenia</a:t>
            </a:r>
            <a:r>
              <a:rPr lang="en-US" b="1" dirty="0" smtClean="0"/>
              <a:t>, progressive multifocal </a:t>
            </a:r>
            <a:r>
              <a:rPr lang="en-US" b="1" dirty="0" err="1" smtClean="0"/>
              <a:t>leukoencephalopathy</a:t>
            </a:r>
            <a:r>
              <a:rPr lang="en-US" dirty="0" smtClean="0"/>
              <a:t>, hematologic malignancies, and acute respiratory distress syndrome have also been described with </a:t>
            </a:r>
            <a:r>
              <a:rPr lang="en-US" dirty="0" err="1" smtClean="0"/>
              <a:t>rituximab</a:t>
            </a:r>
            <a:r>
              <a:rPr lang="en-US" dirty="0" smtClean="0"/>
              <a:t> use.</a:t>
            </a:r>
          </a:p>
          <a:p>
            <a:pPr algn="l" rtl="0"/>
            <a:endParaRPr lang="en-US" dirty="0" smtClean="0"/>
          </a:p>
          <a:p>
            <a:pPr algn="l" rtl="0"/>
            <a:r>
              <a:rPr lang="en-US" dirty="0" smtClean="0"/>
              <a:t>Most reports of toxicity are not in ITP patients, but in older adults and in young children with autoimmune hemolytic anemia, combined variable </a:t>
            </a:r>
            <a:r>
              <a:rPr lang="en-US" dirty="0" err="1" smtClean="0"/>
              <a:t>immunodeﬁciency</a:t>
            </a:r>
            <a:r>
              <a:rPr lang="en-US" dirty="0" smtClean="0"/>
              <a:t>, and other disorders requiring additional immunosuppressive agents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Special Considerations for Children</a:t>
            </a:r>
            <a:endParaRPr lang="fa-IR" dirty="0"/>
          </a:p>
        </p:txBody>
      </p:sp>
      <p:sp>
        <p:nvSpPr>
          <p:cNvPr id="3" name="Content Placeholder 2"/>
          <p:cNvSpPr>
            <a:spLocks noGrp="1"/>
          </p:cNvSpPr>
          <p:nvPr>
            <p:ph idx="1"/>
          </p:nvPr>
        </p:nvSpPr>
        <p:spPr/>
        <p:txBody>
          <a:bodyPr>
            <a:normAutofit fontScale="85000" lnSpcReduction="20000"/>
          </a:bodyPr>
          <a:lstStyle/>
          <a:p>
            <a:pPr algn="l" rtl="0"/>
            <a:r>
              <a:rPr lang="en-US" b="1" dirty="0" smtClean="0"/>
              <a:t>High-Dose  </a:t>
            </a:r>
            <a:r>
              <a:rPr lang="en-US" b="1" dirty="0" err="1" smtClean="0"/>
              <a:t>Dexamethasone</a:t>
            </a:r>
            <a:endParaRPr lang="en-US" b="1" dirty="0" smtClean="0"/>
          </a:p>
          <a:p>
            <a:pPr algn="l" rtl="0"/>
            <a:r>
              <a:rPr lang="en-US" dirty="0" smtClean="0"/>
              <a:t>May be considered for children or adolescents with ITP who have significant ongoing bleeding and/or have a need for improved quality of life despite conventional treatment. Also may be considered as an alternative to </a:t>
            </a:r>
            <a:r>
              <a:rPr lang="en-US" dirty="0" err="1" smtClean="0"/>
              <a:t>splenectomy</a:t>
            </a:r>
            <a:r>
              <a:rPr lang="en-US" dirty="0" smtClean="0"/>
              <a:t> in children with chronic ITP or in those who have failed </a:t>
            </a:r>
            <a:r>
              <a:rPr lang="en-US" dirty="0" err="1" smtClean="0"/>
              <a:t>splenectomy</a:t>
            </a:r>
            <a:r>
              <a:rPr lang="en-US" dirty="0" smtClean="0"/>
              <a:t>.</a:t>
            </a:r>
          </a:p>
          <a:p>
            <a:pPr algn="l" rtl="0"/>
            <a:r>
              <a:rPr lang="en-US" b="1" dirty="0" err="1" smtClean="0"/>
              <a:t>Immunosuppression</a:t>
            </a:r>
            <a:endParaRPr lang="en-US" b="1" dirty="0" smtClean="0"/>
          </a:p>
          <a:p>
            <a:pPr algn="l" rtl="0"/>
            <a:r>
              <a:rPr lang="en-US" dirty="0" smtClean="0"/>
              <a:t> Multiple agents have been reported; however data for any one specific agent remain insufficient for specific recommendations.</a:t>
            </a:r>
            <a:endParaRPr lang="fa-I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a:t>
            </a:r>
            <a:r>
              <a:rPr lang="en-US" sz="1400" b="1" dirty="0" err="1" smtClean="0">
                <a:solidFill>
                  <a:schemeClr val="tx1"/>
                </a:solidFill>
              </a:rPr>
              <a:t>Hematology</a:t>
            </a:r>
            <a:r>
              <a:rPr lang="en-US" sz="14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4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77500" lnSpcReduction="20000"/>
          </a:bodyPr>
          <a:lstStyle/>
          <a:p>
            <a:pPr algn="l" rtl="0"/>
            <a:r>
              <a:rPr lang="en-US" b="1" dirty="0" smtClean="0"/>
              <a:t>Other agents</a:t>
            </a:r>
          </a:p>
          <a:p>
            <a:pPr algn="l" rtl="0"/>
            <a:r>
              <a:rPr lang="en-US" dirty="0" smtClean="0"/>
              <a:t>There are multiple studies of other immunosuppressive agents used in chronic refractory ITP in both children and adults. Although they are not new, these agents include </a:t>
            </a:r>
            <a:r>
              <a:rPr lang="en-US" dirty="0" err="1" smtClean="0"/>
              <a:t>azathioprine</a:t>
            </a:r>
            <a:r>
              <a:rPr lang="en-US" dirty="0" smtClean="0"/>
              <a:t>, </a:t>
            </a:r>
            <a:r>
              <a:rPr lang="en-US" dirty="0" err="1" smtClean="0"/>
              <a:t>cyclophosphamide</a:t>
            </a:r>
            <a:r>
              <a:rPr lang="en-US" dirty="0" smtClean="0"/>
              <a:t>, </a:t>
            </a:r>
            <a:r>
              <a:rPr lang="en-US" dirty="0" err="1" smtClean="0"/>
              <a:t>danazol</a:t>
            </a:r>
            <a:r>
              <a:rPr lang="en-US" dirty="0" smtClean="0"/>
              <a:t>, </a:t>
            </a:r>
            <a:r>
              <a:rPr lang="en-US" dirty="0" err="1" smtClean="0"/>
              <a:t>dapsone</a:t>
            </a:r>
            <a:r>
              <a:rPr lang="en-US" dirty="0" smtClean="0"/>
              <a:t>, cyclosporine, </a:t>
            </a:r>
            <a:r>
              <a:rPr lang="en-US" dirty="0" err="1" smtClean="0"/>
              <a:t>sirolimus</a:t>
            </a:r>
            <a:r>
              <a:rPr lang="en-US" dirty="0" smtClean="0"/>
              <a:t>, and </a:t>
            </a:r>
            <a:r>
              <a:rPr lang="en-US" dirty="0" err="1" smtClean="0"/>
              <a:t>mycophenolate</a:t>
            </a:r>
            <a:r>
              <a:rPr lang="en-US" dirty="0" smtClean="0"/>
              <a:t> </a:t>
            </a:r>
            <a:r>
              <a:rPr lang="en-US" dirty="0" err="1" smtClean="0"/>
              <a:t>mofetil</a:t>
            </a:r>
            <a:r>
              <a:rPr lang="en-US" dirty="0" smtClean="0"/>
              <a:t>. These have been used as single agents or in combination. However, the published evidence for their </a:t>
            </a:r>
            <a:r>
              <a:rPr lang="en-US" dirty="0" err="1" smtClean="0"/>
              <a:t>efﬁcacy</a:t>
            </a:r>
            <a:r>
              <a:rPr lang="en-US" dirty="0" smtClean="0"/>
              <a:t>, particularly in children, is controversial and limited and their use should be reserved for patients refractory to all other therapies, including </a:t>
            </a:r>
            <a:r>
              <a:rPr lang="en-US" dirty="0" err="1" smtClean="0"/>
              <a:t>splenectomy</a:t>
            </a:r>
            <a:endParaRPr lang="fa-I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Special Considerations for Children</a:t>
            </a:r>
            <a:endParaRPr lang="fa-IR" dirty="0"/>
          </a:p>
        </p:txBody>
      </p:sp>
      <p:sp>
        <p:nvSpPr>
          <p:cNvPr id="3" name="Content Placeholder 2"/>
          <p:cNvSpPr>
            <a:spLocks noGrp="1"/>
          </p:cNvSpPr>
          <p:nvPr>
            <p:ph idx="1"/>
          </p:nvPr>
        </p:nvSpPr>
        <p:spPr/>
        <p:txBody>
          <a:bodyPr/>
          <a:lstStyle/>
          <a:p>
            <a:pPr algn="l" rtl="0"/>
            <a:r>
              <a:rPr lang="en-US" b="1" dirty="0" err="1" smtClean="0"/>
              <a:t>Thrombopoietin</a:t>
            </a:r>
            <a:r>
              <a:rPr lang="en-US" b="1" dirty="0" smtClean="0"/>
              <a:t>  Receptor  Agonists</a:t>
            </a:r>
          </a:p>
          <a:p>
            <a:pPr algn="l" rtl="0"/>
            <a:r>
              <a:rPr lang="en-US" dirty="0" smtClean="0"/>
              <a:t>Studies are ongoing, but there are no published data to guide the use of these agents in children.</a:t>
            </a:r>
            <a:endParaRPr lang="fa-I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smtClean="0">
                <a:solidFill>
                  <a:schemeClr val="tx1"/>
                </a:solidFill>
              </a:rPr>
              <a:t>2 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a:t>
            </a:r>
            <a:r>
              <a:rPr lang="en-US" sz="1400" b="1" dirty="0" err="1" smtClean="0">
                <a:solidFill>
                  <a:schemeClr val="tx1"/>
                </a:solidFill>
              </a:rPr>
              <a:t>Hematology</a:t>
            </a:r>
            <a:r>
              <a:rPr lang="en-US" sz="14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4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77500" lnSpcReduction="20000"/>
          </a:bodyPr>
          <a:lstStyle/>
          <a:p>
            <a:pPr algn="l" rtl="0"/>
            <a:r>
              <a:rPr lang="en-US" b="1" dirty="0" smtClean="0"/>
              <a:t>Recombinant TPO and TPO receptor agonists</a:t>
            </a:r>
          </a:p>
          <a:p>
            <a:pPr algn="l" rtl="0"/>
            <a:r>
              <a:rPr lang="en-US" dirty="0" smtClean="0"/>
              <a:t>Endogenous TPO regulates platelet production by increasing the number, </a:t>
            </a:r>
            <a:r>
              <a:rPr lang="en-US" dirty="0" err="1" smtClean="0"/>
              <a:t>ploidy</a:t>
            </a:r>
            <a:r>
              <a:rPr lang="en-US" dirty="0" smtClean="0"/>
              <a:t>, and maturation of BM </a:t>
            </a:r>
            <a:r>
              <a:rPr lang="en-US" dirty="0" err="1" smtClean="0"/>
              <a:t>megakaryocytes</a:t>
            </a:r>
            <a:endParaRPr lang="en-US" dirty="0" smtClean="0"/>
          </a:p>
          <a:p>
            <a:pPr algn="l" rtl="0"/>
            <a:r>
              <a:rPr lang="en-US" dirty="0" smtClean="0"/>
              <a:t>TPO is made in the liver</a:t>
            </a:r>
          </a:p>
          <a:p>
            <a:pPr algn="l" rtl="0"/>
            <a:r>
              <a:rPr lang="en-US" dirty="0" smtClean="0"/>
              <a:t>TPO receptor activation on </a:t>
            </a:r>
            <a:r>
              <a:rPr lang="en-US" dirty="0" err="1" smtClean="0"/>
              <a:t>megakaryocyte</a:t>
            </a:r>
            <a:r>
              <a:rPr lang="en-US" dirty="0" smtClean="0"/>
              <a:t> precursors leads to increased number and maturation of cells and prevents apoptosis, thereby increasing platelet production.</a:t>
            </a:r>
          </a:p>
          <a:p>
            <a:pPr algn="l" rtl="0"/>
            <a:r>
              <a:rPr lang="en-US" dirty="0" smtClean="0"/>
              <a:t> This </a:t>
            </a:r>
            <a:r>
              <a:rPr lang="en-US" dirty="0" err="1" smtClean="0"/>
              <a:t>antiapoptotic</a:t>
            </a:r>
            <a:r>
              <a:rPr lang="en-US" dirty="0" smtClean="0"/>
              <a:t> effect of TPO likely plays an important role in ITP, in which BM </a:t>
            </a:r>
            <a:r>
              <a:rPr lang="en-US" dirty="0" err="1" smtClean="0"/>
              <a:t>megakaryocytes</a:t>
            </a:r>
            <a:r>
              <a:rPr lang="en-US" dirty="0" smtClean="0"/>
              <a:t> and precursors are increased in number but undergo apoptosis mediated by </a:t>
            </a:r>
            <a:r>
              <a:rPr lang="en-US" dirty="0" err="1" smtClean="0"/>
              <a:t>antiplatelet</a:t>
            </a:r>
            <a:r>
              <a:rPr lang="en-US" dirty="0" smtClean="0"/>
              <a:t> </a:t>
            </a:r>
            <a:r>
              <a:rPr lang="en-US" dirty="0" err="1" smtClean="0"/>
              <a:t>IgG</a:t>
            </a:r>
            <a:r>
              <a:rPr lang="en-US" dirty="0" smtClean="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dirty="0" smtClean="0">
                <a:solidFill>
                  <a:schemeClr val="tx1"/>
                </a:solidFill>
              </a:rPr>
              <a:t>Janna M. </a:t>
            </a:r>
            <a:r>
              <a:rPr lang="en-US" sz="1600" b="1" dirty="0" smtClean="0">
                <a:solidFill>
                  <a:schemeClr val="tx1"/>
                </a:solidFill>
              </a:rPr>
              <a:t>Childhood immune thrombocytopenia: role of </a:t>
            </a:r>
            <a:r>
              <a:rPr lang="en-US" sz="1600" b="1" dirty="0" err="1" smtClean="0">
                <a:solidFill>
                  <a:schemeClr val="tx1"/>
                </a:solidFill>
              </a:rPr>
              <a:t>rituximab</a:t>
            </a:r>
            <a:r>
              <a:rPr lang="en-US" sz="1600" b="1" dirty="0" smtClean="0">
                <a:solidFill>
                  <a:schemeClr val="tx1"/>
                </a:solidFill>
              </a:rPr>
              <a:t>, recombinant .</a:t>
            </a:r>
            <a:r>
              <a:rPr lang="en-US" sz="1600" b="1" dirty="0" err="1" smtClean="0">
                <a:solidFill>
                  <a:schemeClr val="tx1"/>
                </a:solidFill>
              </a:rPr>
              <a:t>Dalas</a:t>
            </a:r>
            <a:r>
              <a:rPr lang="en-US" sz="1600" b="1" dirty="0" smtClean="0">
                <a:solidFill>
                  <a:schemeClr val="tx1"/>
                </a:solidFill>
              </a:rPr>
              <a:t>. </a:t>
            </a:r>
            <a:r>
              <a:rPr lang="en-US" sz="1600" b="1" dirty="0" err="1" smtClean="0">
                <a:solidFill>
                  <a:schemeClr val="tx1"/>
                </a:solidFill>
              </a:rPr>
              <a:t>Texas.</a:t>
            </a:r>
            <a:r>
              <a:rPr lang="en-US" sz="1400" b="1" dirty="0" err="1" smtClean="0">
                <a:solidFill>
                  <a:schemeClr val="tx1"/>
                </a:solidFill>
              </a:rPr>
              <a:t>Hematology</a:t>
            </a:r>
            <a:r>
              <a:rPr lang="en-US" sz="1400" b="1" dirty="0" smtClean="0">
                <a:solidFill>
                  <a:schemeClr val="tx1"/>
                </a:solidFill>
              </a:rPr>
              <a:t> 2012</a:t>
            </a:r>
            <a:r>
              <a:rPr lang="fa-IR" sz="1600" b="1" dirty="0" smtClean="0">
                <a:solidFill>
                  <a:schemeClr val="tx1"/>
                </a:solidFill>
              </a:rPr>
              <a:t>.</a:t>
            </a:r>
            <a:r>
              <a:rPr lang="en-US" sz="1600" b="1" dirty="0" err="1" smtClean="0">
                <a:solidFill>
                  <a:schemeClr val="tx1"/>
                </a:solidFill>
              </a:rPr>
              <a:t>thrombopoietin</a:t>
            </a:r>
            <a:r>
              <a:rPr lang="en-US" sz="1600" b="1" dirty="0" smtClean="0">
                <a:solidFill>
                  <a:schemeClr val="tx1"/>
                </a:solidFill>
              </a:rPr>
              <a:t>, and other new therapeutics</a:t>
            </a:r>
            <a:br>
              <a:rPr lang="en-US" sz="1600" b="1" dirty="0" smtClean="0">
                <a:solidFill>
                  <a:schemeClr val="tx1"/>
                </a:solidFill>
              </a:rPr>
            </a:br>
            <a:r>
              <a:rPr lang="en-US" sz="1400" b="1" dirty="0" smtClean="0">
                <a:solidFill>
                  <a:schemeClr val="tx1"/>
                </a:solidFill>
              </a:rPr>
              <a:t>American Society of Hematology</a:t>
            </a:r>
            <a:endParaRPr lang="fa-IR" sz="1600" dirty="0"/>
          </a:p>
        </p:txBody>
      </p:sp>
      <p:sp>
        <p:nvSpPr>
          <p:cNvPr id="3" name="Content Placeholder 2"/>
          <p:cNvSpPr>
            <a:spLocks noGrp="1"/>
          </p:cNvSpPr>
          <p:nvPr>
            <p:ph idx="1"/>
          </p:nvPr>
        </p:nvSpPr>
        <p:spPr/>
        <p:txBody>
          <a:bodyPr>
            <a:normAutofit fontScale="92500" lnSpcReduction="10000"/>
          </a:bodyPr>
          <a:lstStyle/>
          <a:p>
            <a:pPr algn="l" rtl="0"/>
            <a:r>
              <a:rPr lang="en-US" dirty="0" smtClean="0"/>
              <a:t>In 1994, cloned and </a:t>
            </a:r>
            <a:r>
              <a:rPr lang="en-US" dirty="0" err="1" smtClean="0"/>
              <a:t>puriﬁed</a:t>
            </a:r>
            <a:r>
              <a:rPr lang="en-US" dirty="0" smtClean="0"/>
              <a:t> TPO</a:t>
            </a:r>
            <a:endParaRPr lang="fa-IR" dirty="0" smtClean="0"/>
          </a:p>
          <a:p>
            <a:pPr algn="l" rtl="0"/>
            <a:r>
              <a:rPr lang="en-US" b="1" dirty="0" smtClean="0"/>
              <a:t>1995, 2 </a:t>
            </a:r>
            <a:r>
              <a:rPr lang="en-US" b="1" dirty="0" err="1" smtClean="0"/>
              <a:t>ﬁrst</a:t>
            </a:r>
            <a:r>
              <a:rPr lang="en-US" b="1" dirty="0" smtClean="0"/>
              <a:t> generation recombinant human TPO agents entered clinical trials.</a:t>
            </a:r>
          </a:p>
          <a:p>
            <a:pPr algn="l" rtl="0"/>
            <a:r>
              <a:rPr lang="en-US" dirty="0" smtClean="0"/>
              <a:t> Both products had half-lives of 40 hours and increased platelet counts in humans</a:t>
            </a:r>
          </a:p>
          <a:p>
            <a:pPr algn="l" rtl="0"/>
            <a:r>
              <a:rPr lang="en-US" b="1" dirty="0" err="1" smtClean="0"/>
              <a:t>Romiplostim</a:t>
            </a:r>
            <a:r>
              <a:rPr lang="en-US" b="1" dirty="0" smtClean="0"/>
              <a:t> :</a:t>
            </a:r>
          </a:p>
          <a:p>
            <a:pPr algn="l" rtl="0"/>
            <a:r>
              <a:rPr lang="en-US" dirty="0" smtClean="0"/>
              <a:t>FDA approved since 2008, and the majority of patients have had a very good response with an initial dose of </a:t>
            </a:r>
            <a:r>
              <a:rPr lang="en-US" b="1" dirty="0" smtClean="0"/>
              <a:t>1  g/kg given subcutaneously each week</a:t>
            </a:r>
            <a:endParaRPr lang="fa-I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err="1" smtClean="0"/>
              <a:t>Abdominopelvic</a:t>
            </a:r>
            <a:r>
              <a:rPr lang="en-US" dirty="0" smtClean="0"/>
              <a:t> </a:t>
            </a:r>
            <a:r>
              <a:rPr lang="en-US" dirty="0" err="1" smtClean="0"/>
              <a:t>ultrasonography</a:t>
            </a:r>
            <a:endParaRPr lang="en-US" dirty="0" smtClean="0"/>
          </a:p>
          <a:p>
            <a:pPr algn="l" rtl="0">
              <a:buNone/>
            </a:pPr>
            <a:r>
              <a:rPr lang="en-US" dirty="0" smtClean="0"/>
              <a:t>Revealed spleen with upper limit of normal size</a:t>
            </a:r>
          </a:p>
          <a:p>
            <a:pPr algn="l" rtl="0">
              <a:buNone/>
            </a:pPr>
            <a:endParaRPr lang="en-US" dirty="0" smtClean="0"/>
          </a:p>
          <a:p>
            <a:pPr algn="l" rtl="0">
              <a:buNone/>
            </a:pPr>
            <a:endParaRPr lang="en-US" dirty="0" smtClean="0"/>
          </a:p>
          <a:p>
            <a:pPr algn="l" rtl="0">
              <a:buNone/>
            </a:pPr>
            <a:endParaRPr lang="en-US" dirty="0" smtClean="0"/>
          </a:p>
          <a:p>
            <a:pPr algn="l" rtl="0">
              <a:buNone/>
            </a:pPr>
            <a:endParaRPr lang="en-US" dirty="0" smtClean="0"/>
          </a:p>
          <a:p>
            <a:pPr algn="l" rtl="0">
              <a:buNone/>
            </a:pPr>
            <a:endParaRPr lang="fa-I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err="1" smtClean="0">
                <a:solidFill>
                  <a:schemeClr val="tx1"/>
                </a:solidFill>
              </a:rPr>
              <a:t>Mansoor</a:t>
            </a:r>
            <a:r>
              <a:rPr lang="en-US" sz="1600" dirty="0" smtClean="0">
                <a:solidFill>
                  <a:schemeClr val="tx1"/>
                </a:solidFill>
              </a:rPr>
              <a:t> </a:t>
            </a:r>
            <a:r>
              <a:rPr lang="en-US" sz="1600" dirty="0" err="1" smtClean="0">
                <a:solidFill>
                  <a:schemeClr val="tx1"/>
                </a:solidFill>
              </a:rPr>
              <a:t>N.</a:t>
            </a:r>
            <a:r>
              <a:rPr lang="en-US" sz="1600" b="1" dirty="0" err="1" smtClean="0">
                <a:solidFill>
                  <a:schemeClr val="tx1"/>
                </a:solidFill>
              </a:rPr>
              <a:t>Safety</a:t>
            </a:r>
            <a:r>
              <a:rPr lang="en-US" sz="1600" b="1" dirty="0" smtClean="0">
                <a:solidFill>
                  <a:schemeClr val="tx1"/>
                </a:solidFill>
              </a:rPr>
              <a:t> and efficacy of </a:t>
            </a:r>
            <a:r>
              <a:rPr lang="en-US" sz="1600" b="1" dirty="0" err="1" smtClean="0">
                <a:solidFill>
                  <a:schemeClr val="tx1"/>
                </a:solidFill>
              </a:rPr>
              <a:t>eltrombopag</a:t>
            </a:r>
            <a:r>
              <a:rPr lang="en-US" sz="1600" b="1" dirty="0" smtClean="0">
                <a:solidFill>
                  <a:schemeClr val="tx1"/>
                </a:solidFill>
              </a:rPr>
              <a:t> for treatment of chronic immune thrombocytopenia (ITP): results of the long-term,  Blood.</a:t>
            </a:r>
            <a:r>
              <a:rPr lang="en-US" sz="1600" dirty="0" smtClean="0">
                <a:solidFill>
                  <a:schemeClr val="tx1"/>
                </a:solidFill>
              </a:rPr>
              <a:t> November 20, 2012</a:t>
            </a:r>
            <a:endParaRPr lang="fa-IR" sz="1600" dirty="0"/>
          </a:p>
        </p:txBody>
      </p:sp>
      <p:sp>
        <p:nvSpPr>
          <p:cNvPr id="3" name="Content Placeholder 2"/>
          <p:cNvSpPr>
            <a:spLocks noGrp="1"/>
          </p:cNvSpPr>
          <p:nvPr>
            <p:ph idx="1"/>
          </p:nvPr>
        </p:nvSpPr>
        <p:spPr/>
        <p:txBody>
          <a:bodyPr>
            <a:normAutofit fontScale="62500" lnSpcReduction="20000"/>
          </a:bodyPr>
          <a:lstStyle/>
          <a:p>
            <a:pPr algn="l" rtl="0"/>
            <a:r>
              <a:rPr lang="en-US" b="1" dirty="0" err="1" smtClean="0"/>
              <a:t>Eeltrombopag</a:t>
            </a:r>
            <a:r>
              <a:rPr lang="en-US" b="1" dirty="0" smtClean="0"/>
              <a:t>:</a:t>
            </a:r>
          </a:p>
          <a:p>
            <a:pPr algn="l" rtl="0"/>
            <a:r>
              <a:rPr lang="en-US" dirty="0" smtClean="0"/>
              <a:t> is a small, </a:t>
            </a:r>
            <a:r>
              <a:rPr lang="en-US" dirty="0" err="1" smtClean="0"/>
              <a:t>nonpeptide</a:t>
            </a:r>
            <a:r>
              <a:rPr lang="en-US" dirty="0" smtClean="0"/>
              <a:t> TPO mimetic that has </a:t>
            </a:r>
            <a:r>
              <a:rPr lang="en-US" b="1" dirty="0" smtClean="0"/>
              <a:t>no homology to endogenous TPO</a:t>
            </a:r>
            <a:r>
              <a:rPr lang="en-US" dirty="0" smtClean="0"/>
              <a:t> so it is not immunogenic.</a:t>
            </a:r>
          </a:p>
          <a:p>
            <a:pPr algn="l" rtl="0"/>
            <a:r>
              <a:rPr lang="en-US" dirty="0" smtClean="0"/>
              <a:t> It binds to the </a:t>
            </a:r>
            <a:r>
              <a:rPr lang="en-US" dirty="0" err="1" smtClean="0"/>
              <a:t>transmembrane</a:t>
            </a:r>
            <a:r>
              <a:rPr lang="en-US" dirty="0" smtClean="0"/>
              <a:t> region of the TPO receptor rather than the TPO-binding site. </a:t>
            </a:r>
          </a:p>
          <a:p>
            <a:pPr algn="l" rtl="0"/>
            <a:endParaRPr lang="en-US" dirty="0" smtClean="0"/>
          </a:p>
          <a:p>
            <a:pPr algn="l" rtl="0"/>
            <a:r>
              <a:rPr lang="en-US" dirty="0" smtClean="0"/>
              <a:t>Therefore </a:t>
            </a:r>
            <a:r>
              <a:rPr lang="en-US" dirty="0" err="1" smtClean="0"/>
              <a:t>eltrombopag</a:t>
            </a:r>
            <a:r>
              <a:rPr lang="en-US" dirty="0" smtClean="0"/>
              <a:t> does not compete with endogenous TPO and any effect it has is additive., </a:t>
            </a:r>
            <a:r>
              <a:rPr lang="en-US" b="1" dirty="0" smtClean="0"/>
              <a:t>with the half-life being 21-30 hours. </a:t>
            </a:r>
          </a:p>
          <a:p>
            <a:pPr algn="l" rtl="0"/>
            <a:endParaRPr lang="en-US" dirty="0" smtClean="0"/>
          </a:p>
          <a:p>
            <a:pPr algn="l" rtl="0"/>
            <a:r>
              <a:rPr lang="en-US" dirty="0" smtClean="0"/>
              <a:t>It is </a:t>
            </a:r>
            <a:r>
              <a:rPr lang="en-US" b="1" dirty="0" smtClean="0"/>
              <a:t>orally administered with the starting dose of 50 mg daily.</a:t>
            </a:r>
          </a:p>
          <a:p>
            <a:pPr algn="l" rtl="0"/>
            <a:endParaRPr lang="en-US" dirty="0" smtClean="0"/>
          </a:p>
          <a:p>
            <a:pPr algn="l" rtl="0"/>
            <a:r>
              <a:rPr lang="en-US" dirty="0" smtClean="0"/>
              <a:t>Polyvalent </a:t>
            </a:r>
            <a:r>
              <a:rPr lang="en-US" dirty="0" err="1" smtClean="0"/>
              <a:t>cations</a:t>
            </a:r>
            <a:r>
              <a:rPr lang="en-US" dirty="0" smtClean="0"/>
              <a:t> such as calcium, aluminum, magnesium, and zinc also reduce the absorption of </a:t>
            </a:r>
            <a:r>
              <a:rPr lang="en-US" dirty="0" err="1" smtClean="0"/>
              <a:t>eltrombopag</a:t>
            </a:r>
            <a:r>
              <a:rPr lang="en-US" dirty="0" smtClean="0"/>
              <a:t>, so this drug cannot be given within 4 hours of any foods or medications containing these minerals.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err="1" smtClean="0">
                <a:solidFill>
                  <a:schemeClr val="tx1"/>
                </a:solidFill>
              </a:rPr>
              <a:t>Mansoor</a:t>
            </a:r>
            <a:r>
              <a:rPr lang="en-US" sz="1600" dirty="0" smtClean="0">
                <a:solidFill>
                  <a:schemeClr val="tx1"/>
                </a:solidFill>
              </a:rPr>
              <a:t> </a:t>
            </a:r>
            <a:r>
              <a:rPr lang="en-US" sz="1600" dirty="0" err="1" smtClean="0">
                <a:solidFill>
                  <a:schemeClr val="tx1"/>
                </a:solidFill>
              </a:rPr>
              <a:t>N.</a:t>
            </a:r>
            <a:r>
              <a:rPr lang="en-US" sz="1600" b="1" dirty="0" err="1" smtClean="0">
                <a:solidFill>
                  <a:schemeClr val="tx1"/>
                </a:solidFill>
              </a:rPr>
              <a:t>Safety</a:t>
            </a:r>
            <a:r>
              <a:rPr lang="en-US" sz="1600" b="1" dirty="0" smtClean="0">
                <a:solidFill>
                  <a:schemeClr val="tx1"/>
                </a:solidFill>
              </a:rPr>
              <a:t> and efficacy of </a:t>
            </a:r>
            <a:r>
              <a:rPr lang="en-US" sz="1600" b="1" dirty="0" err="1" smtClean="0">
                <a:solidFill>
                  <a:schemeClr val="tx1"/>
                </a:solidFill>
              </a:rPr>
              <a:t>eltrombopag</a:t>
            </a:r>
            <a:r>
              <a:rPr lang="en-US" sz="1600" b="1" dirty="0" smtClean="0">
                <a:solidFill>
                  <a:schemeClr val="tx1"/>
                </a:solidFill>
              </a:rPr>
              <a:t> for treatment of chronic immune thrombocytopenia (ITP): results of the long-term,  Blood.</a:t>
            </a:r>
            <a:r>
              <a:rPr lang="en-US" sz="1600" dirty="0" smtClean="0">
                <a:solidFill>
                  <a:schemeClr val="tx1"/>
                </a:solidFill>
              </a:rPr>
              <a:t> November 20, 2012</a:t>
            </a:r>
            <a:endParaRPr lang="fa-IR" sz="1600" dirty="0"/>
          </a:p>
        </p:txBody>
      </p:sp>
      <p:sp>
        <p:nvSpPr>
          <p:cNvPr id="3" name="Content Placeholder 2"/>
          <p:cNvSpPr>
            <a:spLocks noGrp="1"/>
          </p:cNvSpPr>
          <p:nvPr>
            <p:ph idx="1"/>
          </p:nvPr>
        </p:nvSpPr>
        <p:spPr/>
        <p:txBody>
          <a:bodyPr>
            <a:normAutofit fontScale="77500" lnSpcReduction="20000"/>
          </a:bodyPr>
          <a:lstStyle/>
          <a:p>
            <a:pPr algn="l" rtl="0"/>
            <a:r>
              <a:rPr lang="en-US" b="1" dirty="0" err="1" smtClean="0"/>
              <a:t>Thromboembolic</a:t>
            </a:r>
            <a:r>
              <a:rPr lang="en-US" b="1" dirty="0" smtClean="0"/>
              <a:t> events </a:t>
            </a:r>
            <a:r>
              <a:rPr lang="en-US" dirty="0" smtClean="0"/>
              <a:t>is recommended that the target platelet range be limited to 50-100  × 10</a:t>
            </a:r>
            <a:r>
              <a:rPr lang="fa-IR" dirty="0" smtClean="0"/>
              <a:t>9</a:t>
            </a:r>
            <a:r>
              <a:rPr lang="en-US" dirty="0" smtClean="0"/>
              <a:t> /L to minimize risk.</a:t>
            </a:r>
          </a:p>
          <a:p>
            <a:pPr algn="l" rtl="0"/>
            <a:r>
              <a:rPr lang="en-US" b="1" dirty="0" err="1" smtClean="0"/>
              <a:t>Myeloﬁbrosis</a:t>
            </a:r>
            <a:endParaRPr lang="en-US" b="1" dirty="0" smtClean="0"/>
          </a:p>
          <a:p>
            <a:pPr algn="l" rtl="0"/>
            <a:r>
              <a:rPr lang="en-US" b="1" dirty="0" smtClean="0"/>
              <a:t>Liver toxicity, </a:t>
            </a:r>
          </a:p>
          <a:p>
            <a:pPr algn="l" rtl="0"/>
            <a:r>
              <a:rPr lang="en-US" b="1" dirty="0" smtClean="0"/>
              <a:t>Cataract</a:t>
            </a:r>
          </a:p>
          <a:p>
            <a:pPr algn="l" rtl="0"/>
            <a:endParaRPr lang="en-US" dirty="0" smtClean="0"/>
          </a:p>
          <a:p>
            <a:pPr algn="l" rtl="0"/>
            <a:r>
              <a:rPr lang="en-US" dirty="0" smtClean="0"/>
              <a:t> </a:t>
            </a:r>
            <a:r>
              <a:rPr lang="en-US" b="1" dirty="0" smtClean="0"/>
              <a:t>The main concern for the practical use of TPO receptor agonists is the </a:t>
            </a:r>
            <a:r>
              <a:rPr lang="en-US" b="1" dirty="0" err="1" smtClean="0"/>
              <a:t>indeﬁnite</a:t>
            </a:r>
            <a:r>
              <a:rPr lang="en-US" b="1" dirty="0" smtClean="0"/>
              <a:t> duration of treatment required and the need to see patients frequently to titrate the dose. Relapse rates are high in patients who have interruption of therapy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800" dirty="0" err="1" smtClean="0">
                <a:solidFill>
                  <a:schemeClr val="tx1"/>
                </a:solidFill>
              </a:rPr>
              <a:t>Mansoor</a:t>
            </a:r>
            <a:r>
              <a:rPr lang="en-US" sz="1800" dirty="0" smtClean="0">
                <a:solidFill>
                  <a:schemeClr val="tx1"/>
                </a:solidFill>
              </a:rPr>
              <a:t> </a:t>
            </a:r>
            <a:r>
              <a:rPr lang="en-US" sz="1800" dirty="0" err="1" smtClean="0">
                <a:solidFill>
                  <a:schemeClr val="tx1"/>
                </a:solidFill>
              </a:rPr>
              <a:t>N.</a:t>
            </a:r>
            <a:r>
              <a:rPr lang="en-US" sz="1800" b="1" dirty="0" err="1" smtClean="0">
                <a:solidFill>
                  <a:schemeClr val="tx1"/>
                </a:solidFill>
              </a:rPr>
              <a:t>Safety</a:t>
            </a:r>
            <a:r>
              <a:rPr lang="en-US" sz="1800" b="1" dirty="0" smtClean="0">
                <a:solidFill>
                  <a:schemeClr val="tx1"/>
                </a:solidFill>
              </a:rPr>
              <a:t> and efficacy of </a:t>
            </a:r>
            <a:r>
              <a:rPr lang="en-US" sz="1800" b="1" dirty="0" err="1" smtClean="0">
                <a:solidFill>
                  <a:schemeClr val="tx1"/>
                </a:solidFill>
              </a:rPr>
              <a:t>eltrombopag</a:t>
            </a:r>
            <a:r>
              <a:rPr lang="en-US" sz="1800" b="1" dirty="0" smtClean="0">
                <a:solidFill>
                  <a:schemeClr val="tx1"/>
                </a:solidFill>
              </a:rPr>
              <a:t> for treatment of chronic immune thrombocytopenia (ITP): results of the long-term,  Blood.</a:t>
            </a:r>
            <a:r>
              <a:rPr lang="en-US" sz="1800" dirty="0" smtClean="0">
                <a:solidFill>
                  <a:schemeClr val="tx1"/>
                </a:solidFill>
              </a:rPr>
              <a:t> November 20, 2012</a:t>
            </a:r>
            <a:endParaRPr lang="fa-IR" sz="1800" dirty="0">
              <a:solidFill>
                <a:schemeClr val="tx1"/>
              </a:solidFill>
            </a:endParaRPr>
          </a:p>
        </p:txBody>
      </p:sp>
      <p:sp>
        <p:nvSpPr>
          <p:cNvPr id="3" name="Content Placeholder 2"/>
          <p:cNvSpPr>
            <a:spLocks noGrp="1"/>
          </p:cNvSpPr>
          <p:nvPr>
            <p:ph idx="1"/>
          </p:nvPr>
        </p:nvSpPr>
        <p:spPr/>
        <p:txBody>
          <a:bodyPr>
            <a:normAutofit fontScale="62500" lnSpcReduction="20000"/>
          </a:bodyPr>
          <a:lstStyle/>
          <a:p>
            <a:pPr algn="l" rtl="0"/>
            <a:r>
              <a:rPr lang="en-US" dirty="0" smtClean="0"/>
              <a:t>Patients with chronic ITP may have bleeding resulting  from low platelet counts. </a:t>
            </a:r>
          </a:p>
          <a:p>
            <a:pPr algn="l" rtl="0"/>
            <a:endParaRPr lang="en-US" dirty="0" smtClean="0"/>
          </a:p>
          <a:p>
            <a:pPr algn="l" rtl="0"/>
            <a:r>
              <a:rPr lang="en-US" dirty="0" err="1" smtClean="0"/>
              <a:t>Eltrombopag</a:t>
            </a:r>
            <a:r>
              <a:rPr lang="en-US" dirty="0" smtClean="0"/>
              <a:t> increases and maintains </a:t>
            </a:r>
            <a:r>
              <a:rPr lang="en-US" dirty="0" err="1" smtClean="0"/>
              <a:t>hemostatic</a:t>
            </a:r>
            <a:r>
              <a:rPr lang="en-US" dirty="0" smtClean="0"/>
              <a:t>  platelet counts; however, to date, outcome has been reported only for treatment </a:t>
            </a:r>
          </a:p>
          <a:p>
            <a:pPr algn="l" rtl="0"/>
            <a:r>
              <a:rPr lang="en-US" dirty="0" smtClean="0"/>
              <a:t>≤ 6 months.</a:t>
            </a:r>
          </a:p>
          <a:p>
            <a:pPr algn="l" rtl="0"/>
            <a:endParaRPr lang="en-US" dirty="0" smtClean="0"/>
          </a:p>
          <a:p>
            <a:pPr algn="l" rtl="0"/>
            <a:r>
              <a:rPr lang="en-US" dirty="0" smtClean="0"/>
              <a:t> </a:t>
            </a:r>
            <a:r>
              <a:rPr lang="en-US" b="1" dirty="0" smtClean="0"/>
              <a:t>This interim analysis of the ongoing open-label EXTEND study </a:t>
            </a:r>
          </a:p>
          <a:p>
            <a:pPr algn="l" rtl="0"/>
            <a:r>
              <a:rPr lang="en-US" b="1" dirty="0" smtClean="0"/>
              <a:t>evaluates safety and efficacy of </a:t>
            </a:r>
            <a:r>
              <a:rPr lang="en-US" b="1" dirty="0" err="1" smtClean="0"/>
              <a:t>eltrombopag</a:t>
            </a:r>
            <a:r>
              <a:rPr lang="en-US" b="1" dirty="0" smtClean="0"/>
              <a:t> in 299 patients treated up to 3  years. </a:t>
            </a:r>
          </a:p>
          <a:p>
            <a:pPr algn="l" rtl="0"/>
            <a:endParaRPr lang="en-US" dirty="0" smtClean="0"/>
          </a:p>
          <a:p>
            <a:pPr algn="l" rtl="0"/>
            <a:r>
              <a:rPr lang="en-US" dirty="0" err="1" smtClean="0"/>
              <a:t>Splenectomized</a:t>
            </a:r>
            <a:r>
              <a:rPr lang="en-US" dirty="0" smtClean="0"/>
              <a:t> and non-</a:t>
            </a:r>
            <a:r>
              <a:rPr lang="en-US" dirty="0" err="1" smtClean="0"/>
              <a:t>splenectomized</a:t>
            </a:r>
            <a:r>
              <a:rPr lang="en-US" dirty="0" smtClean="0"/>
              <a:t> patients achieved platelets  </a:t>
            </a:r>
          </a:p>
          <a:p>
            <a:pPr algn="l" rtl="0"/>
            <a:r>
              <a:rPr lang="en-US" dirty="0" smtClean="0"/>
              <a:t>≥ 50,000/µL at least once (80% and 88%, respectively). Platelets ≥ 50,000/µL and  2x baseline were maintained for a median of 73 of 104 and 109 of 156  cumulative study weeks. </a:t>
            </a:r>
            <a:endParaRPr lang="fa-I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800" dirty="0" err="1" smtClean="0">
                <a:solidFill>
                  <a:schemeClr val="tx1"/>
                </a:solidFill>
              </a:rPr>
              <a:t>Mansoor</a:t>
            </a:r>
            <a:r>
              <a:rPr lang="en-US" sz="1800" dirty="0" smtClean="0">
                <a:solidFill>
                  <a:schemeClr val="tx1"/>
                </a:solidFill>
              </a:rPr>
              <a:t> </a:t>
            </a:r>
            <a:r>
              <a:rPr lang="en-US" sz="1800" dirty="0" err="1" smtClean="0">
                <a:solidFill>
                  <a:schemeClr val="tx1"/>
                </a:solidFill>
              </a:rPr>
              <a:t>N.</a:t>
            </a:r>
            <a:r>
              <a:rPr lang="en-US" sz="1800" b="1" dirty="0" err="1" smtClean="0">
                <a:solidFill>
                  <a:schemeClr val="tx1"/>
                </a:solidFill>
              </a:rPr>
              <a:t>Safety</a:t>
            </a:r>
            <a:r>
              <a:rPr lang="en-US" sz="1800" b="1" dirty="0" smtClean="0">
                <a:solidFill>
                  <a:schemeClr val="tx1"/>
                </a:solidFill>
              </a:rPr>
              <a:t> and efficacy of </a:t>
            </a:r>
            <a:r>
              <a:rPr lang="en-US" sz="1800" b="1" dirty="0" err="1" smtClean="0">
                <a:solidFill>
                  <a:schemeClr val="tx1"/>
                </a:solidFill>
              </a:rPr>
              <a:t>eltrombopag</a:t>
            </a:r>
            <a:r>
              <a:rPr lang="en-US" sz="1800" b="1" dirty="0" smtClean="0">
                <a:solidFill>
                  <a:schemeClr val="tx1"/>
                </a:solidFill>
              </a:rPr>
              <a:t> for treatment of chronic immune thrombocytopenia (ITP): results of the long-term,  Blood.</a:t>
            </a:r>
            <a:r>
              <a:rPr lang="en-US" sz="1800" dirty="0" smtClean="0">
                <a:solidFill>
                  <a:schemeClr val="tx1"/>
                </a:solidFill>
              </a:rPr>
              <a:t> November 20, 2012</a:t>
            </a:r>
            <a:endParaRPr lang="fa-IR" sz="1800" dirty="0">
              <a:solidFill>
                <a:schemeClr val="tx1"/>
              </a:solidFill>
            </a:endParaRPr>
          </a:p>
        </p:txBody>
      </p:sp>
      <p:sp>
        <p:nvSpPr>
          <p:cNvPr id="3" name="Content Placeholder 2"/>
          <p:cNvSpPr>
            <a:spLocks noGrp="1"/>
          </p:cNvSpPr>
          <p:nvPr>
            <p:ph idx="1"/>
          </p:nvPr>
        </p:nvSpPr>
        <p:spPr/>
        <p:txBody>
          <a:bodyPr>
            <a:noAutofit/>
          </a:bodyPr>
          <a:lstStyle/>
          <a:p>
            <a:pPr algn="l" rtl="0"/>
            <a:r>
              <a:rPr lang="en-US" sz="1800" dirty="0" smtClean="0"/>
              <a:t>Bleeding symptoms (WHO Grades 1–4) decreased from </a:t>
            </a:r>
          </a:p>
          <a:p>
            <a:pPr algn="l" rtl="0"/>
            <a:r>
              <a:rPr lang="en-US" sz="1800" dirty="0" smtClean="0"/>
              <a:t>56% of patients at baseline to 20% at 2 years and 11% at 3 years. </a:t>
            </a:r>
          </a:p>
          <a:p>
            <a:pPr algn="l" rtl="0"/>
            <a:endParaRPr lang="en-US" sz="1800" dirty="0" smtClean="0"/>
          </a:p>
          <a:p>
            <a:pPr algn="l" rtl="0"/>
            <a:r>
              <a:rPr lang="en-US" sz="1800" dirty="0" smtClean="0"/>
              <a:t>One hundred  (33%) patients were receiving concomitant treatments at study entry, 69 of whom attempted to reduce them; 65% (45/69) had a sustained reduction or  permanently stopped ≥ 1 concomitant treatment. </a:t>
            </a:r>
          </a:p>
          <a:p>
            <a:pPr algn="l" rtl="0"/>
            <a:endParaRPr lang="en-US" sz="1800" dirty="0" smtClean="0"/>
          </a:p>
          <a:p>
            <a:pPr algn="l" rtl="0"/>
            <a:r>
              <a:rPr lang="en-US" sz="1800" dirty="0" smtClean="0"/>
              <a:t>Thirty-eight patients (13%)  experienced ≥ 1 adverse events leading to study withdrawal, including patients  meeting protocol-defined withdrawal criteria (11 [4%] </a:t>
            </a:r>
            <a:r>
              <a:rPr lang="en-US" sz="1800" dirty="0" err="1" smtClean="0"/>
              <a:t>thromboembolic</a:t>
            </a:r>
            <a:r>
              <a:rPr lang="en-US" sz="1800" dirty="0" smtClean="0"/>
              <a:t> events, 5 [2%] exceeding liver enzyme thresholds). </a:t>
            </a:r>
          </a:p>
          <a:p>
            <a:pPr algn="l" rtl="0"/>
            <a:endParaRPr lang="en-US" sz="1800" dirty="0" smtClean="0"/>
          </a:p>
          <a:p>
            <a:pPr algn="l" rtl="0"/>
            <a:r>
              <a:rPr lang="en-US" sz="1800" dirty="0" smtClean="0"/>
              <a:t>No new or increased incidence of safety issues was identified. </a:t>
            </a:r>
          </a:p>
          <a:p>
            <a:pPr algn="l" rtl="0"/>
            <a:r>
              <a:rPr lang="en-US" sz="1800" dirty="0" smtClean="0"/>
              <a:t>Long-term treatment with </a:t>
            </a:r>
            <a:r>
              <a:rPr lang="en-US" sz="1800" dirty="0" err="1" smtClean="0"/>
              <a:t>eltrombopag</a:t>
            </a:r>
            <a:r>
              <a:rPr lang="en-US" sz="1800" dirty="0" smtClean="0"/>
              <a:t> was  generally safe, well tolerated, and effective in maintaining platelet counts in the  desired range</a:t>
            </a:r>
            <a:endParaRPr lang="fa-IR" sz="1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dirty="0" smtClean="0"/>
              <a:t/>
            </a:r>
            <a:br>
              <a:rPr lang="en-US" dirty="0" smtClean="0"/>
            </a:br>
            <a:r>
              <a:rPr lang="fa-IR" dirty="0" smtClean="0"/>
              <a:t>.</a:t>
            </a:r>
            <a:r>
              <a:rPr lang="en-US" sz="3600" b="1" dirty="0" smtClean="0"/>
              <a:t> </a:t>
            </a:r>
            <a:r>
              <a:rPr lang="en-US" sz="1800" dirty="0" smtClean="0">
                <a:solidFill>
                  <a:schemeClr val="tx1"/>
                </a:solidFill>
              </a:rPr>
              <a:t>Pediatric Blood &amp; Cancer  Rachael F. Grace MD</a:t>
            </a:r>
            <a:r>
              <a:rPr lang="en-US" sz="1800" baseline="30000" dirty="0" smtClean="0">
                <a:solidFill>
                  <a:schemeClr val="tx1"/>
                </a:solidFill>
              </a:rPr>
              <a:t>1,2,3</a:t>
            </a:r>
            <a:r>
              <a:rPr lang="en-US" sz="1800" dirty="0" smtClean="0">
                <a:solidFill>
                  <a:schemeClr val="tx1"/>
                </a:solidFill>
              </a:rPr>
              <a:t/>
            </a:r>
            <a:br>
              <a:rPr lang="en-US" sz="1800" dirty="0" smtClean="0">
                <a:solidFill>
                  <a:schemeClr val="tx1"/>
                </a:solidFill>
              </a:rPr>
            </a:br>
            <a:r>
              <a:rPr lang="en-US" sz="1800" u="sng" dirty="0" smtClean="0">
                <a:solidFill>
                  <a:schemeClr val="tx1"/>
                </a:solidFill>
                <a:hlinkClick r:id="rId2"/>
              </a:rPr>
              <a:t>Volume 58, Issue 2, </a:t>
            </a:r>
            <a:r>
              <a:rPr lang="en-US" sz="1800" dirty="0" smtClean="0">
                <a:solidFill>
                  <a:schemeClr val="tx1"/>
                </a:solidFill>
              </a:rPr>
              <a:t>pages 221–225, February 2012</a:t>
            </a:r>
            <a:endParaRPr lang="fa-IR" sz="1800" dirty="0">
              <a:solidFill>
                <a:schemeClr val="tx1"/>
              </a:solidFill>
            </a:endParaRPr>
          </a:p>
        </p:txBody>
      </p:sp>
      <p:sp>
        <p:nvSpPr>
          <p:cNvPr id="3" name="Content Placeholder 2"/>
          <p:cNvSpPr>
            <a:spLocks noGrp="1"/>
          </p:cNvSpPr>
          <p:nvPr>
            <p:ph idx="1"/>
          </p:nvPr>
        </p:nvSpPr>
        <p:spPr/>
        <p:txBody>
          <a:bodyPr>
            <a:normAutofit fontScale="70000" lnSpcReduction="20000"/>
          </a:bodyPr>
          <a:lstStyle/>
          <a:p>
            <a:pPr algn="l" rtl="0"/>
            <a:r>
              <a:rPr lang="en-US" b="1" dirty="0" smtClean="0"/>
              <a:t>Background</a:t>
            </a:r>
            <a:endParaRPr lang="en-US" dirty="0" smtClean="0"/>
          </a:p>
          <a:p>
            <a:pPr algn="l" rtl="0"/>
            <a:r>
              <a:rPr lang="en-US" dirty="0" smtClean="0"/>
              <a:t>Treatment choice in pediatric immune thrombocytopenia (ITP) is arbitrary, because few studies are powered to identify predictors of therapy response. Increasingly, </a:t>
            </a:r>
            <a:r>
              <a:rPr lang="en-US" dirty="0" err="1" smtClean="0"/>
              <a:t>rituximab</a:t>
            </a:r>
            <a:r>
              <a:rPr lang="en-US" dirty="0" smtClean="0"/>
              <a:t> is becoming a treatment of choice in those refractory to other therapies.</a:t>
            </a:r>
          </a:p>
          <a:p>
            <a:pPr algn="l" rtl="0"/>
            <a:r>
              <a:rPr lang="en-US" b="1" dirty="0" smtClean="0"/>
              <a:t>Methods</a:t>
            </a:r>
            <a:endParaRPr lang="en-US" dirty="0" smtClean="0"/>
          </a:p>
          <a:p>
            <a:pPr algn="l" rtl="0"/>
            <a:r>
              <a:rPr lang="en-US" dirty="0" smtClean="0"/>
              <a:t>The objective of this study was to evaluate </a:t>
            </a:r>
            <a:r>
              <a:rPr lang="en-US" dirty="0" err="1" smtClean="0"/>
              <a:t>univariate</a:t>
            </a:r>
            <a:r>
              <a:rPr lang="en-US" dirty="0" smtClean="0"/>
              <a:t> and multivariable predictors of platelet count response to </a:t>
            </a:r>
            <a:r>
              <a:rPr lang="en-US" dirty="0" err="1" smtClean="0"/>
              <a:t>rituximab</a:t>
            </a:r>
            <a:r>
              <a:rPr lang="en-US" dirty="0" smtClean="0"/>
              <a:t>. </a:t>
            </a:r>
          </a:p>
          <a:p>
            <a:pPr algn="l" rtl="0"/>
            <a:endParaRPr lang="en-US" dirty="0" smtClean="0"/>
          </a:p>
          <a:p>
            <a:pPr algn="l" rtl="0"/>
            <a:r>
              <a:rPr lang="en-US" dirty="0" smtClean="0"/>
              <a:t>565 patients with chronic ITP enrolled and met criteria for this study in the longitudinal, North American Chronic ITP Registry (NACIR) between January 2004 and October 2010. </a:t>
            </a:r>
          </a:p>
          <a:p>
            <a:pPr algn="l" rtl="0"/>
            <a:endParaRPr lang="en-US" dirty="0" smtClean="0"/>
          </a:p>
          <a:p>
            <a:pPr algn="l" rtl="0"/>
            <a:r>
              <a:rPr lang="en-US" dirty="0" smtClean="0"/>
              <a:t>Treatment response was defined as a post-treatment platelet count ≥50,000/µl within 16 weeks of </a:t>
            </a:r>
            <a:r>
              <a:rPr lang="en-US" dirty="0" err="1" smtClean="0"/>
              <a:t>rituximab</a:t>
            </a:r>
            <a:r>
              <a:rPr lang="en-US" dirty="0" smtClean="0"/>
              <a:t> and 14 days of steroids. Treatment response data were captured both retrospectively at enrollment and then prospectively in children or adults.</a:t>
            </a:r>
            <a:endParaRPr lang="fa-I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dirty="0" smtClean="0"/>
              <a:t/>
            </a:r>
            <a:br>
              <a:rPr lang="en-US" dirty="0" smtClean="0"/>
            </a:br>
            <a:r>
              <a:rPr lang="fa-IR" dirty="0" smtClean="0"/>
              <a:t>.</a:t>
            </a:r>
            <a:r>
              <a:rPr lang="en-US" sz="3600" b="1" dirty="0" smtClean="0"/>
              <a:t> </a:t>
            </a:r>
            <a:r>
              <a:rPr lang="en-US" sz="1800" dirty="0" smtClean="0">
                <a:solidFill>
                  <a:schemeClr val="tx1"/>
                </a:solidFill>
              </a:rPr>
              <a:t>Pediatric Blood &amp; Cancer  Rachael F. Grace MD</a:t>
            </a:r>
            <a:r>
              <a:rPr lang="en-US" sz="1800" baseline="30000" dirty="0" smtClean="0">
                <a:solidFill>
                  <a:schemeClr val="tx1"/>
                </a:solidFill>
              </a:rPr>
              <a:t>1,2,3</a:t>
            </a:r>
            <a:r>
              <a:rPr lang="en-US" sz="1800" dirty="0" smtClean="0">
                <a:solidFill>
                  <a:schemeClr val="tx1"/>
                </a:solidFill>
              </a:rPr>
              <a:t/>
            </a:r>
            <a:br>
              <a:rPr lang="en-US" sz="1800" dirty="0" smtClean="0">
                <a:solidFill>
                  <a:schemeClr val="tx1"/>
                </a:solidFill>
              </a:rPr>
            </a:br>
            <a:r>
              <a:rPr lang="en-US" sz="1800" u="sng" dirty="0" smtClean="0">
                <a:solidFill>
                  <a:schemeClr val="tx1"/>
                </a:solidFill>
                <a:hlinkClick r:id="rId2"/>
              </a:rPr>
              <a:t>Volume 58, Issue 2, </a:t>
            </a:r>
            <a:r>
              <a:rPr lang="en-US" sz="1800" dirty="0" smtClean="0">
                <a:solidFill>
                  <a:schemeClr val="tx1"/>
                </a:solidFill>
              </a:rPr>
              <a:t>pages 221–225, February 2012</a:t>
            </a:r>
            <a:endParaRPr lang="fa-IR" sz="1800" dirty="0">
              <a:solidFill>
                <a:schemeClr val="tx1"/>
              </a:solidFill>
            </a:endParaRPr>
          </a:p>
        </p:txBody>
      </p:sp>
      <p:sp>
        <p:nvSpPr>
          <p:cNvPr id="3" name="Content Placeholder 2"/>
          <p:cNvSpPr>
            <a:spLocks noGrp="1"/>
          </p:cNvSpPr>
          <p:nvPr>
            <p:ph idx="1"/>
          </p:nvPr>
        </p:nvSpPr>
        <p:spPr/>
        <p:txBody>
          <a:bodyPr>
            <a:normAutofit fontScale="62500" lnSpcReduction="20000"/>
          </a:bodyPr>
          <a:lstStyle/>
          <a:p>
            <a:pPr algn="l" rtl="0"/>
            <a:r>
              <a:rPr lang="en-US" b="1" dirty="0" smtClean="0"/>
              <a:t>Results</a:t>
            </a:r>
            <a:endParaRPr lang="en-US" dirty="0" smtClean="0"/>
          </a:p>
          <a:p>
            <a:pPr algn="l" rtl="0"/>
            <a:r>
              <a:rPr lang="en-US" dirty="0" smtClean="0"/>
              <a:t>Eighty (14.2%) patients were treated with </a:t>
            </a:r>
            <a:r>
              <a:rPr lang="en-US" dirty="0" err="1" smtClean="0"/>
              <a:t>rituximab</a:t>
            </a:r>
            <a:r>
              <a:rPr lang="en-US" dirty="0" smtClean="0"/>
              <a:t> with an overall response rate of 63.8% (51/80).</a:t>
            </a:r>
          </a:p>
          <a:p>
            <a:pPr algn="l" rtl="0"/>
            <a:r>
              <a:rPr lang="en-US" dirty="0" smtClean="0"/>
              <a:t> </a:t>
            </a:r>
            <a:r>
              <a:rPr lang="en-US" dirty="0" err="1" smtClean="0"/>
              <a:t>Univariate</a:t>
            </a:r>
            <a:r>
              <a:rPr lang="en-US" dirty="0" smtClean="0"/>
              <a:t> correlates of response to </a:t>
            </a:r>
            <a:r>
              <a:rPr lang="en-US" dirty="0" err="1" smtClean="0"/>
              <a:t>rituximab</a:t>
            </a:r>
            <a:r>
              <a:rPr lang="en-US" dirty="0" smtClean="0"/>
              <a:t> included the presence of secondary ITP and a positive response to steroids. </a:t>
            </a:r>
          </a:p>
          <a:p>
            <a:pPr algn="l" rtl="0"/>
            <a:r>
              <a:rPr lang="en-US" dirty="0" smtClean="0"/>
              <a:t>In multivariable analysis, response to steroids remained a strong correlate of response to </a:t>
            </a:r>
            <a:r>
              <a:rPr lang="en-US" dirty="0" err="1" smtClean="0"/>
              <a:t>rituximab</a:t>
            </a:r>
            <a:r>
              <a:rPr lang="en-US" dirty="0" smtClean="0"/>
              <a:t>, OR 6.8 (95% CI 2.0–23.0, </a:t>
            </a:r>
            <a:r>
              <a:rPr lang="en-US" i="1" dirty="0" smtClean="0"/>
              <a:t>P</a:t>
            </a:r>
            <a:r>
              <a:rPr lang="en-US" dirty="0" smtClean="0"/>
              <a:t> = 0.002). </a:t>
            </a:r>
          </a:p>
          <a:p>
            <a:pPr algn="l" rtl="0"/>
            <a:r>
              <a:rPr lang="en-US" dirty="0" smtClean="0"/>
              <a:t>Secondary ITP also remained a strong predictor of response to </a:t>
            </a:r>
            <a:r>
              <a:rPr lang="en-US" dirty="0" err="1" smtClean="0"/>
              <a:t>rituximab</a:t>
            </a:r>
            <a:r>
              <a:rPr lang="en-US" dirty="0" smtClean="0"/>
              <a:t>, OR 5.6 (95% CI 1.1–28.6, </a:t>
            </a:r>
            <a:r>
              <a:rPr lang="en-US" i="1" dirty="0" smtClean="0"/>
              <a:t>P</a:t>
            </a:r>
            <a:r>
              <a:rPr lang="en-US" dirty="0" smtClean="0"/>
              <a:t> = 0.04). Although 87.5% of patients who responded to steroids responded to </a:t>
            </a:r>
            <a:r>
              <a:rPr lang="en-US" dirty="0" err="1" smtClean="0"/>
              <a:t>rituximab</a:t>
            </a:r>
            <a:r>
              <a:rPr lang="en-US" dirty="0" smtClean="0"/>
              <a:t>, 48% with a negative response to steroids did respond to </a:t>
            </a:r>
            <a:r>
              <a:rPr lang="en-US" dirty="0" err="1" smtClean="0"/>
              <a:t>rituximab</a:t>
            </a:r>
            <a:r>
              <a:rPr lang="en-US" dirty="0" smtClean="0"/>
              <a:t>.</a:t>
            </a:r>
          </a:p>
          <a:p>
            <a:pPr algn="l" rtl="0"/>
            <a:r>
              <a:rPr lang="en-US" b="1" dirty="0" smtClean="0"/>
              <a:t>Conclusion</a:t>
            </a:r>
            <a:endParaRPr lang="en-US" dirty="0" smtClean="0"/>
          </a:p>
          <a:p>
            <a:pPr algn="l" rtl="0"/>
            <a:r>
              <a:rPr lang="en-US" dirty="0" smtClean="0"/>
              <a:t>Response to steroids and presence of secondary ITP were strong correlates of response to </a:t>
            </a:r>
            <a:r>
              <a:rPr lang="en-US" dirty="0" err="1" smtClean="0"/>
              <a:t>rituximab</a:t>
            </a:r>
            <a:r>
              <a:rPr lang="en-US" dirty="0" smtClean="0"/>
              <a:t>, a finding not previously reported in children or adults.</a:t>
            </a:r>
            <a:endParaRPr lang="fa-I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rtl="0"/>
            <a:r>
              <a:rPr lang="en-US" b="1" dirty="0" smtClean="0"/>
              <a:t/>
            </a:r>
            <a:br>
              <a:rPr lang="en-US" b="1" dirty="0" smtClean="0"/>
            </a:br>
            <a:r>
              <a:rPr lang="en-US" sz="3600" b="1" u="sng" dirty="0" smtClean="0">
                <a:solidFill>
                  <a:schemeClr val="tx1"/>
                </a:solidFill>
                <a:hlinkClick r:id="rId2"/>
              </a:rPr>
              <a:t> </a:t>
            </a:r>
            <a:r>
              <a:rPr lang="en-US" sz="1800" b="1" u="sng" dirty="0" smtClean="0">
                <a:solidFill>
                  <a:schemeClr val="tx1"/>
                </a:solidFill>
                <a:hlinkClick r:id="rId2"/>
              </a:rPr>
              <a:t>Volume 47, Issue S5, </a:t>
            </a:r>
            <a:r>
              <a:rPr lang="en-US" sz="1800" b="1" dirty="0" smtClean="0">
                <a:solidFill>
                  <a:schemeClr val="tx1"/>
                </a:solidFill>
              </a:rPr>
              <a:t>pages 714–716, 15 October 2006.</a:t>
            </a:r>
            <a:r>
              <a:rPr lang="en-US" sz="1800" b="1" dirty="0" smtClean="0"/>
              <a:t> </a:t>
            </a:r>
            <a:r>
              <a:rPr lang="en-US" sz="1800" b="1" dirty="0" err="1" smtClean="0">
                <a:solidFill>
                  <a:schemeClr val="tx1"/>
                </a:solidFill>
              </a:rPr>
              <a:t>IncPediatric</a:t>
            </a:r>
            <a:r>
              <a:rPr lang="en-US" sz="1800" b="1" dirty="0" smtClean="0">
                <a:solidFill>
                  <a:schemeClr val="tx1"/>
                </a:solidFill>
              </a:rPr>
              <a:t> Blood &amp; Cancer</a:t>
            </a:r>
            <a:endParaRPr lang="fa-IR" sz="1800" dirty="0"/>
          </a:p>
        </p:txBody>
      </p:sp>
      <p:sp>
        <p:nvSpPr>
          <p:cNvPr id="3" name="Content Placeholder 2"/>
          <p:cNvSpPr>
            <a:spLocks noGrp="1"/>
          </p:cNvSpPr>
          <p:nvPr>
            <p:ph idx="1"/>
          </p:nvPr>
        </p:nvSpPr>
        <p:spPr/>
        <p:txBody>
          <a:bodyPr>
            <a:normAutofit fontScale="92500" lnSpcReduction="10000"/>
          </a:bodyPr>
          <a:lstStyle/>
          <a:p>
            <a:pPr algn="l" rtl="0"/>
            <a:r>
              <a:rPr lang="en-US" dirty="0" smtClean="0"/>
              <a:t>About 20% of the children diagnosed with acute idiopathic thrombocytopenic </a:t>
            </a:r>
            <a:r>
              <a:rPr lang="en-US" dirty="0" err="1" smtClean="0"/>
              <a:t>purpura</a:t>
            </a:r>
            <a:r>
              <a:rPr lang="en-US" dirty="0" smtClean="0"/>
              <a:t> (ITP) will run a chronic course. </a:t>
            </a:r>
          </a:p>
          <a:p>
            <a:pPr algn="l" rtl="0"/>
            <a:r>
              <a:rPr lang="en-US" dirty="0" smtClean="0"/>
              <a:t>Only in a minority of these, platelet-count-enhancing treatments are indicated. </a:t>
            </a:r>
          </a:p>
          <a:p>
            <a:pPr algn="l" rtl="0"/>
            <a:r>
              <a:rPr lang="en-US" dirty="0" smtClean="0"/>
              <a:t>Most treatment options are directed at decreasing platelet destruction including corticosteroids, intravenous </a:t>
            </a:r>
            <a:r>
              <a:rPr lang="en-US" dirty="0" err="1" smtClean="0"/>
              <a:t>immunoglobulins</a:t>
            </a:r>
            <a:r>
              <a:rPr lang="en-US" dirty="0" smtClean="0"/>
              <a:t>, </a:t>
            </a:r>
            <a:r>
              <a:rPr lang="en-US" dirty="0" err="1" smtClean="0"/>
              <a:t>splenectomy</a:t>
            </a:r>
            <a:r>
              <a:rPr lang="en-US" dirty="0" smtClean="0"/>
              <a:t>, and other immunosuppressive or immune modulating drugs. </a:t>
            </a:r>
            <a:endParaRPr lang="fa-I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rtl="0"/>
            <a:r>
              <a:rPr lang="en-US" b="1" dirty="0" smtClean="0"/>
              <a:t/>
            </a:r>
            <a:br>
              <a:rPr lang="en-US" b="1" dirty="0" smtClean="0"/>
            </a:br>
            <a:r>
              <a:rPr lang="en-US" sz="3600" b="1" u="sng" dirty="0" smtClean="0">
                <a:solidFill>
                  <a:schemeClr val="tx1"/>
                </a:solidFill>
                <a:hlinkClick r:id="rId2"/>
              </a:rPr>
              <a:t> </a:t>
            </a:r>
            <a:r>
              <a:rPr lang="en-US" sz="1800" b="1" u="sng" dirty="0" smtClean="0">
                <a:solidFill>
                  <a:schemeClr val="tx1"/>
                </a:solidFill>
                <a:hlinkClick r:id="rId2"/>
              </a:rPr>
              <a:t>Volume 47, Issue S5, </a:t>
            </a:r>
            <a:r>
              <a:rPr lang="en-US" sz="1800" b="1" dirty="0" smtClean="0">
                <a:solidFill>
                  <a:schemeClr val="tx1"/>
                </a:solidFill>
              </a:rPr>
              <a:t>pages 714–716, 15 October 2006.</a:t>
            </a:r>
            <a:r>
              <a:rPr lang="en-US" sz="1800" b="1" dirty="0" smtClean="0"/>
              <a:t> </a:t>
            </a:r>
            <a:r>
              <a:rPr lang="en-US" sz="1800" b="1" dirty="0" err="1" smtClean="0">
                <a:solidFill>
                  <a:schemeClr val="tx1"/>
                </a:solidFill>
              </a:rPr>
              <a:t>IncPediatric</a:t>
            </a:r>
            <a:r>
              <a:rPr lang="en-US" sz="1800" b="1" dirty="0" smtClean="0">
                <a:solidFill>
                  <a:schemeClr val="tx1"/>
                </a:solidFill>
              </a:rPr>
              <a:t> Blood &amp; Cancer</a:t>
            </a:r>
            <a:endParaRPr lang="fa-IR" sz="1800" dirty="0"/>
          </a:p>
        </p:txBody>
      </p:sp>
      <p:sp>
        <p:nvSpPr>
          <p:cNvPr id="3" name="Content Placeholder 2"/>
          <p:cNvSpPr>
            <a:spLocks noGrp="1"/>
          </p:cNvSpPr>
          <p:nvPr>
            <p:ph idx="1"/>
          </p:nvPr>
        </p:nvSpPr>
        <p:spPr/>
        <p:txBody>
          <a:bodyPr>
            <a:normAutofit fontScale="85000" lnSpcReduction="20000"/>
          </a:bodyPr>
          <a:lstStyle/>
          <a:p>
            <a:pPr algn="l" rtl="0"/>
            <a:r>
              <a:rPr lang="en-US" dirty="0" smtClean="0"/>
              <a:t>In children, </a:t>
            </a:r>
            <a:r>
              <a:rPr lang="en-US" dirty="0" err="1" smtClean="0"/>
              <a:t>rituximab</a:t>
            </a:r>
            <a:r>
              <a:rPr lang="en-US" dirty="0" smtClean="0"/>
              <a:t> seems to have similar efficacy as in adults with a lasting continuous remission rate of 30–35%.</a:t>
            </a:r>
          </a:p>
          <a:p>
            <a:pPr algn="l" rtl="0"/>
            <a:r>
              <a:rPr lang="en-US" dirty="0" smtClean="0"/>
              <a:t> Toxicity includes fever, </a:t>
            </a:r>
            <a:r>
              <a:rPr lang="en-US" dirty="0" err="1" smtClean="0"/>
              <a:t>pruritus</a:t>
            </a:r>
            <a:r>
              <a:rPr lang="en-US" dirty="0" smtClean="0"/>
              <a:t>, throat tightness, and serum sickness that may be reason to discontinue </a:t>
            </a:r>
            <a:r>
              <a:rPr lang="en-US" dirty="0" err="1" smtClean="0"/>
              <a:t>rituximab</a:t>
            </a:r>
            <a:r>
              <a:rPr lang="en-US" dirty="0" smtClean="0"/>
              <a:t> treatment. </a:t>
            </a:r>
          </a:p>
          <a:p>
            <a:pPr algn="l" rtl="0"/>
            <a:r>
              <a:rPr lang="en-US" dirty="0" smtClean="0"/>
              <a:t>No increased frequency of infections is noted. </a:t>
            </a:r>
          </a:p>
          <a:p>
            <a:pPr algn="l" rtl="0"/>
            <a:r>
              <a:rPr lang="en-US" dirty="0" smtClean="0"/>
              <a:t>We conclude that </a:t>
            </a:r>
            <a:r>
              <a:rPr lang="en-US" dirty="0" err="1" smtClean="0"/>
              <a:t>rituximab</a:t>
            </a:r>
            <a:r>
              <a:rPr lang="en-US" dirty="0" smtClean="0"/>
              <a:t> should be given to those symptomatic ITP patients who would otherwise be referred for </a:t>
            </a:r>
            <a:r>
              <a:rPr lang="en-US" dirty="0" err="1" smtClean="0"/>
              <a:t>splenectomy</a:t>
            </a:r>
            <a:r>
              <a:rPr lang="en-US" dirty="0" smtClean="0"/>
              <a:t>; only those who fail </a:t>
            </a:r>
            <a:r>
              <a:rPr lang="en-US" dirty="0" err="1" smtClean="0"/>
              <a:t>rituximab</a:t>
            </a:r>
            <a:r>
              <a:rPr lang="en-US" dirty="0" smtClean="0"/>
              <a:t> treatment should proceed to surgery.</a:t>
            </a:r>
            <a:endParaRPr lang="fa-I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800" b="1" dirty="0" smtClean="0">
                <a:solidFill>
                  <a:schemeClr val="tx1"/>
                </a:solidFill>
              </a:rPr>
              <a:t>Management of Immune Thrombocytopenic </a:t>
            </a:r>
            <a:r>
              <a:rPr lang="en-US" sz="1800" b="1" dirty="0" err="1" smtClean="0">
                <a:solidFill>
                  <a:schemeClr val="tx1"/>
                </a:solidFill>
              </a:rPr>
              <a:t>Purpura</a:t>
            </a:r>
            <a:r>
              <a:rPr lang="en-US" sz="1800" b="1" dirty="0" smtClean="0">
                <a:solidFill>
                  <a:schemeClr val="tx1"/>
                </a:solidFill>
              </a:rPr>
              <a:t>: An Update</a:t>
            </a:r>
            <a:br>
              <a:rPr lang="en-US" sz="1800" b="1" dirty="0" smtClean="0">
                <a:solidFill>
                  <a:schemeClr val="tx1"/>
                </a:solidFill>
              </a:rPr>
            </a:br>
            <a:r>
              <a:rPr lang="en-US" sz="1800" dirty="0" smtClean="0">
                <a:solidFill>
                  <a:schemeClr val="tx1"/>
                </a:solidFill>
              </a:rPr>
              <a:t>New </a:t>
            </a:r>
            <a:r>
              <a:rPr lang="en-US" sz="1800" dirty="0" err="1" smtClean="0">
                <a:solidFill>
                  <a:schemeClr val="tx1"/>
                </a:solidFill>
              </a:rPr>
              <a:t>Orleanshe</a:t>
            </a:r>
            <a:r>
              <a:rPr lang="en-US" sz="1800" dirty="0" smtClean="0">
                <a:solidFill>
                  <a:schemeClr val="tx1"/>
                </a:solidFill>
              </a:rPr>
              <a:t> </a:t>
            </a:r>
            <a:r>
              <a:rPr lang="en-US" sz="1800" dirty="0" err="1" smtClean="0">
                <a:solidFill>
                  <a:schemeClr val="tx1"/>
                </a:solidFill>
              </a:rPr>
              <a:t>Ochsner</a:t>
            </a:r>
            <a:r>
              <a:rPr lang="en-US" sz="1800" dirty="0" smtClean="0">
                <a:solidFill>
                  <a:schemeClr val="tx1"/>
                </a:solidFill>
              </a:rPr>
              <a:t> Journal 12:221–227, 2012</a:t>
            </a:r>
            <a:r>
              <a:rPr lang="fa-IR" sz="1800" dirty="0" smtClean="0"/>
              <a:t>.</a:t>
            </a:r>
            <a:r>
              <a:rPr lang="fa-IR" sz="1800" b="1" dirty="0" smtClean="0">
                <a:solidFill>
                  <a:schemeClr val="tx1"/>
                </a:solidFill>
              </a:rPr>
              <a:t>.</a:t>
            </a:r>
            <a:r>
              <a:rPr lang="en-US" sz="1800" b="1" dirty="0" err="1" smtClean="0">
                <a:solidFill>
                  <a:schemeClr val="tx1"/>
                </a:solidFill>
              </a:rPr>
              <a:t>Rajasekharan</a:t>
            </a:r>
            <a:r>
              <a:rPr lang="en-US" sz="1800" b="1" dirty="0" smtClean="0">
                <a:solidFill>
                  <a:schemeClr val="tx1"/>
                </a:solidFill>
              </a:rPr>
              <a:t> </a:t>
            </a:r>
            <a:r>
              <a:rPr lang="en-US" sz="1800" b="1" dirty="0" err="1" smtClean="0">
                <a:solidFill>
                  <a:schemeClr val="tx1"/>
                </a:solidFill>
              </a:rPr>
              <a:t>Warrier</a:t>
            </a:r>
            <a:endParaRPr lang="fa-IR" sz="1800" b="1" dirty="0">
              <a:solidFill>
                <a:schemeClr val="tx1"/>
              </a:solidFill>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1" y="1412776"/>
            <a:ext cx="8748464" cy="489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0"/>
            <a:r>
              <a:rPr lang="en-US" sz="1600" b="1" dirty="0" smtClean="0">
                <a:solidFill>
                  <a:schemeClr val="tx1"/>
                </a:solidFill>
              </a:rPr>
              <a:t>Treatment Selection/ITP</a:t>
            </a:r>
            <a:br>
              <a:rPr lang="en-US" sz="1600" b="1" dirty="0" smtClean="0">
                <a:solidFill>
                  <a:schemeClr val="tx1"/>
                </a:solidFill>
              </a:rPr>
            </a:br>
            <a:r>
              <a:rPr lang="en-US" sz="1600" b="1" dirty="0" smtClean="0">
                <a:solidFill>
                  <a:schemeClr val="tx1"/>
                </a:solidFill>
              </a:rPr>
              <a:t>Management of Immune Thrombocytopenic </a:t>
            </a:r>
            <a:r>
              <a:rPr lang="en-US" sz="1600" b="1" dirty="0" err="1" smtClean="0">
                <a:solidFill>
                  <a:schemeClr val="tx1"/>
                </a:solidFill>
              </a:rPr>
              <a:t>Purpura</a:t>
            </a:r>
            <a:r>
              <a:rPr lang="en-US" sz="1600" b="1" dirty="0" smtClean="0">
                <a:solidFill>
                  <a:schemeClr val="tx1"/>
                </a:solidFill>
              </a:rPr>
              <a:t>: An Update</a:t>
            </a:r>
            <a:br>
              <a:rPr lang="en-US" sz="1600" b="1" dirty="0" smtClean="0">
                <a:solidFill>
                  <a:schemeClr val="tx1"/>
                </a:solidFill>
              </a:rPr>
            </a:br>
            <a:r>
              <a:rPr lang="en-US" sz="1600" b="1" dirty="0" smtClean="0">
                <a:solidFill>
                  <a:schemeClr val="tx1"/>
                </a:solidFill>
              </a:rPr>
              <a:t>New </a:t>
            </a:r>
            <a:r>
              <a:rPr lang="en-US" sz="1600" b="1" dirty="0" err="1" smtClean="0">
                <a:solidFill>
                  <a:schemeClr val="tx1"/>
                </a:solidFill>
              </a:rPr>
              <a:t>Orleanshe</a:t>
            </a:r>
            <a:r>
              <a:rPr lang="en-US" sz="1600" b="1" dirty="0" smtClean="0">
                <a:solidFill>
                  <a:schemeClr val="tx1"/>
                </a:solidFill>
              </a:rPr>
              <a:t> </a:t>
            </a:r>
            <a:r>
              <a:rPr lang="en-US" sz="1600" b="1" dirty="0" err="1" smtClean="0">
                <a:solidFill>
                  <a:schemeClr val="tx1"/>
                </a:solidFill>
              </a:rPr>
              <a:t>Ochsner</a:t>
            </a:r>
            <a:r>
              <a:rPr lang="en-US" sz="1600" b="1" dirty="0" smtClean="0">
                <a:solidFill>
                  <a:schemeClr val="tx1"/>
                </a:solidFill>
              </a:rPr>
              <a:t> Journal 12:221–227, 2012</a:t>
            </a:r>
            <a:r>
              <a:rPr lang="fa-IR" sz="1600" b="1" dirty="0" smtClean="0"/>
              <a:t>.</a:t>
            </a:r>
            <a:r>
              <a:rPr lang="fa-IR" sz="1600" b="1" dirty="0" smtClean="0">
                <a:solidFill>
                  <a:schemeClr val="tx1"/>
                </a:solidFill>
              </a:rPr>
              <a:t>.</a:t>
            </a:r>
            <a:r>
              <a:rPr lang="en-US" sz="1600" b="1" dirty="0" err="1" smtClean="0">
                <a:solidFill>
                  <a:schemeClr val="tx1"/>
                </a:solidFill>
              </a:rPr>
              <a:t>Rajasekharan</a:t>
            </a:r>
            <a:r>
              <a:rPr lang="en-US" sz="1600" b="1" dirty="0" smtClean="0">
                <a:solidFill>
                  <a:schemeClr val="tx1"/>
                </a:solidFill>
              </a:rPr>
              <a:t> </a:t>
            </a:r>
            <a:r>
              <a:rPr lang="en-US" sz="1600" b="1" dirty="0" err="1" smtClean="0">
                <a:solidFill>
                  <a:schemeClr val="tx1"/>
                </a:solidFill>
              </a:rPr>
              <a:t>Warrier</a:t>
            </a:r>
            <a:endParaRPr lang="en-US" sz="1600" b="1" dirty="0" smtClean="0">
              <a:solidFill>
                <a:schemeClr val="tx1"/>
              </a:solidFill>
            </a:endParaRPr>
          </a:p>
        </p:txBody>
      </p:sp>
      <p:sp>
        <p:nvSpPr>
          <p:cNvPr id="3" name="Content Placeholder 2"/>
          <p:cNvSpPr>
            <a:spLocks noGrp="1"/>
          </p:cNvSpPr>
          <p:nvPr>
            <p:ph idx="1"/>
          </p:nvPr>
        </p:nvSpPr>
        <p:spPr/>
        <p:txBody>
          <a:bodyPr>
            <a:normAutofit fontScale="77500" lnSpcReduction="20000"/>
          </a:bodyPr>
          <a:lstStyle/>
          <a:p>
            <a:pPr algn="l" rtl="0"/>
            <a:r>
              <a:rPr lang="en-US" dirty="0" smtClean="0"/>
              <a:t>The factors that influence the selection of a treatment regimen in a given patient are:</a:t>
            </a:r>
          </a:p>
          <a:p>
            <a:pPr algn="l" rtl="0"/>
            <a:r>
              <a:rPr lang="en-US" dirty="0" smtClean="0"/>
              <a:t> quality-of life impact, adverse events, likelihood of response, bleeding risk, patient/parent anxiety, and economic issues.</a:t>
            </a:r>
          </a:p>
          <a:p>
            <a:pPr algn="l" rtl="0"/>
            <a:r>
              <a:rPr lang="en-US" dirty="0" smtClean="0"/>
              <a:t> A detailed clinical history and thorough physical examination are vital. </a:t>
            </a:r>
          </a:p>
          <a:p>
            <a:pPr algn="l" rtl="0"/>
            <a:r>
              <a:rPr lang="en-US" dirty="0" smtClean="0"/>
              <a:t>The clinical history has important implications not only in diagnosing the disease but also for selecting the treatment regimen.</a:t>
            </a:r>
          </a:p>
          <a:p>
            <a:pPr algn="l" rtl="0"/>
            <a:r>
              <a:rPr lang="en-US" dirty="0" smtClean="0"/>
              <a:t> </a:t>
            </a:r>
            <a:r>
              <a:rPr lang="en-US" b="1" dirty="0" smtClean="0"/>
              <a:t>Based on the clinical history, patients can be </a:t>
            </a:r>
            <a:r>
              <a:rPr lang="en-US" b="1" dirty="0" err="1" smtClean="0"/>
              <a:t>subclassified</a:t>
            </a:r>
            <a:r>
              <a:rPr lang="en-US" b="1" dirty="0" smtClean="0"/>
              <a:t> into the following groups: </a:t>
            </a:r>
          </a:p>
          <a:p>
            <a:pPr algn="l" rtl="0"/>
            <a:r>
              <a:rPr lang="en-US" b="1" dirty="0" smtClean="0"/>
              <a:t>emergent, acute responsive, acute refractory, chronic persistent, and chronic refractory</a:t>
            </a:r>
            <a:r>
              <a:rPr lang="en-US" dirty="0" smtClean="0"/>
              <a:t>.</a:t>
            </a: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graphicFrame>
        <p:nvGraphicFramePr>
          <p:cNvPr id="4" name="Content Placeholder 3"/>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buFont typeface="Wingdings" pitchFamily="2" charset="2"/>
              <a:buChar char="v"/>
            </a:pPr>
            <a:r>
              <a:rPr lang="en-US" dirty="0" smtClean="0"/>
              <a:t>Patient  had received different type of</a:t>
            </a:r>
          </a:p>
          <a:p>
            <a:pPr algn="l" rtl="0">
              <a:buNone/>
            </a:pPr>
            <a:r>
              <a:rPr lang="en-US" dirty="0" smtClean="0"/>
              <a:t>Medications since 6 years ago such as</a:t>
            </a:r>
          </a:p>
          <a:p>
            <a:pPr algn="l" rtl="0">
              <a:buNone/>
            </a:pPr>
            <a:r>
              <a:rPr lang="en-US" dirty="0" smtClean="0"/>
              <a:t>IVIG ( she had showed sensitivity reactions after </a:t>
            </a:r>
            <a:r>
              <a:rPr lang="en-US" dirty="0" err="1" smtClean="0"/>
              <a:t>adminstration</a:t>
            </a:r>
            <a:r>
              <a:rPr lang="en-US" dirty="0" smtClean="0"/>
              <a:t>) corticosteroids, </a:t>
            </a:r>
            <a:r>
              <a:rPr lang="en-US" dirty="0" err="1" smtClean="0"/>
              <a:t>danazol</a:t>
            </a:r>
            <a:r>
              <a:rPr lang="en-US" dirty="0" smtClean="0"/>
              <a:t> </a:t>
            </a:r>
            <a:r>
              <a:rPr lang="en-US" dirty="0" err="1" smtClean="0"/>
              <a:t>Cyclosporin</a:t>
            </a:r>
            <a:r>
              <a:rPr lang="en-US" dirty="0" smtClean="0"/>
              <a:t> &amp; </a:t>
            </a:r>
            <a:r>
              <a:rPr lang="en-US" dirty="0" err="1" smtClean="0"/>
              <a:t>Rituximab</a:t>
            </a:r>
            <a:endParaRPr lang="en-US" dirty="0" smtClean="0"/>
          </a:p>
          <a:p>
            <a:pPr algn="l" rtl="0">
              <a:buNone/>
            </a:pPr>
            <a:r>
              <a:rPr lang="en-US" dirty="0" smtClean="0"/>
              <a:t>Parents weren’t cooperative </a:t>
            </a:r>
          </a:p>
          <a:p>
            <a:pPr algn="l" rtl="0">
              <a:buNone/>
            </a:pPr>
            <a:r>
              <a:rPr lang="en-US" dirty="0" smtClean="0"/>
              <a:t>They attend at follow up sessions weakly  </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buNone/>
            </a:pPr>
            <a:r>
              <a:rPr lang="en-US" dirty="0" smtClean="0"/>
              <a:t>At present time patient is candidate for </a:t>
            </a:r>
            <a:r>
              <a:rPr lang="en-US" dirty="0" err="1" smtClean="0"/>
              <a:t>splenectomy</a:t>
            </a:r>
            <a:r>
              <a:rPr lang="en-US" dirty="0" smtClean="0"/>
              <a:t> hence was </a:t>
            </a:r>
            <a:r>
              <a:rPr lang="en-US" dirty="0" err="1" smtClean="0"/>
              <a:t>refered</a:t>
            </a:r>
            <a:r>
              <a:rPr lang="en-US" dirty="0" smtClean="0"/>
              <a:t> </a:t>
            </a:r>
            <a:r>
              <a:rPr lang="en-US" smtClean="0"/>
              <a:t>for vaccination</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Chronic  ITP </a:t>
            </a:r>
            <a:endParaRPr lang="fa-IR" b="1" dirty="0">
              <a:solidFill>
                <a:schemeClr val="tx1"/>
              </a:solidFill>
            </a:endParaRPr>
          </a:p>
        </p:txBody>
      </p:sp>
      <p:pic>
        <p:nvPicPr>
          <p:cNvPr id="1026" name="Picture 2"/>
          <p:cNvPicPr>
            <a:picLocks noGrp="1" noChangeAspect="1" noChangeArrowheads="1"/>
          </p:cNvPicPr>
          <p:nvPr>
            <p:ph idx="1"/>
          </p:nvPr>
        </p:nvPicPr>
        <p:blipFill>
          <a:blip r:embed="rId2" cstate="print"/>
          <a:stretch>
            <a:fillRect/>
          </a:stretch>
        </p:blipFill>
        <p:spPr bwMode="auto">
          <a:xfrm>
            <a:off x="852487" y="2720975"/>
            <a:ext cx="7439025"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300" b="1" dirty="0" smtClean="0">
                <a:solidFill>
                  <a:schemeClr val="tx1"/>
                </a:solidFill>
              </a:rPr>
              <a:t>Janna M. Childhood immune thrombocytopenia: role of </a:t>
            </a:r>
            <a:r>
              <a:rPr lang="en-US" sz="1300" b="1" dirty="0" err="1" smtClean="0">
                <a:solidFill>
                  <a:schemeClr val="tx1"/>
                </a:solidFill>
              </a:rPr>
              <a:t>rituximab</a:t>
            </a:r>
            <a:r>
              <a:rPr lang="en-US" sz="1300" b="1" dirty="0" smtClean="0">
                <a:solidFill>
                  <a:schemeClr val="tx1"/>
                </a:solidFill>
              </a:rPr>
              <a:t>, recombinant </a:t>
            </a:r>
            <a:r>
              <a:rPr lang="en-US" sz="1300" b="1" dirty="0" smtClean="0">
                <a:solidFill>
                  <a:schemeClr val="tx1"/>
                </a:solidFill>
              </a:rPr>
              <a:t>.</a:t>
            </a:r>
            <a:br>
              <a:rPr lang="en-US" sz="1300" b="1" dirty="0" smtClean="0">
                <a:solidFill>
                  <a:schemeClr val="tx1"/>
                </a:solidFill>
              </a:rPr>
            </a:br>
            <a:r>
              <a:rPr lang="en-US" sz="1300" b="1" dirty="0" smtClean="0">
                <a:solidFill>
                  <a:schemeClr val="tx1"/>
                </a:solidFill>
              </a:rPr>
              <a:t> </a:t>
            </a:r>
            <a:r>
              <a:rPr lang="en-US" sz="1300" b="1" dirty="0" err="1" smtClean="0">
                <a:solidFill>
                  <a:schemeClr val="tx1"/>
                </a:solidFill>
              </a:rPr>
              <a:t>Texas.Hematology</a:t>
            </a:r>
            <a:r>
              <a:rPr lang="en-US" sz="1300" b="1" dirty="0" smtClean="0">
                <a:solidFill>
                  <a:schemeClr val="tx1"/>
                </a:solidFill>
              </a:rPr>
              <a:t> </a:t>
            </a:r>
            <a:r>
              <a:rPr lang="en-US" sz="1300" b="1" dirty="0" smtClean="0">
                <a:solidFill>
                  <a:schemeClr val="tx1"/>
                </a:solidFill>
              </a:rPr>
              <a:t>2012</a:t>
            </a:r>
            <a:r>
              <a:rPr lang="fa-IR" sz="1300" b="1" dirty="0" smtClean="0">
                <a:solidFill>
                  <a:schemeClr val="tx1"/>
                </a:solidFill>
              </a:rPr>
              <a:t>.</a:t>
            </a:r>
            <a:r>
              <a:rPr lang="en-US" sz="1300" b="1" dirty="0" err="1" smtClean="0">
                <a:solidFill>
                  <a:schemeClr val="tx1"/>
                </a:solidFill>
              </a:rPr>
              <a:t>thrombopoietin</a:t>
            </a:r>
            <a:r>
              <a:rPr lang="en-US" sz="1300" b="1" dirty="0" smtClean="0">
                <a:solidFill>
                  <a:schemeClr val="tx1"/>
                </a:solidFill>
              </a:rPr>
              <a:t>, and other new therapeutics </a:t>
            </a:r>
            <a:br>
              <a:rPr lang="en-US" sz="1300" b="1" dirty="0" smtClean="0">
                <a:solidFill>
                  <a:schemeClr val="tx1"/>
                </a:solidFill>
              </a:rPr>
            </a:br>
            <a:r>
              <a:rPr lang="fa-IR" sz="1600" dirty="0" smtClean="0"/>
              <a:t>.</a:t>
            </a:r>
            <a:endParaRPr lang="fa-IR" sz="1800" dirty="0">
              <a:solidFill>
                <a:schemeClr val="tx1"/>
              </a:solidFill>
            </a:endParaRPr>
          </a:p>
        </p:txBody>
      </p:sp>
      <p:sp>
        <p:nvSpPr>
          <p:cNvPr id="3" name="Content Placeholder 2"/>
          <p:cNvSpPr>
            <a:spLocks noGrp="1"/>
          </p:cNvSpPr>
          <p:nvPr>
            <p:ph idx="1"/>
          </p:nvPr>
        </p:nvSpPr>
        <p:spPr/>
        <p:txBody>
          <a:bodyPr>
            <a:normAutofit fontScale="92500" lnSpcReduction="20000"/>
          </a:bodyPr>
          <a:lstStyle/>
          <a:p>
            <a:pPr algn="l" rtl="0"/>
            <a:r>
              <a:rPr lang="en-US" dirty="0" smtClean="0"/>
              <a:t>ITP  is </a:t>
            </a:r>
            <a:r>
              <a:rPr lang="en-US" dirty="0" err="1" smtClean="0"/>
              <a:t>deﬁned</a:t>
            </a:r>
            <a:r>
              <a:rPr lang="en-US" dirty="0" smtClean="0"/>
              <a:t> as a platelet count   not explained by any other cause.</a:t>
            </a:r>
          </a:p>
          <a:p>
            <a:pPr algn="l" rtl="0"/>
            <a:r>
              <a:rPr lang="en-US" dirty="0" smtClean="0"/>
              <a:t>Newly diagnosed ITP refers to the time from onset of thrombocytopenia to 3 months later; </a:t>
            </a:r>
          </a:p>
          <a:p>
            <a:pPr algn="l" rtl="0"/>
            <a:r>
              <a:rPr lang="en-US" dirty="0" smtClean="0"/>
              <a:t>persistent ITP is from 3-12 months after diagnosis. </a:t>
            </a:r>
          </a:p>
          <a:p>
            <a:pPr algn="l" rtl="0"/>
            <a:r>
              <a:rPr lang="en-US" dirty="0" smtClean="0"/>
              <a:t>Chronic ITP is </a:t>
            </a:r>
            <a:r>
              <a:rPr lang="en-US" dirty="0" err="1" smtClean="0"/>
              <a:t>deﬁned</a:t>
            </a:r>
            <a:r>
              <a:rPr lang="en-US" dirty="0" smtClean="0"/>
              <a:t> as a platelet count that has been   100  × 10 </a:t>
            </a:r>
            <a:r>
              <a:rPr lang="fa-IR" dirty="0" smtClean="0"/>
              <a:t>9 </a:t>
            </a:r>
            <a:r>
              <a:rPr lang="en-US" dirty="0" smtClean="0"/>
              <a:t>/L for longer than 12 months. </a:t>
            </a:r>
          </a:p>
          <a:p>
            <a:pPr algn="l" rtl="0"/>
            <a:r>
              <a:rPr lang="en-US" dirty="0" smtClean="0"/>
              <a:t>Refractory ITP now refers to severe ITP that persists after </a:t>
            </a:r>
            <a:r>
              <a:rPr lang="en-US" dirty="0" err="1" smtClean="0"/>
              <a:t>splenectomy</a:t>
            </a:r>
            <a:r>
              <a:rPr lang="en-US" dirty="0" smtClean="0"/>
              <a:t>. </a:t>
            </a:r>
          </a:p>
          <a:p>
            <a:pPr algn="l" rtl="0"/>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556</TotalTime>
  <Words>3167</Words>
  <Application>Microsoft Office PowerPoint</Application>
  <PresentationFormat>On-screen Show (4:3)</PresentationFormat>
  <Paragraphs>286</Paragraphs>
  <Slides>49</Slides>
  <Notes>0</Notes>
  <HiddenSlides>1</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Verve</vt:lpstr>
      <vt:lpstr>In the name of God</vt:lpstr>
      <vt:lpstr>Slide 2</vt:lpstr>
      <vt:lpstr>Slide 3</vt:lpstr>
      <vt:lpstr>Slide 4</vt:lpstr>
      <vt:lpstr>Slide 5</vt:lpstr>
      <vt:lpstr>Slide 6</vt:lpstr>
      <vt:lpstr>Slide 7</vt:lpstr>
      <vt:lpstr>Chronic  ITP </vt:lpstr>
      <vt:lpstr>Janna M. Childhood immune thrombocytopenia: role of rituximab, recombinant .  Texas.Hematology 2012.thrombopoietin, and other new therapeutics  .</vt:lpstr>
      <vt:lpstr>Janna M. Childhood immune thrombocytopenia: role of rituximab, recombinant .Dalas. Texas.Hematology 2012.thrombopoietin, and other new therapeutics American Society of Hematology.</vt:lpstr>
      <vt:lpstr>Janna M. Childhood immune thrombocytopenia: role of rituximab, recombinant .Dalas. Texas.Hematology 2012.thrombopoietin, and other new therapeutics American Society of Hematology</vt:lpstr>
      <vt:lpstr>Janna M. Childhood immune thrombocytopenia: role of rituximab, recombinant .Dalas. Texas.Hematology 2012.thrombopoietin, and other new therapeutics American Society of Hematology</vt:lpstr>
      <vt:lpstr>Chronic ITP</vt:lpstr>
      <vt:lpstr>  Chronic ITP</vt:lpstr>
      <vt:lpstr>2011 Clinical Practice Guideline on the  Evaluation and Management of Immune Thrombocytopenia (ITP)</vt:lpstr>
      <vt:lpstr>2011 Clinical Practice Guideline on the  Evaluation and Management of Immune Thrombocytopenia (ITP)</vt:lpstr>
      <vt:lpstr> Chronic ITP/Differential diagnosis</vt:lpstr>
      <vt:lpstr>Evaluation-Chronic ITP</vt:lpstr>
      <vt:lpstr>Secondary ITP (H. pylori- associated)</vt:lpstr>
      <vt:lpstr>2011 Clinical Practice Guideline on the  Evaluation and Management of Immune Thrombocytopenia (ITP)</vt:lpstr>
      <vt:lpstr>2011 Clinical Practice Guideline on the  Evaluation and Management of Immune Thrombocytopenia (ITP)</vt:lpstr>
      <vt:lpstr>2011 Clinical Practice Guideline on the  Evaluation and Management of Immune Thrombocytopenia (ITP)</vt:lpstr>
      <vt:lpstr>Assessment of Disease Status: Subsequent Management of ITP</vt:lpstr>
      <vt:lpstr>Assessment of Disease Status: Subsequent Management of ITP</vt:lpstr>
      <vt:lpstr>2011 Clinical Practice Guideline on the  Evaluation and Management of Immune Thrombocytopenia (ITP)</vt:lpstr>
      <vt:lpstr>2011 Clinical Practice Guideline on the  Evaluation and Management of Immune Thrombocytopenia (ITP)</vt:lpstr>
      <vt:lpstr>Special Considerations for Children</vt:lpstr>
      <vt:lpstr>Janna M. Childhood immune thrombocytopenia: role of rituximab, recombinant .Dalas. Texas.Hematology 2012.thrombopoietin, and other new therapeutics American Society of Hematology</vt:lpstr>
      <vt:lpstr>Janna M. Childhood immune thrombocytopenia: role of rituximab, recombinant .Dalas. Texas.Hematology 2012.thrombopoietin, and other new therapeutics American Society of Hematology</vt:lpstr>
      <vt:lpstr>Special Considerations for Children</vt:lpstr>
      <vt:lpstr>Janna M. Childhood immune thrombocytopenia: role of rituximab, recombinant .Dalas. Texas.Hematology 2012.thrombopoietin, and other new therapeutics American Society of Hematology</vt:lpstr>
      <vt:lpstr>Janna M. Childhood immune thrombocytopenia: role of rituximab, recombinant .Dalas. Texas.Hematology 2012.thrombopoietin, and other new therapeutics American Society of Hematology</vt:lpstr>
      <vt:lpstr>Janna M. Childhood immune thrombocytopenia: role of rituximab, recombinant .Dalas. Texas.Hematology 2012.thrombopoietin, and other new therapeutics American Society of Hematology</vt:lpstr>
      <vt:lpstr>Janna M. Childhood immune thrombocytopenia: role of rituximab, recombinant .Dalas. Texas.Hematology 2012.thrombopoietin, and other new therapeutics American Society of Hematology</vt:lpstr>
      <vt:lpstr>Special Considerations for Children</vt:lpstr>
      <vt:lpstr>Janna M. Childhood immune thrombocytopenia: role of rituximab, recombinant .Dalas. Texas.Hematology 2012.thrombopoietin, and other new therapeutics American Society of Hematology</vt:lpstr>
      <vt:lpstr>Special Considerations for Children</vt:lpstr>
      <vt:lpstr>2 Janna M. Childhood immune thrombocytopenia: role of rituximab, recombinant .Dalas. Texas.Hematology 2012.thrombopoietin, and other new therapeutics American Society of Hematology</vt:lpstr>
      <vt:lpstr>Janna M. Childhood immune thrombocytopenia: role of rituximab, recombinant .Dalas. Texas.Hematology 2012.thrombopoietin, and other new therapeutics American Society of Hematology</vt:lpstr>
      <vt:lpstr>Mansoor N.Safety and efficacy of eltrombopag for treatment of chronic immune thrombocytopenia (ITP): results of the long-term,  Blood. November 20, 2012</vt:lpstr>
      <vt:lpstr>Mansoor N.Safety and efficacy of eltrombopag for treatment of chronic immune thrombocytopenia (ITP): results of the long-term,  Blood. November 20, 2012</vt:lpstr>
      <vt:lpstr>Mansoor N.Safety and efficacy of eltrombopag for treatment of chronic immune thrombocytopenia (ITP): results of the long-term,  Blood. November 20, 2012</vt:lpstr>
      <vt:lpstr>Mansoor N.Safety and efficacy of eltrombopag for treatment of chronic immune thrombocytopenia (ITP): results of the long-term,  Blood. November 20, 2012</vt:lpstr>
      <vt:lpstr>     . Pediatric Blood &amp; Cancer  Rachael F. Grace MD1,2,3 Volume 58, Issue 2, pages 221–225, February 2012</vt:lpstr>
      <vt:lpstr>     . Pediatric Blood &amp; Cancer  Rachael F. Grace MD1,2,3 Volume 58, Issue 2, pages 221–225, February 2012</vt:lpstr>
      <vt:lpstr>  Volume 47, Issue S5, pages 714–716, 15 October 2006. IncPediatric Blood &amp; Cancer</vt:lpstr>
      <vt:lpstr>  Volume 47, Issue S5, pages 714–716, 15 October 2006. IncPediatric Blood &amp; Cancer</vt:lpstr>
      <vt:lpstr>Management of Immune Thrombocytopenic Purpura: An Update New Orleanshe Ochsner Journal 12:221–227, 2012..Rajasekharan Warrier</vt:lpstr>
      <vt:lpstr>Treatment Selection/ITP Management of Immune Thrombocytopenic Purpura: An Update New Orleanshe Ochsner Journal 12:221–227, 2012..Rajasekharan Warrier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name of God</dc:title>
  <dc:creator>Windows User</dc:creator>
  <cp:lastModifiedBy>Dr Malek</cp:lastModifiedBy>
  <cp:revision>24</cp:revision>
  <dcterms:created xsi:type="dcterms:W3CDTF">2013-07-23T14:13:50Z</dcterms:created>
  <dcterms:modified xsi:type="dcterms:W3CDTF">2013-07-24T18:20:15Z</dcterms:modified>
</cp:coreProperties>
</file>