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6" r:id="rId4"/>
    <p:sldId id="257" r:id="rId5"/>
    <p:sldId id="258" r:id="rId6"/>
    <p:sldId id="259" r:id="rId7"/>
    <p:sldId id="260" r:id="rId8"/>
    <p:sldId id="261" r:id="rId9"/>
    <p:sldId id="293" r:id="rId10"/>
    <p:sldId id="262" r:id="rId11"/>
    <p:sldId id="263" r:id="rId12"/>
    <p:sldId id="264" r:id="rId13"/>
    <p:sldId id="265" r:id="rId14"/>
    <p:sldId id="267" r:id="rId15"/>
    <p:sldId id="294" r:id="rId16"/>
    <p:sldId id="268" r:id="rId17"/>
    <p:sldId id="269" r:id="rId18"/>
    <p:sldId id="270" r:id="rId19"/>
    <p:sldId id="271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66301"/>
    <a:srgbClr val="993300"/>
    <a:srgbClr val="FF00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3DC4E4-3B49-495E-B5AB-0B610725D8D3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35DE8F-E975-4ABE-8E8D-BE1DC55E32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:\اسلامیات\بسم الله\ZAKERIN (16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question </a:t>
            </a:r>
            <a:r>
              <a:rPr lang="en-US" dirty="0"/>
              <a:t>whether such an enormous dose increase to 3000 </a:t>
            </a:r>
            <a:r>
              <a:rPr lang="en-US" dirty="0" smtClean="0"/>
              <a:t>mg/m2 was necessary </a:t>
            </a:r>
            <a:r>
              <a:rPr lang="en-US" dirty="0"/>
              <a:t>and if </a:t>
            </a:r>
            <a:r>
              <a:rPr lang="en-US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intermediate dose </a:t>
            </a:r>
            <a:r>
              <a:rPr lang="en-US" dirty="0"/>
              <a:t>levels of </a:t>
            </a:r>
            <a:r>
              <a:rPr lang="en-US" dirty="0" err="1"/>
              <a:t>cytarabine</a:t>
            </a:r>
            <a:r>
              <a:rPr lang="en-US" dirty="0"/>
              <a:t> </a:t>
            </a:r>
            <a:r>
              <a:rPr lang="en-US" dirty="0" smtClean="0"/>
              <a:t>with significantly </a:t>
            </a:r>
            <a:r>
              <a:rPr lang="en-US" dirty="0"/>
              <a:t>less toxicities might be equally effective </a:t>
            </a:r>
            <a:r>
              <a:rPr lang="en-US" dirty="0" smtClean="0"/>
              <a:t>remained open.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2 randomized studies by the Australian </a:t>
            </a:r>
            <a:r>
              <a:rPr lang="en-US" dirty="0" smtClean="0"/>
              <a:t>and the </a:t>
            </a:r>
            <a:r>
              <a:rPr lang="en-US" dirty="0"/>
              <a:t>SWOG cooperative leukemia groups in newly diagnosed </a:t>
            </a:r>
            <a:r>
              <a:rPr lang="en-US" dirty="0" smtClean="0"/>
              <a:t>adults younger </a:t>
            </a:r>
            <a:r>
              <a:rPr lang="en-US" dirty="0"/>
              <a:t>than 60 years, HDAC was compared with </a:t>
            </a:r>
            <a:r>
              <a:rPr lang="en-US" dirty="0" err="1"/>
              <a:t>cytarabine</a:t>
            </a:r>
            <a:r>
              <a:rPr lang="en-US" dirty="0"/>
              <a:t> </a:t>
            </a:r>
            <a:r>
              <a:rPr lang="en-US" dirty="0" smtClean="0"/>
              <a:t>at conventional-dose </a:t>
            </a:r>
            <a:r>
              <a:rPr lang="en-US" dirty="0"/>
              <a:t>levels in </a:t>
            </a:r>
            <a:r>
              <a:rPr lang="en-US" dirty="0" smtClean="0"/>
              <a:t>induction. </a:t>
            </a:r>
          </a:p>
          <a:p>
            <a:pPr>
              <a:buNone/>
            </a:pPr>
            <a:r>
              <a:rPr lang="en-US" dirty="0" smtClean="0">
                <a:latin typeface="Book Antiqua"/>
              </a:rPr>
              <a:t>► </a:t>
            </a:r>
            <a:r>
              <a:rPr lang="en-US" dirty="0" smtClean="0"/>
              <a:t>significantly </a:t>
            </a:r>
            <a:r>
              <a:rPr lang="en-US" dirty="0"/>
              <a:t>better </a:t>
            </a:r>
            <a:r>
              <a:rPr lang="en-US" b="1" dirty="0">
                <a:solidFill>
                  <a:srgbClr val="C00000"/>
                </a:solidFill>
              </a:rPr>
              <a:t>DFS</a:t>
            </a:r>
            <a:r>
              <a:rPr lang="en-US" dirty="0"/>
              <a:t> for the HDAC treatment group. </a:t>
            </a:r>
            <a:r>
              <a:rPr lang="en-US" dirty="0" smtClean="0"/>
              <a:t>However, </a:t>
            </a:r>
            <a:r>
              <a:rPr lang="en-US" b="1" dirty="0" smtClean="0">
                <a:solidFill>
                  <a:srgbClr val="FF6600"/>
                </a:solidFill>
              </a:rPr>
              <a:t>OS</a:t>
            </a:r>
            <a:r>
              <a:rPr lang="en-US" dirty="0" smtClean="0"/>
              <a:t> </a:t>
            </a:r>
            <a:r>
              <a:rPr lang="en-US" dirty="0"/>
              <a:t>was not </a:t>
            </a:r>
            <a:r>
              <a:rPr lang="en-US" dirty="0" smtClean="0"/>
              <a:t>improved. 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</a:rPr>
              <a:t>first </a:t>
            </a:r>
            <a:r>
              <a:rPr lang="en-US" dirty="0"/>
              <a:t>study evaluated HDAC </a:t>
            </a:r>
            <a:r>
              <a:rPr lang="en-US" dirty="0" smtClean="0"/>
              <a:t>at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3000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mg/m2 every 12 hours on 4 days</a:t>
            </a:r>
            <a:r>
              <a:rPr lang="en-US" dirty="0"/>
              <a:t> in combination </a:t>
            </a:r>
            <a:r>
              <a:rPr lang="en-US" dirty="0" smtClean="0"/>
              <a:t>with </a:t>
            </a:r>
            <a:r>
              <a:rPr lang="en-US" dirty="0" err="1" smtClean="0"/>
              <a:t>daunorubicin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etoposide</a:t>
            </a:r>
            <a:r>
              <a:rPr lang="en-US" dirty="0"/>
              <a:t> during cycles I and II, which </a:t>
            </a:r>
            <a:r>
              <a:rPr lang="en-US" dirty="0" smtClean="0"/>
              <a:t>was compared </a:t>
            </a:r>
            <a:r>
              <a:rPr lang="en-US" dirty="0"/>
              <a:t>with a similar combination of chemotherapy but </a:t>
            </a:r>
            <a:r>
              <a:rPr lang="en-US" dirty="0" smtClean="0"/>
              <a:t>with </a:t>
            </a:r>
            <a:r>
              <a:rPr lang="en-US" dirty="0" err="1" smtClean="0"/>
              <a:t>cytarabine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at 100 mg/m2 by continuous intravenous infusion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for  7 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days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C00000"/>
                </a:solidFill>
                <a:latin typeface="Book Antiqua"/>
              </a:rPr>
              <a:t>†</a:t>
            </a:r>
          </a:p>
          <a:p>
            <a:endParaRPr lang="en-US" dirty="0" smtClean="0">
              <a:solidFill>
                <a:srgbClr val="C00000"/>
              </a:solidFill>
              <a:latin typeface="Book Antiqua"/>
            </a:endParaRPr>
          </a:p>
          <a:p>
            <a:endParaRPr lang="en-US" dirty="0" smtClean="0">
              <a:solidFill>
                <a:srgbClr val="C00000"/>
              </a:solidFill>
              <a:latin typeface="Book Antiqua"/>
            </a:endParaRPr>
          </a:p>
          <a:p>
            <a:endParaRPr lang="en-US" dirty="0" smtClean="0">
              <a:solidFill>
                <a:srgbClr val="C00000"/>
              </a:solidFill>
              <a:latin typeface="Book Antiqua"/>
            </a:endParaRPr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  <a:latin typeface="Book Antiqua"/>
              </a:rPr>
              <a:t>  †  </a:t>
            </a:r>
            <a:r>
              <a:rPr lang="en-US" sz="15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Blood, </a:t>
            </a:r>
            <a:r>
              <a:rPr lang="en-US" sz="15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Vol</a:t>
            </a:r>
            <a:r>
              <a:rPr lang="en-US" sz="15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87, No 5 (March 1). 1996: pp 1710-1717</a:t>
            </a:r>
            <a:endParaRPr lang="en-US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</a:rPr>
              <a:t>second</a:t>
            </a:r>
            <a:r>
              <a:rPr lang="en-US" dirty="0"/>
              <a:t> </a:t>
            </a:r>
            <a:r>
              <a:rPr lang="en-US" dirty="0" smtClean="0"/>
              <a:t>study used </a:t>
            </a:r>
            <a:r>
              <a:rPr lang="en-US" dirty="0"/>
              <a:t>HDAC at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2000 mg/m2 every 12 hours on 6 days</a:t>
            </a:r>
            <a:r>
              <a:rPr lang="en-US" dirty="0"/>
              <a:t> (along </a:t>
            </a:r>
            <a:r>
              <a:rPr lang="en-US" dirty="0" smtClean="0"/>
              <a:t>with </a:t>
            </a:r>
            <a:r>
              <a:rPr lang="en-US" dirty="0" err="1" smtClean="0"/>
              <a:t>daunorubicin</a:t>
            </a:r>
            <a:r>
              <a:rPr lang="en-US" dirty="0"/>
              <a:t>) in cycle I, which was compared with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200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mg/m2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cytarabine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given continuously intravenously on days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1-7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C00000"/>
                </a:solidFill>
                <a:latin typeface="Book Antiqua"/>
              </a:rPr>
              <a:t>†</a:t>
            </a:r>
          </a:p>
          <a:p>
            <a:endParaRPr lang="en-US" dirty="0" smtClean="0">
              <a:solidFill>
                <a:srgbClr val="C00000"/>
              </a:solidFill>
              <a:latin typeface="Book Antiqua"/>
            </a:endParaRPr>
          </a:p>
          <a:p>
            <a:endParaRPr lang="en-US" dirty="0" smtClean="0">
              <a:solidFill>
                <a:srgbClr val="C00000"/>
              </a:solidFill>
              <a:latin typeface="Book Antiqua"/>
            </a:endParaRPr>
          </a:p>
          <a:p>
            <a:endParaRPr lang="en-US" dirty="0" smtClean="0">
              <a:solidFill>
                <a:srgbClr val="C00000"/>
              </a:solidFill>
              <a:latin typeface="Book Antiqua"/>
            </a:endParaRPr>
          </a:p>
          <a:p>
            <a:endParaRPr lang="en-US" dirty="0" smtClean="0">
              <a:solidFill>
                <a:srgbClr val="C00000"/>
              </a:solidFill>
              <a:latin typeface="Book Antiqua"/>
            </a:endParaRPr>
          </a:p>
          <a:p>
            <a:endParaRPr lang="en-US" dirty="0" smtClean="0">
              <a:solidFill>
                <a:srgbClr val="C00000"/>
              </a:solidFill>
              <a:latin typeface="Book Antiqua"/>
            </a:endParaRPr>
          </a:p>
          <a:p>
            <a:pPr>
              <a:buNone/>
            </a:pPr>
            <a:r>
              <a:rPr lang="en-US" i="1" dirty="0" smtClean="0">
                <a:solidFill>
                  <a:srgbClr val="C00000"/>
                </a:solidFill>
                <a:latin typeface="Book Antiqua"/>
              </a:rPr>
              <a:t>  †  </a:t>
            </a:r>
            <a:r>
              <a:rPr lang="en-US" sz="15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Blood, </a:t>
            </a:r>
            <a:r>
              <a:rPr lang="en-US" sz="15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Vol</a:t>
            </a:r>
            <a:r>
              <a:rPr lang="en-US" sz="15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88, No 8 (October 15). 1996: pp 2841-2851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all 3 </a:t>
            </a:r>
            <a:r>
              <a:rPr lang="en-US" dirty="0" smtClean="0"/>
              <a:t>studies, HDAC </a:t>
            </a:r>
            <a:r>
              <a:rPr lang="en-US" dirty="0"/>
              <a:t>appeared as a very toxic treatment that is associated </a:t>
            </a:r>
            <a:r>
              <a:rPr lang="en-US" dirty="0" smtClean="0"/>
              <a:t>with </a:t>
            </a:r>
            <a:r>
              <a:rPr lang="en-US" dirty="0"/>
              <a:t>increased </a:t>
            </a:r>
            <a:r>
              <a:rPr lang="en-US" b="1" u="sng" dirty="0">
                <a:solidFill>
                  <a:srgbClr val="C00000"/>
                </a:solidFill>
              </a:rPr>
              <a:t>hematologic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u="sng" dirty="0">
                <a:solidFill>
                  <a:srgbClr val="C00000"/>
                </a:solidFill>
              </a:rPr>
              <a:t>neurologic</a:t>
            </a:r>
            <a:r>
              <a:rPr lang="en-US" b="1" dirty="0">
                <a:solidFill>
                  <a:srgbClr val="C00000"/>
                </a:solidFill>
              </a:rPr>
              <a:t> (</a:t>
            </a:r>
            <a:r>
              <a:rPr lang="en-US" b="1" dirty="0" err="1">
                <a:solidFill>
                  <a:srgbClr val="C00000"/>
                </a:solidFill>
              </a:rPr>
              <a:t>eg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cerebellar</a:t>
            </a:r>
            <a:r>
              <a:rPr lang="en-US" b="1" dirty="0">
                <a:solidFill>
                  <a:srgbClr val="C00000"/>
                </a:solidFill>
              </a:rPr>
              <a:t>), and </a:t>
            </a:r>
            <a:r>
              <a:rPr lang="en-US" b="1" u="sng" dirty="0" smtClean="0">
                <a:solidFill>
                  <a:srgbClr val="C00000"/>
                </a:solidFill>
              </a:rPr>
              <a:t>organ</a:t>
            </a:r>
            <a:r>
              <a:rPr lang="en-US" b="1" dirty="0" smtClean="0">
                <a:solidFill>
                  <a:srgbClr val="C00000"/>
                </a:solidFill>
              </a:rPr>
              <a:t> toxicities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eg</a:t>
            </a:r>
            <a:r>
              <a:rPr lang="en-US" dirty="0"/>
              <a:t>, hepatic, gastrointestinal, ocular, skin), and </a:t>
            </a:r>
            <a:r>
              <a:rPr lang="en-US" dirty="0" smtClean="0"/>
              <a:t>the toxicities </a:t>
            </a:r>
            <a:r>
              <a:rPr lang="en-US" dirty="0"/>
              <a:t>prohibited the effective and safe delivery of HDAC </a:t>
            </a:r>
            <a:r>
              <a:rPr lang="en-US" dirty="0" smtClean="0"/>
              <a:t>in patients </a:t>
            </a:r>
            <a:r>
              <a:rPr lang="en-US" dirty="0"/>
              <a:t>older than 50-60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solidFill>
                  <a:srgbClr val="A60A3A"/>
                </a:solidFill>
              </a:rPr>
              <a:t>Neurotoxicity</a:t>
            </a:r>
            <a:r>
              <a:rPr lang="en-US" dirty="0" smtClean="0"/>
              <a:t>  (high-dose therapy).</a:t>
            </a:r>
          </a:p>
          <a:p>
            <a:pPr>
              <a:buNone/>
            </a:pPr>
            <a:r>
              <a:rPr lang="en-US" dirty="0" smtClean="0"/>
              <a:t>   most common manifestation of neurotoxicity:  acute </a:t>
            </a:r>
            <a:r>
              <a:rPr lang="en-US" dirty="0" err="1" smtClean="0"/>
              <a:t>cerebellar</a:t>
            </a:r>
            <a:r>
              <a:rPr lang="en-US" dirty="0" smtClean="0"/>
              <a:t> syndrome manifesting 3 to 8 days after initiation of therapy.</a:t>
            </a:r>
          </a:p>
          <a:p>
            <a:pPr>
              <a:buNone/>
            </a:pPr>
            <a:r>
              <a:rPr lang="en-US" i="1" dirty="0" smtClean="0"/>
              <a:t>   </a:t>
            </a:r>
          </a:p>
          <a:p>
            <a:pPr>
              <a:buNone/>
            </a:pPr>
            <a:r>
              <a:rPr lang="en-US" i="1" dirty="0" smtClean="0"/>
              <a:t>Seizures and encephalopathy </a:t>
            </a:r>
            <a:r>
              <a:rPr lang="en-US" dirty="0" smtClean="0"/>
              <a:t>have also been reported.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err="1" smtClean="0"/>
              <a:t>Nystagmus</a:t>
            </a:r>
            <a:r>
              <a:rPr lang="en-US" dirty="0" smtClean="0"/>
              <a:t>, ataxia, </a:t>
            </a:r>
            <a:r>
              <a:rPr lang="en-US" dirty="0" err="1" smtClean="0"/>
              <a:t>dysarthria</a:t>
            </a:r>
            <a:r>
              <a:rPr lang="en-US" dirty="0" smtClean="0"/>
              <a:t>, </a:t>
            </a:r>
            <a:r>
              <a:rPr lang="en-US" dirty="0" err="1" smtClean="0"/>
              <a:t>dysmetria</a:t>
            </a:r>
            <a:r>
              <a:rPr lang="en-US" dirty="0" smtClean="0"/>
              <a:t>, and </a:t>
            </a:r>
            <a:r>
              <a:rPr lang="en-US" dirty="0" err="1" smtClean="0"/>
              <a:t>dysdiadochokinesia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Immediately withdrawn if </a:t>
            </a:r>
            <a:r>
              <a:rPr lang="en-US" b="1" dirty="0" err="1" smtClean="0">
                <a:solidFill>
                  <a:srgbClr val="002060"/>
                </a:solidFill>
              </a:rPr>
              <a:t>nystagmus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or</a:t>
            </a:r>
            <a:r>
              <a:rPr lang="en-US" b="1" dirty="0" smtClean="0">
                <a:solidFill>
                  <a:srgbClr val="002060"/>
                </a:solidFill>
              </a:rPr>
              <a:t> ataxia </a:t>
            </a:r>
            <a:r>
              <a:rPr lang="en-US" dirty="0" smtClean="0"/>
              <a:t>occurs. </a:t>
            </a:r>
            <a:r>
              <a:rPr lang="en-US" dirty="0" smtClean="0">
                <a:solidFill>
                  <a:srgbClr val="FF0000"/>
                </a:solidFill>
                <a:latin typeface="Book Antiqua"/>
              </a:rPr>
              <a:t>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  <a:latin typeface="Book Antiqua"/>
              </a:rPr>
              <a:t>†</a:t>
            </a:r>
            <a:r>
              <a:rPr lang="en-US" dirty="0" smtClean="0"/>
              <a:t> </a:t>
            </a:r>
            <a:r>
              <a:rPr lang="en-US" sz="18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pizzo</a:t>
            </a:r>
            <a:r>
              <a:rPr lang="en-US" sz="18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2011, p:313</a:t>
            </a:r>
            <a:endParaRPr lang="en-US" sz="1800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these reports, the use </a:t>
            </a:r>
            <a:r>
              <a:rPr lang="en-US" dirty="0" smtClean="0"/>
              <a:t>of HDAC </a:t>
            </a:r>
            <a:r>
              <a:rPr lang="en-US" dirty="0"/>
              <a:t>in the treatment of AML, especially in patients </a:t>
            </a:r>
            <a:r>
              <a:rPr lang="en-US" dirty="0" smtClean="0"/>
              <a:t>younger than </a:t>
            </a:r>
            <a:r>
              <a:rPr lang="en-US" dirty="0"/>
              <a:t>60 years, either for </a:t>
            </a:r>
            <a:r>
              <a:rPr lang="en-US" dirty="0" smtClean="0"/>
              <a:t>remission </a:t>
            </a:r>
            <a:r>
              <a:rPr lang="en-US" dirty="0"/>
              <a:t>induction or consolidation </a:t>
            </a:r>
            <a:r>
              <a:rPr lang="en-US" dirty="0" smtClean="0"/>
              <a:t>has become </a:t>
            </a:r>
            <a:r>
              <a:rPr lang="en-US" dirty="0"/>
              <a:t>common practice, but </a:t>
            </a:r>
            <a:r>
              <a:rPr lang="en-US" b="1" dirty="0"/>
              <a:t>critical questions as regards </a:t>
            </a:r>
            <a:r>
              <a:rPr lang="en-US" b="1" dirty="0" smtClean="0"/>
              <a:t>the therapeutic </a:t>
            </a:r>
            <a:r>
              <a:rPr lang="en-US" b="1" dirty="0"/>
              <a:t>value of HDAC and particularly regarding the </a:t>
            </a:r>
            <a:r>
              <a:rPr lang="en-US" b="1" dirty="0" smtClean="0"/>
              <a:t>dose-effect</a:t>
            </a:r>
            <a:r>
              <a:rPr lang="en-US" b="1" dirty="0"/>
              <a:t> </a:t>
            </a:r>
            <a:r>
              <a:rPr lang="en-US" b="1" dirty="0" smtClean="0"/>
              <a:t>relationship remained unresolved</a:t>
            </a:r>
            <a:r>
              <a:rPr lang="en-US" sz="3200" b="1" dirty="0" smtClean="0">
                <a:solidFill>
                  <a:srgbClr val="C00000"/>
                </a:solidFill>
              </a:rPr>
              <a:t>?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i="1" dirty="0"/>
              <a:t>Results from recent studies challenge the</a:t>
            </a:r>
            <a:br>
              <a:rPr lang="en-US" sz="3200" b="1" i="1" dirty="0"/>
            </a:br>
            <a:r>
              <a:rPr lang="en-US" sz="3200" b="1" i="1" dirty="0"/>
              <a:t>dogma of HDAC treatment in AML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Compelling evidence would indicate that HDAC at dose levels of 2000-3000 mg/m2 are above the plateau of the maximal therapeutic effect. </a:t>
            </a:r>
          </a:p>
          <a:p>
            <a:r>
              <a:rPr lang="en-US" b="1" dirty="0" smtClean="0">
                <a:solidFill>
                  <a:srgbClr val="993300"/>
                </a:solidFill>
              </a:rPr>
              <a:t>They add serious toxicities without adding demonstrable </a:t>
            </a:r>
            <a:r>
              <a:rPr lang="en-US" b="1" dirty="0" err="1" smtClean="0">
                <a:solidFill>
                  <a:srgbClr val="993300"/>
                </a:solidFill>
              </a:rPr>
              <a:t>antileukemic</a:t>
            </a:r>
            <a:r>
              <a:rPr lang="en-US" b="1" dirty="0" smtClean="0">
                <a:solidFill>
                  <a:srgbClr val="993300"/>
                </a:solidFill>
              </a:rPr>
              <a:t> effects  </a:t>
            </a:r>
            <a:r>
              <a:rPr lang="en-US" sz="3200" dirty="0" smtClean="0">
                <a:solidFill>
                  <a:srgbClr val="C00000"/>
                </a:solidFill>
              </a:rPr>
              <a:t>!!!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 Dutch-Belgian-Swiss cooperative study by the HOVON/SAKK cooperative group in 860 patients with</a:t>
            </a:r>
          </a:p>
          <a:p>
            <a:pPr>
              <a:buNone/>
            </a:pPr>
            <a:r>
              <a:rPr lang="en-US" dirty="0" smtClean="0"/>
              <a:t>    newly diagnosed AML between 18-60 years of age:</a:t>
            </a:r>
          </a:p>
          <a:p>
            <a:pPr>
              <a:buNone/>
            </a:pPr>
            <a:r>
              <a:rPr lang="en-US" dirty="0" smtClean="0"/>
              <a:t>    2 sequential induction cycles I and II with </a:t>
            </a:r>
            <a:r>
              <a:rPr lang="en-US" dirty="0" err="1" smtClean="0"/>
              <a:t>cytarabine</a:t>
            </a:r>
            <a:r>
              <a:rPr lang="en-US" dirty="0" smtClean="0"/>
              <a:t> at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1000 mg/m2 every  12 hours (5 days) and 2000 mg/m2 every 12 hours (4 days) </a:t>
            </a:r>
            <a:r>
              <a:rPr lang="en-US" dirty="0" smtClean="0"/>
              <a:t>were compared with 2 combination cycles based on </a:t>
            </a:r>
            <a:r>
              <a:rPr lang="en-US" dirty="0" err="1" smtClean="0"/>
              <a:t>cytarabine</a:t>
            </a:r>
            <a:r>
              <a:rPr lang="en-US" dirty="0" smtClean="0"/>
              <a:t> at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200 mg/m2 by continuous intravenous infusion for 7 days (cycle I) and 1000 mg/m2 twice daily for 6 days (cycle II)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study did not reveal benefits as regards the dose-escalated HDAC regimen for any of the major therapeutic endpoints, including response, DFS, and OS, and indicated that a </a:t>
            </a:r>
            <a:r>
              <a:rPr lang="en-US" b="1" u="sng" dirty="0" smtClean="0">
                <a:solidFill>
                  <a:srgbClr val="7030A0"/>
                </a:solidFill>
              </a:rPr>
              <a:t>dose escalation above an </a:t>
            </a:r>
            <a:r>
              <a:rPr lang="en-US" b="1" u="sng" dirty="0" err="1" smtClean="0">
                <a:solidFill>
                  <a:srgbClr val="7030A0"/>
                </a:solidFill>
              </a:rPr>
              <a:t>intermediatedose</a:t>
            </a:r>
            <a:r>
              <a:rPr lang="en-US" b="1" u="sng" dirty="0" smtClean="0">
                <a:solidFill>
                  <a:srgbClr val="7030A0"/>
                </a:solidFill>
              </a:rPr>
              <a:t> level of 1000 mg/m2 twice daily is not useful. </a:t>
            </a:r>
            <a:r>
              <a:rPr lang="en-US" sz="2000" b="1" dirty="0" smtClean="0">
                <a:solidFill>
                  <a:srgbClr val="C00000"/>
                </a:solidFill>
                <a:latin typeface="Book Antiqua"/>
              </a:rPr>
              <a:t>†</a:t>
            </a:r>
          </a:p>
          <a:p>
            <a:endParaRPr lang="en-US" sz="2000" b="1" dirty="0" smtClean="0">
              <a:solidFill>
                <a:srgbClr val="C00000"/>
              </a:solidFill>
              <a:latin typeface="Book Antiqua"/>
            </a:endParaRPr>
          </a:p>
          <a:p>
            <a:endParaRPr lang="en-US" sz="2000" b="1" dirty="0" smtClean="0">
              <a:solidFill>
                <a:srgbClr val="C00000"/>
              </a:solidFill>
              <a:latin typeface="Book Antiqua"/>
            </a:endParaRPr>
          </a:p>
          <a:p>
            <a:endParaRPr lang="en-US" sz="2000" b="1" dirty="0" smtClean="0">
              <a:solidFill>
                <a:srgbClr val="C00000"/>
              </a:solidFill>
              <a:latin typeface="Book Antiqua"/>
            </a:endParaRPr>
          </a:p>
          <a:p>
            <a:endParaRPr lang="en-US" sz="2000" b="1" dirty="0" smtClean="0">
              <a:solidFill>
                <a:srgbClr val="C00000"/>
              </a:solidFill>
              <a:latin typeface="Book Antiqua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Book Antiqua"/>
              </a:rPr>
              <a:t>   †  </a:t>
            </a:r>
            <a:r>
              <a:rPr lang="en-US" sz="1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 </a:t>
            </a:r>
            <a:r>
              <a:rPr lang="en-US" sz="14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</a:t>
            </a:r>
            <a:r>
              <a:rPr lang="en-US" sz="1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 Med. 2011;364:1027-1036.</a:t>
            </a:r>
            <a:endParaRPr lang="en-US" sz="1400" b="1" dirty="0" smtClean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0"/>
            <a:ext cx="7772400" cy="1676400"/>
          </a:xfrm>
        </p:spPr>
        <p:txBody>
          <a:bodyPr>
            <a:normAutofit fontScale="90000"/>
          </a:bodyPr>
          <a:lstStyle/>
          <a:p>
            <a:pPr algn="ctr"/>
            <a:r>
              <a:rPr sz="320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sz="320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</a:br>
            <a:r>
              <a:rPr sz="40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Sense and nonsense of high-dose cytarabine for acute myeloid leukemia </a:t>
            </a:r>
            <a:r>
              <a:rPr sz="400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sz="400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</a:br>
            <a:endParaRPr lang="en-US" sz="4000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3886200"/>
            <a:ext cx="7772400" cy="1752600"/>
          </a:xfrm>
        </p:spPr>
        <p:txBody>
          <a:bodyPr>
            <a:noAutofit/>
          </a:bodyPr>
          <a:lstStyle/>
          <a:p>
            <a:pPr algn="ctr"/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ndalus" pitchFamily="18" charset="-78"/>
              </a:rPr>
              <a:t>Dr.zavar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ndalus" pitchFamily="18" charset="-78"/>
              </a:rPr>
              <a:t/>
            </a:r>
            <a:br>
              <a:rPr lang="en-US" sz="2000" dirty="0" smtClean="0">
                <a:solidFill>
                  <a:schemeClr val="accent1">
                    <a:lumMod val="50000"/>
                  </a:schemeClr>
                </a:solidFill>
                <a:cs typeface="Andalus" pitchFamily="18" charset="-78"/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ndalus" pitchFamily="18" charset="-78"/>
              </a:rPr>
              <a:t>Hematology resident </a:t>
            </a:r>
          </a:p>
          <a:p>
            <a:pPr algn="ctr"/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</a:rPr>
              <a:t>Mofid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 pediatric hospital</a:t>
            </a:r>
            <a:b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1392/5/14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German Study Alliance (SAL) Group cooperative study in 933 patients between 15 and 60 years of age:</a:t>
            </a:r>
          </a:p>
          <a:p>
            <a:pPr>
              <a:buNone/>
            </a:pPr>
            <a:r>
              <a:rPr lang="en-US" dirty="0" smtClean="0"/>
              <a:t> consolidation with a combination of </a:t>
            </a:r>
            <a:r>
              <a:rPr lang="en-US" dirty="0" err="1" smtClean="0"/>
              <a:t>mitoxantrone</a:t>
            </a:r>
            <a:r>
              <a:rPr lang="en-US" dirty="0" smtClean="0"/>
              <a:t> and HDAC at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3000</a:t>
            </a:r>
            <a:r>
              <a:rPr lang="en-US" dirty="0" smtClean="0"/>
              <a:t> mg/m2 every 12 hours (6 days) versus a similar chemotherapy program but with </a:t>
            </a:r>
            <a:r>
              <a:rPr lang="en-US" dirty="0" err="1" smtClean="0"/>
              <a:t>cytarabine</a:t>
            </a:r>
            <a:r>
              <a:rPr lang="en-US" dirty="0" smtClean="0"/>
              <a:t> at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1000</a:t>
            </a:r>
            <a:r>
              <a:rPr lang="en-US" dirty="0" smtClean="0"/>
              <a:t> mg/m2 twice daily for consolidation. </a:t>
            </a:r>
            <a:r>
              <a:rPr lang="en-US" dirty="0" smtClean="0">
                <a:solidFill>
                  <a:srgbClr val="C00000"/>
                </a:solidFill>
                <a:latin typeface="Book Antiqua"/>
              </a:rPr>
              <a:t>†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Book Antiqua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ook Antiqua"/>
              </a:rPr>
              <a:t>†</a:t>
            </a:r>
            <a:r>
              <a:rPr lang="en-US" dirty="0" smtClean="0">
                <a:latin typeface="Book Antiqua"/>
              </a:rPr>
              <a:t> </a:t>
            </a:r>
            <a:r>
              <a:rPr lang="en-US" sz="1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JOURNAL OF CLINICAL ONCOLOGY VOLUME 29  NUMBER 19  JULY 1 2011;p:2696-2702.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results of the HDAC 3000 mg treatment group were not better for any of the major clinical endpoints.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respect, it should be noted that during remission induction all patients had already been exposed to an induction cycle of combination chemotherapy that had included </a:t>
            </a:r>
            <a:r>
              <a:rPr lang="en-US" dirty="0" err="1" smtClean="0"/>
              <a:t>cytarabine</a:t>
            </a:r>
            <a:r>
              <a:rPr lang="en-US" dirty="0" smtClean="0"/>
              <a:t> at 1000 mg/m2 twice daily during 5 days. </a:t>
            </a:r>
          </a:p>
          <a:p>
            <a:r>
              <a:rPr lang="en-US" dirty="0" smtClean="0"/>
              <a:t>Thus, 2 recent studies, one for remission induction and the second one for </a:t>
            </a:r>
            <a:r>
              <a:rPr lang="en-US" dirty="0" err="1" smtClean="0"/>
              <a:t>postremission</a:t>
            </a:r>
            <a:r>
              <a:rPr lang="en-US" dirty="0" smtClean="0"/>
              <a:t>, failed to show an </a:t>
            </a:r>
            <a:r>
              <a:rPr lang="en-US" dirty="0" err="1" smtClean="0"/>
              <a:t>antileukemic</a:t>
            </a:r>
            <a:r>
              <a:rPr lang="en-US" dirty="0" smtClean="0"/>
              <a:t> advantage of </a:t>
            </a:r>
            <a:r>
              <a:rPr lang="en-US" dirty="0" err="1" smtClean="0"/>
              <a:t>cytarabine</a:t>
            </a:r>
            <a:r>
              <a:rPr lang="en-US" dirty="0" smtClean="0"/>
              <a:t> dose intensification  1000 mg/m2 twice daily.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Japanese  AML group in a third recent study in 781 complete responders  (newly diagnosed patients 15-64 years of age) </a:t>
            </a:r>
            <a:r>
              <a:rPr lang="en-US" b="1" dirty="0" smtClean="0"/>
              <a:t>failed to show a benefit </a:t>
            </a:r>
            <a:r>
              <a:rPr lang="en-US" dirty="0" smtClean="0"/>
              <a:t>for 3 cycles of HDAC (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2000</a:t>
            </a:r>
            <a:r>
              <a:rPr lang="en-US" dirty="0" smtClean="0"/>
              <a:t> mg/m2 every 12 hours for 5 days) compared with 4 cycles of a </a:t>
            </a:r>
            <a:r>
              <a:rPr lang="en-US" dirty="0" err="1" smtClean="0"/>
              <a:t>multiagent</a:t>
            </a:r>
            <a:r>
              <a:rPr lang="en-US" dirty="0" smtClean="0"/>
              <a:t> chemotherapy consolidation program at conventional-dose levels that contained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200</a:t>
            </a:r>
            <a:r>
              <a:rPr lang="en-US" dirty="0" smtClean="0"/>
              <a:t> mg/m2 </a:t>
            </a:r>
            <a:r>
              <a:rPr lang="en-US" dirty="0" err="1" smtClean="0"/>
              <a:t>cytarabine</a:t>
            </a:r>
            <a:r>
              <a:rPr lang="en-US" dirty="0" smtClean="0"/>
              <a:t> by 24-hour continuous infusion for 5 days. </a:t>
            </a:r>
            <a:r>
              <a:rPr lang="en-US" smtClean="0"/>
              <a:t>[10]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investigators of each of these recent studies also addressed the potential issue of </a:t>
            </a:r>
            <a:r>
              <a:rPr lang="en-US" dirty="0" err="1" smtClean="0"/>
              <a:t>allogeneic</a:t>
            </a:r>
            <a:r>
              <a:rPr lang="en-US" dirty="0" smtClean="0"/>
              <a:t> stem cell transplantation that was applied as </a:t>
            </a:r>
            <a:r>
              <a:rPr lang="en-US" dirty="0" err="1" smtClean="0"/>
              <a:t>postremission</a:t>
            </a:r>
            <a:r>
              <a:rPr lang="en-US" dirty="0" smtClean="0"/>
              <a:t> treatment in a subset of their patients in their studies.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confirmed the </a:t>
            </a:r>
            <a:r>
              <a:rPr lang="en-US" b="1" dirty="0" smtClean="0"/>
              <a:t>lack of a benefit</a:t>
            </a:r>
            <a:r>
              <a:rPr lang="en-US" dirty="0" smtClean="0"/>
              <a:t> of HDAC after they had checked for interaction with </a:t>
            </a:r>
            <a:r>
              <a:rPr lang="en-US" dirty="0" err="1" smtClean="0"/>
              <a:t>allogeneic</a:t>
            </a:r>
            <a:r>
              <a:rPr lang="en-US" dirty="0" smtClean="0"/>
              <a:t> stem cell transplantation or censored for </a:t>
            </a:r>
            <a:r>
              <a:rPr lang="en-US" dirty="0" err="1" smtClean="0"/>
              <a:t>allogeneic</a:t>
            </a:r>
            <a:r>
              <a:rPr lang="en-US" dirty="0" smtClean="0"/>
              <a:t> stem cell transplantation.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/>
              <a:t>Any value of HDAC for specific subsets</a:t>
            </a:r>
            <a:br>
              <a:rPr lang="en-US" sz="3200" b="1" i="1" dirty="0" smtClean="0"/>
            </a:br>
            <a:r>
              <a:rPr lang="en-US" sz="3200" b="1" i="1" dirty="0" smtClean="0"/>
              <a:t>of AML?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retrospective analysis from the CALGB study group that was reported several years after the appearance of their original publication showed that the survival </a:t>
            </a:r>
            <a:r>
              <a:rPr lang="en-US" b="1" u="sng" dirty="0" smtClean="0">
                <a:solidFill>
                  <a:schemeClr val="accent5">
                    <a:lumMod val="50000"/>
                  </a:schemeClr>
                </a:solidFill>
              </a:rPr>
              <a:t>advantage of HDAC </a:t>
            </a:r>
            <a:r>
              <a:rPr lang="en-US" dirty="0" smtClean="0"/>
              <a:t>at 3000 mg/m2 twice daily compared with standard-dose 100 mg/m2  and 400 mg/m2 </a:t>
            </a:r>
            <a:r>
              <a:rPr lang="en-US" dirty="0" err="1" smtClean="0"/>
              <a:t>cytarabine</a:t>
            </a:r>
            <a:r>
              <a:rPr lang="en-US" dirty="0" smtClean="0"/>
              <a:t> was predominantly apparent in patients  with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favorable risk 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</a:rPr>
              <a:t>cytogenetics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ie</a:t>
            </a:r>
            <a:r>
              <a:rPr lang="en-US" dirty="0" smtClean="0"/>
              <a:t>, those with core binding factor [CBF] AML).</a:t>
            </a:r>
          </a:p>
          <a:p>
            <a:r>
              <a:rPr lang="en-US" dirty="0" smtClean="0"/>
              <a:t>CBF refers to AML with translocations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t(8;21) and inv(16) or t(16;16).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/>
              <a:t>How many cycles of HDAC?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German AML Cooperative Group study group compared in a  double induction strategy, 2 induction cycles of combination chemotherapy of HDAC (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3000</a:t>
            </a:r>
            <a:r>
              <a:rPr lang="en-US" dirty="0" smtClean="0"/>
              <a:t> mg/m2 every 12 hours on days 1-3) with 2 induction cycles of which </a:t>
            </a:r>
            <a:r>
              <a:rPr lang="en-US" u="sng" dirty="0" smtClean="0"/>
              <a:t>only one contained a HDAC </a:t>
            </a:r>
            <a:r>
              <a:rPr lang="en-US" dirty="0" smtClean="0"/>
              <a:t>schedule and the </a:t>
            </a:r>
            <a:r>
              <a:rPr lang="en-US" u="sng" dirty="0" smtClean="0"/>
              <a:t>other cycle contained conventional-dose </a:t>
            </a:r>
            <a:r>
              <a:rPr lang="en-US" dirty="0" err="1" smtClean="0"/>
              <a:t>cytarabine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  <a:latin typeface="Book Antiqua"/>
              </a:rPr>
              <a:t>†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latin typeface="Book Antiqua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ook Antiqua"/>
              </a:rPr>
              <a:t>†</a:t>
            </a:r>
            <a:r>
              <a:rPr lang="en-US" dirty="0" smtClean="0">
                <a:latin typeface="Book Antiqua"/>
              </a:rPr>
              <a:t> </a:t>
            </a:r>
            <a:r>
              <a:rPr lang="en-US" sz="1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JOURNAL OF CLINICAL ONCOLOGY; 2006 VOLUME24,  NUMBER16, JUNE 1</a:t>
            </a:r>
            <a:endParaRPr lang="en-US" sz="1400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</a:t>
            </a:r>
            <a:r>
              <a:rPr lang="en-US" u="sng" dirty="0" smtClean="0"/>
              <a:t>failed to demonstrate an improvement </a:t>
            </a:r>
            <a:r>
              <a:rPr lang="en-US" dirty="0" smtClean="0"/>
              <a:t>in relapse probability, DFS, or OS after 2 HDAC cycles. These results are consistent with the notion that </a:t>
            </a:r>
            <a:r>
              <a:rPr lang="en-US" b="1" dirty="0" smtClean="0"/>
              <a:t>one cycle of HDAC would be enough</a:t>
            </a:r>
            <a:r>
              <a:rPr lang="en-US" dirty="0" smtClean="0"/>
              <a:t> if HDAC was effective at all.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Australian AML group  randomized 202 patients in complete remission (15-60 years) and reported a </a:t>
            </a:r>
            <a:r>
              <a:rPr lang="en-US" b="1" dirty="0" smtClean="0"/>
              <a:t>lack of any added therapeutic value</a:t>
            </a:r>
            <a:r>
              <a:rPr lang="en-US" dirty="0" smtClean="0"/>
              <a:t> of consolidation with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3000</a:t>
            </a:r>
            <a:r>
              <a:rPr lang="en-US" dirty="0" smtClean="0"/>
              <a:t> mg/m2 HDAC that followed remission induction with a HDAC regimen of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3000</a:t>
            </a:r>
            <a:r>
              <a:rPr lang="en-US" dirty="0" smtClean="0"/>
              <a:t> mg/m2 every 12 hours on days 1, 3, 5, and 7 with </a:t>
            </a:r>
            <a:r>
              <a:rPr lang="en-US" dirty="0" err="1" smtClean="0"/>
              <a:t>anthracyclines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>
                <a:solidFill>
                  <a:schemeClr val="bg2">
                    <a:lumMod val="25000"/>
                  </a:schemeClr>
                </a:solidFill>
              </a:rPr>
              <a:t>Contents</a:t>
            </a:r>
            <a:endParaRPr lang="en-US" sz="32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1. </a:t>
            </a:r>
            <a:r>
              <a:rPr lang="en-US" sz="2400" b="1" dirty="0" smtClean="0"/>
              <a:t>Early studies that have established the use of HDAC in first-line treatment</a:t>
            </a:r>
          </a:p>
          <a:p>
            <a:pPr>
              <a:buNone/>
            </a:pPr>
            <a:r>
              <a:rPr lang="en-US" sz="2400" b="1" dirty="0" smtClean="0"/>
              <a:t>2. Results from recent studies challenge the dogma of HDAC treatment in AML</a:t>
            </a:r>
          </a:p>
          <a:p>
            <a:pPr>
              <a:buNone/>
            </a:pPr>
            <a:r>
              <a:rPr lang="en-US" sz="2400" b="1" dirty="0" smtClean="0"/>
              <a:t>3. Any value of HDAC for specific subsets of AML?</a:t>
            </a:r>
          </a:p>
          <a:p>
            <a:pPr>
              <a:buNone/>
            </a:pPr>
            <a:r>
              <a:rPr lang="en-US" sz="2400" b="1" dirty="0" smtClean="0"/>
              <a:t>4. How many cycles of HDAC?</a:t>
            </a:r>
          </a:p>
          <a:p>
            <a:pPr>
              <a:buNone/>
            </a:pPr>
            <a:r>
              <a:rPr lang="en-US" sz="2400" b="1" dirty="0" smtClean="0"/>
              <a:t>5. Conclusions: “Let us stop dropping the big one?”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Book Antiqua"/>
                <a:cs typeface="LilyUPC" pitchFamily="34" charset="-34"/>
              </a:rPr>
              <a:t>♦</a:t>
            </a:r>
            <a:r>
              <a:rPr lang="en-US" sz="2400" b="1" i="1" dirty="0" smtClean="0">
                <a:solidFill>
                  <a:srgbClr val="C00000"/>
                </a:solidFill>
                <a:latin typeface="Book Antiqua"/>
                <a:cs typeface="LilyUPC" pitchFamily="34" charset="-34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LilyUPC" pitchFamily="34" charset="-34"/>
                <a:cs typeface="LilyUPC" pitchFamily="34" charset="-34"/>
              </a:rPr>
              <a:t>BLOOD</a:t>
            </a:r>
            <a:r>
              <a:rPr lang="en-US" sz="2400" b="1" i="1" dirty="0" smtClean="0">
                <a:solidFill>
                  <a:srgbClr val="066301"/>
                </a:solidFill>
                <a:latin typeface="LilyUPC" pitchFamily="34" charset="-34"/>
                <a:cs typeface="LilyUPC" pitchFamily="34" charset="-34"/>
              </a:rPr>
              <a:t>, 3 JANUARY 2013  VOLUME 121, NUMBER 1</a:t>
            </a:r>
            <a:r>
              <a:rPr lang="en-US" sz="2400" b="1" dirty="0" smtClean="0">
                <a:solidFill>
                  <a:srgbClr val="066301"/>
                </a:solidFill>
                <a:latin typeface="LilyUPC" pitchFamily="34" charset="-34"/>
                <a:cs typeface="LilyUPC" pitchFamily="34" charset="-34"/>
              </a:rPr>
              <a:t>:26-28</a:t>
            </a:r>
            <a:endParaRPr lang="en-US" sz="2400" dirty="0" smtClean="0">
              <a:solidFill>
                <a:srgbClr val="066301"/>
              </a:solidFill>
              <a:latin typeface="LilyUPC" pitchFamily="34" charset="-34"/>
              <a:cs typeface="LilyUPC" pitchFamily="34" charset="-34"/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German SAL group demonstrated that </a:t>
            </a:r>
            <a:r>
              <a:rPr lang="en-US" dirty="0" err="1" smtClean="0"/>
              <a:t>cytarabine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1000</a:t>
            </a:r>
            <a:r>
              <a:rPr lang="en-US" dirty="0" smtClean="0"/>
              <a:t> mg/m2 in induction followed by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1000</a:t>
            </a:r>
            <a:r>
              <a:rPr lang="en-US" dirty="0" smtClean="0"/>
              <a:t> mg/m2 for consolidation is as effective as the same treatment but with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3000</a:t>
            </a:r>
            <a:r>
              <a:rPr lang="en-US" dirty="0" smtClean="0"/>
              <a:t> mg/m2 for consolidation.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studies provide uniform evidence indicating that after a single cycle of HDAC, </a:t>
            </a:r>
            <a:r>
              <a:rPr lang="en-US" u="sng" dirty="0" smtClean="0"/>
              <a:t>successive cycles of HDAC</a:t>
            </a:r>
            <a:r>
              <a:rPr lang="en-US" dirty="0" smtClean="0"/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contribute additional measurable therapeutic advantages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/>
              <a:t>Conclusions: “Let us stop dropping the</a:t>
            </a:r>
            <a:br>
              <a:rPr lang="en-US" sz="3200" b="1" i="1" dirty="0" smtClean="0"/>
            </a:br>
            <a:r>
              <a:rPr lang="en-US" sz="3200" b="1" i="1" dirty="0" smtClean="0"/>
              <a:t>big one?”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HDAC at 2000 mg/m2 or 3000 mg/m2 has become widely accepted as an important element in the therapeutic management of AML.</a:t>
            </a:r>
          </a:p>
          <a:p>
            <a:r>
              <a:rPr lang="en-US" dirty="0" smtClean="0"/>
              <a:t>However, the time has come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question the usefulness of HDAC</a:t>
            </a:r>
            <a:r>
              <a:rPr lang="en-US" dirty="0" smtClean="0"/>
              <a:t> and perhaps discourage the application of HDAC, even though we should bear in mind that there remain several unknowns.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66"/>
                </a:solidFill>
              </a:rPr>
              <a:t>###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we do not know how much the </a:t>
            </a:r>
            <a:r>
              <a:rPr lang="en-US" b="1" u="sng" dirty="0" smtClean="0"/>
              <a:t>infusion rate </a:t>
            </a:r>
            <a:r>
              <a:rPr lang="en-US" dirty="0" smtClean="0"/>
              <a:t>of HDAC matters.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>
                <a:solidFill>
                  <a:srgbClr val="FF0066"/>
                </a:solidFill>
              </a:rPr>
              <a:t>***</a:t>
            </a:r>
            <a:r>
              <a:rPr lang="en-US" dirty="0" smtClean="0"/>
              <a:t> differences in infusion rates, which will influence </a:t>
            </a:r>
            <a:r>
              <a:rPr lang="en-US" u="sng" dirty="0" smtClean="0"/>
              <a:t>peak concentrations </a:t>
            </a:r>
            <a:r>
              <a:rPr lang="en-US" dirty="0" smtClean="0"/>
              <a:t>of the drug after infusion.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>
                <a:solidFill>
                  <a:srgbClr val="FF0066"/>
                </a:solidFill>
              </a:rPr>
              <a:t>###</a:t>
            </a:r>
            <a:r>
              <a:rPr lang="en-US" dirty="0" smtClean="0"/>
              <a:t> the </a:t>
            </a:r>
            <a:r>
              <a:rPr lang="en-US" b="1" u="sng" dirty="0" smtClean="0"/>
              <a:t>cumulative doses </a:t>
            </a:r>
            <a:r>
              <a:rPr lang="en-US" dirty="0" smtClean="0"/>
              <a:t>applied during successive cycles and thus total  drug exposure might have been important.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Finally, we should keep in mind that HDAC was applied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context of different drug combinations </a:t>
            </a:r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, with </a:t>
            </a:r>
            <a:r>
              <a:rPr lang="en-US" dirty="0" err="1" smtClean="0"/>
              <a:t>etoposide</a:t>
            </a:r>
            <a:r>
              <a:rPr lang="en-US" dirty="0" smtClean="0"/>
              <a:t>, </a:t>
            </a:r>
            <a:r>
              <a:rPr lang="en-US" dirty="0" err="1" smtClean="0"/>
              <a:t>daunorubicin</a:t>
            </a:r>
            <a:r>
              <a:rPr lang="en-US" dirty="0" smtClean="0"/>
              <a:t>, </a:t>
            </a:r>
            <a:r>
              <a:rPr lang="en-US" dirty="0" err="1" smtClean="0"/>
              <a:t>amsacrin</a:t>
            </a:r>
            <a:r>
              <a:rPr lang="en-US" dirty="0" smtClean="0"/>
              <a:t>) and in association with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postremission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programs</a:t>
            </a:r>
            <a:r>
              <a:rPr lang="en-US" dirty="0" smtClean="0"/>
              <a:t>, which in variable ways might have influenced the therapeutic evaluation of HDAC schedules.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en-US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End</a:t>
            </a:r>
            <a:endParaRPr lang="en-US" sz="7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prstTxWarp prst="textDeflateTop">
              <a:avLst/>
            </a:prstTxWarp>
          </a:bodyPr>
          <a:lstStyle/>
          <a:p>
            <a:pPr algn="ctr"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bg2">
                      <a:tint val="85000"/>
                      <a:satMod val="155000"/>
                      <a:shade val="30000"/>
                      <a:satMod val="115000"/>
                    </a:schemeClr>
                  </a:gs>
                  <a:gs pos="50000">
                    <a:schemeClr val="bg2">
                      <a:tint val="85000"/>
                      <a:satMod val="155000"/>
                      <a:shade val="67500"/>
                      <a:satMod val="115000"/>
                    </a:schemeClr>
                  </a:gs>
                  <a:gs pos="100000">
                    <a:schemeClr val="bg2">
                      <a:tint val="85000"/>
                      <a:satMod val="155000"/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Print" pitchFamily="2" charset="0"/>
            </a:endParaRPr>
          </a:p>
          <a:p>
            <a:pPr algn="ctr">
              <a:buNone/>
            </a:pPr>
            <a:r>
              <a:rPr 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Print" pitchFamily="2" charset="0"/>
              </a:rPr>
              <a:t> is a new start</a:t>
            </a:r>
            <a:endParaRPr lang="en-US" sz="6600" dirty="0">
              <a:blipFill>
                <a:blip r:embed="rId2"/>
                <a:tile tx="0" ty="0" sx="100000" sy="100000" flip="none" algn="tl"/>
              </a:blip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/>
              <a:t>preface</a:t>
            </a:r>
            <a:endParaRPr lang="en-US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High-dose </a:t>
            </a:r>
            <a:r>
              <a:rPr lang="en-US" b="1" dirty="0" err="1"/>
              <a:t>cytarabine</a:t>
            </a:r>
            <a:r>
              <a:rPr lang="en-US" b="1" dirty="0"/>
              <a:t> applied during </a:t>
            </a:r>
            <a:r>
              <a:rPr lang="en-US" b="1" u="sng" dirty="0" smtClean="0"/>
              <a:t>remission induction </a:t>
            </a:r>
            <a:r>
              <a:rPr lang="en-US" b="1" u="sng" dirty="0"/>
              <a:t>or as </a:t>
            </a:r>
            <a:r>
              <a:rPr lang="en-US" b="1" u="sng" dirty="0" smtClean="0"/>
              <a:t>consolidation after </a:t>
            </a:r>
            <a:r>
              <a:rPr lang="en-US" b="1" u="sng" dirty="0"/>
              <a:t>attainment of a complete </a:t>
            </a:r>
            <a:r>
              <a:rPr lang="en-US" b="1" u="sng" dirty="0" smtClean="0"/>
              <a:t>remission </a:t>
            </a:r>
            <a:r>
              <a:rPr lang="en-US" b="1" dirty="0" smtClean="0"/>
              <a:t>has </a:t>
            </a:r>
            <a:r>
              <a:rPr lang="en-US" b="1" dirty="0"/>
              <a:t>become an established element </a:t>
            </a:r>
            <a:r>
              <a:rPr lang="en-US" b="1" dirty="0" smtClean="0"/>
              <a:t>in the </a:t>
            </a:r>
            <a:r>
              <a:rPr lang="en-US" b="1" dirty="0"/>
              <a:t>treatment of adults with acute </a:t>
            </a:r>
            <a:r>
              <a:rPr lang="en-US" b="1" dirty="0" smtClean="0"/>
              <a:t>myeloid leukemia.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LilyUPC" pitchFamily="34" charset="-34"/>
                <a:cs typeface="LilyUPC" pitchFamily="34" charset="-34"/>
              </a:rPr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 </a:t>
            </a:r>
            <a:r>
              <a:rPr lang="en-US" b="1" dirty="0" smtClean="0"/>
              <a:t>this review</a:t>
            </a:r>
            <a:r>
              <a:rPr lang="en-US" b="1" dirty="0"/>
              <a:t>, we present a reappraisal of </a:t>
            </a:r>
            <a:r>
              <a:rPr lang="en-US" b="1" dirty="0" smtClean="0"/>
              <a:t>the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usefulness 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of high-dose </a:t>
            </a:r>
            <a:r>
              <a:rPr lang="en-US" b="1" dirty="0" err="1">
                <a:solidFill>
                  <a:schemeClr val="accent4">
                    <a:lumMod val="50000"/>
                  </a:schemeClr>
                </a:solidFill>
              </a:rPr>
              <a:t>cytarabine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b="1" dirty="0" smtClean="0"/>
              <a:t>for acute </a:t>
            </a:r>
            <a:r>
              <a:rPr lang="en-US" b="1" dirty="0"/>
              <a:t>myeloid leukemia treatment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  <a:t>Early studies that have established</a:t>
            </a:r>
            <a:b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</a:b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itchFamily="66" charset="-78"/>
              </a:rPr>
              <a:t>the use of HDAC in first-line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Cytarabine</a:t>
            </a:r>
            <a:r>
              <a:rPr lang="en-US" dirty="0"/>
              <a:t> is one of the major drugs in the treatment of </a:t>
            </a:r>
            <a:r>
              <a:rPr lang="en-US" dirty="0" smtClean="0"/>
              <a:t>acute myeloid </a:t>
            </a:r>
            <a:r>
              <a:rPr lang="en-US" dirty="0"/>
              <a:t>leukemia (AML) since more than 3 decennia. </a:t>
            </a:r>
            <a:endParaRPr lang="en-US" dirty="0" smtClean="0"/>
          </a:p>
          <a:p>
            <a:r>
              <a:rPr lang="en-US" dirty="0" smtClean="0"/>
              <a:t>Originally, the </a:t>
            </a:r>
            <a:r>
              <a:rPr lang="en-US" dirty="0"/>
              <a:t>drug has been used in standard schedules at 100-200 mg/m2 </a:t>
            </a:r>
            <a:r>
              <a:rPr lang="en-US" dirty="0" smtClean="0"/>
              <a:t>for  7-10 </a:t>
            </a:r>
            <a:r>
              <a:rPr lang="en-US" dirty="0"/>
              <a:t>days (so-called “</a:t>
            </a:r>
            <a:r>
              <a:rPr lang="en-US" b="1" i="1" dirty="0"/>
              <a:t>conventional-dose</a:t>
            </a:r>
            <a:r>
              <a:rPr lang="en-US" dirty="0"/>
              <a:t>” </a:t>
            </a:r>
            <a:r>
              <a:rPr lang="en-US" dirty="0" err="1"/>
              <a:t>cytarabine</a:t>
            </a:r>
            <a:r>
              <a:rPr lang="en-US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Around 1975-1985</a:t>
            </a:r>
            <a:r>
              <a:rPr lang="en-US" dirty="0"/>
              <a:t>, investigators began to pioneer high-dose </a:t>
            </a:r>
            <a:r>
              <a:rPr lang="en-US" dirty="0" err="1" smtClean="0"/>
              <a:t>cytarabine</a:t>
            </a:r>
            <a:r>
              <a:rPr lang="en-US" dirty="0"/>
              <a:t> </a:t>
            </a:r>
            <a:r>
              <a:rPr lang="en-US" dirty="0" smtClean="0"/>
              <a:t>(HDAC</a:t>
            </a:r>
            <a:r>
              <a:rPr lang="en-US" dirty="0"/>
              <a:t>) at 3000 mg/m2 twice daily for 6 days</a:t>
            </a:r>
            <a:r>
              <a:rPr lang="en-US" dirty="0" smtClean="0"/>
              <a:t>.</a:t>
            </a:r>
          </a:p>
          <a:p>
            <a:r>
              <a:rPr lang="en-US" dirty="0"/>
              <a:t>In </a:t>
            </a:r>
            <a:r>
              <a:rPr lang="en-US" dirty="0" smtClean="0"/>
              <a:t>single-arm studies</a:t>
            </a:r>
            <a:r>
              <a:rPr lang="en-US" dirty="0"/>
              <a:t>, positive response rates were noted in </a:t>
            </a:r>
            <a:r>
              <a:rPr lang="en-US" b="1" dirty="0"/>
              <a:t>relapsed</a:t>
            </a:r>
            <a:r>
              <a:rPr lang="en-US" dirty="0"/>
              <a:t> patients </a:t>
            </a:r>
            <a:r>
              <a:rPr lang="en-US" dirty="0" smtClean="0"/>
              <a:t>and encouraging </a:t>
            </a:r>
            <a:r>
              <a:rPr lang="en-US" dirty="0"/>
              <a:t>results were also seen in </a:t>
            </a:r>
            <a:r>
              <a:rPr lang="en-US" b="1" dirty="0"/>
              <a:t>newly diagnosed </a:t>
            </a:r>
            <a:r>
              <a:rPr lang="en-US" dirty="0" smtClean="0"/>
              <a:t>patients.</a:t>
            </a:r>
            <a:r>
              <a:rPr lang="en-US" dirty="0" smtClean="0">
                <a:solidFill>
                  <a:srgbClr val="C00000"/>
                </a:solidFill>
                <a:latin typeface="Book Antiqua"/>
              </a:rPr>
              <a:t>†</a:t>
            </a:r>
          </a:p>
          <a:p>
            <a:endParaRPr lang="en-US" dirty="0" smtClean="0">
              <a:latin typeface="Book Antiqua"/>
            </a:endParaRPr>
          </a:p>
          <a:p>
            <a:endParaRPr lang="en-US" dirty="0" smtClean="0">
              <a:latin typeface="Book Antiqua"/>
            </a:endParaRPr>
          </a:p>
          <a:p>
            <a:endParaRPr lang="en-US" dirty="0" smtClean="0">
              <a:latin typeface="Book Antiqua"/>
            </a:endParaRPr>
          </a:p>
          <a:p>
            <a:pPr>
              <a:buNone/>
            </a:pPr>
            <a:r>
              <a:rPr lang="en-US" dirty="0" smtClean="0">
                <a:latin typeface="Book Antiqua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ook Antiqua"/>
              </a:rPr>
              <a:t>†</a:t>
            </a:r>
            <a:r>
              <a:rPr lang="en-US" dirty="0" smtClean="0">
                <a:latin typeface="Book Antiqua"/>
              </a:rPr>
              <a:t> </a:t>
            </a:r>
            <a:r>
              <a:rPr lang="nl-NL" sz="1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Blood. Vol 65, No 6 (June). 1985: pp 1407-1411</a:t>
            </a:r>
            <a:endParaRPr lang="en-US" sz="1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a 3-arm randomized study conducted by the Cancer </a:t>
            </a:r>
            <a:r>
              <a:rPr lang="en-US" dirty="0" smtClean="0"/>
              <a:t>and Leukemia </a:t>
            </a:r>
            <a:r>
              <a:rPr lang="en-US" dirty="0"/>
              <a:t>Group B (CALGB) leukemia study group in 596 </a:t>
            </a:r>
            <a:r>
              <a:rPr lang="en-US" dirty="0" smtClean="0"/>
              <a:t>patients  15-86 </a:t>
            </a:r>
            <a:r>
              <a:rPr lang="en-US" dirty="0"/>
              <a:t>years of </a:t>
            </a:r>
            <a:r>
              <a:rPr lang="en-US" dirty="0" smtClean="0"/>
              <a:t>age</a:t>
            </a:r>
          </a:p>
          <a:p>
            <a:pPr>
              <a:buNone/>
            </a:pPr>
            <a:r>
              <a:rPr lang="en-US" dirty="0" smtClean="0"/>
              <a:t>  &lt;&gt; </a:t>
            </a:r>
            <a:r>
              <a:rPr lang="en-US" dirty="0"/>
              <a:t>4 cycles of HDAC at 3000 mg/m2 twice </a:t>
            </a:r>
            <a:r>
              <a:rPr lang="en-US" dirty="0" smtClean="0"/>
              <a:t>daily (on </a:t>
            </a:r>
            <a:r>
              <a:rPr lang="en-US" dirty="0"/>
              <a:t>3 days</a:t>
            </a:r>
            <a:r>
              <a:rPr lang="en-US" dirty="0" smtClean="0"/>
              <a:t>) </a:t>
            </a:r>
            <a:r>
              <a:rPr lang="en-US" dirty="0"/>
              <a:t>for consolidation after attainment of </a:t>
            </a:r>
            <a:r>
              <a:rPr lang="en-US" dirty="0" smtClean="0"/>
              <a:t>complete </a:t>
            </a:r>
            <a:r>
              <a:rPr lang="en-US" dirty="0" err="1" smtClean="0"/>
              <a:t>remissiion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&lt;&gt; 4 </a:t>
            </a:r>
            <a:r>
              <a:rPr lang="en-US" dirty="0"/>
              <a:t>cycles of </a:t>
            </a:r>
            <a:r>
              <a:rPr lang="en-US" dirty="0" err="1"/>
              <a:t>cytarabine</a:t>
            </a:r>
            <a:r>
              <a:rPr lang="en-US" dirty="0"/>
              <a:t> at 400 </a:t>
            </a:r>
            <a:r>
              <a:rPr lang="en-US" dirty="0" smtClean="0"/>
              <a:t>mg/m2</a:t>
            </a:r>
          </a:p>
          <a:p>
            <a:pPr>
              <a:buNone/>
            </a:pPr>
            <a:r>
              <a:rPr lang="en-US" dirty="0" smtClean="0"/>
              <a:t> &lt;&gt; </a:t>
            </a:r>
            <a:r>
              <a:rPr lang="en-US" dirty="0"/>
              <a:t>4 cycles at 100 </a:t>
            </a:r>
            <a:r>
              <a:rPr lang="en-US" dirty="0" smtClean="0"/>
              <a:t>mg/m2  </a:t>
            </a:r>
            <a:r>
              <a:rPr lang="en-US" dirty="0" smtClean="0">
                <a:solidFill>
                  <a:srgbClr val="C00000"/>
                </a:solidFill>
                <a:latin typeface="Book Antiqua"/>
              </a:rPr>
              <a:t>†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Book Antiqua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†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 </a:t>
            </a:r>
            <a:r>
              <a:rPr lang="en-US" sz="1400" i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Engl</a:t>
            </a:r>
            <a:r>
              <a:rPr lang="en-US" sz="14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 Med. 1994;331(14):896-903.</a:t>
            </a:r>
            <a:endParaRPr lang="en-US" sz="1400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HDAC schedule appeared superior </a:t>
            </a:r>
            <a:r>
              <a:rPr lang="en-US" dirty="0" smtClean="0"/>
              <a:t>as regards overall survival (OS) of randomized patients and disease-free survival (DFS; </a:t>
            </a:r>
            <a:r>
              <a:rPr lang="en-US" dirty="0" err="1" smtClean="0"/>
              <a:t>ie</a:t>
            </a:r>
            <a:r>
              <a:rPr lang="en-US" dirty="0" smtClean="0"/>
              <a:t>, survival without failure because of relapse or death for the patients in complete remission).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1231</TotalTime>
  <Words>1687</Words>
  <Application>Microsoft Office PowerPoint</Application>
  <PresentationFormat>On-screen Show (4:3)</PresentationFormat>
  <Paragraphs>121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Flow</vt:lpstr>
      <vt:lpstr> </vt:lpstr>
      <vt:lpstr>  Sense and nonsense of high-dose cytarabine for acute myeloid leukemia  </vt:lpstr>
      <vt:lpstr>Contents</vt:lpstr>
      <vt:lpstr>preface</vt:lpstr>
      <vt:lpstr>Slide 5</vt:lpstr>
      <vt:lpstr>Early studies that have established the use of HDAC in first-line treatment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Results from recent studies challenge the dogma of HDAC treatment in AML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Any value of HDAC for specific subsets of AML?</vt:lpstr>
      <vt:lpstr>How many cycles of HDAC?</vt:lpstr>
      <vt:lpstr>Slide 28</vt:lpstr>
      <vt:lpstr>Slide 29</vt:lpstr>
      <vt:lpstr>Slide 30</vt:lpstr>
      <vt:lpstr>Slide 31</vt:lpstr>
      <vt:lpstr>Conclusions: “Let us stop dropping the big one?”</vt:lpstr>
      <vt:lpstr>Slide 33</vt:lpstr>
      <vt:lpstr>Slide 34</vt:lpstr>
      <vt:lpstr> </vt:lpstr>
      <vt:lpstr>End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MiniComp</dc:creator>
  <cp:lastModifiedBy>z.shor</cp:lastModifiedBy>
  <cp:revision>121</cp:revision>
  <dcterms:created xsi:type="dcterms:W3CDTF">2013-08-01T20:28:16Z</dcterms:created>
  <dcterms:modified xsi:type="dcterms:W3CDTF">2013-08-05T06:08:56Z</dcterms:modified>
</cp:coreProperties>
</file>