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312" r:id="rId2"/>
    <p:sldId id="256" r:id="rId3"/>
    <p:sldId id="257" r:id="rId4"/>
    <p:sldId id="259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58" r:id="rId15"/>
    <p:sldId id="260" r:id="rId16"/>
    <p:sldId id="261" r:id="rId17"/>
    <p:sldId id="308" r:id="rId18"/>
    <p:sldId id="309" r:id="rId19"/>
    <p:sldId id="262" r:id="rId20"/>
    <p:sldId id="310" r:id="rId21"/>
    <p:sldId id="311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057BA-850B-4D1C-BFE1-B921164C234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D5DCC-B0E5-4F24-9406-EE75CF85B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41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93FE48-23C9-4EB8-AF85-2EA11D9E6B20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17D1B5-FB16-46E0-A05D-1504F697F3A6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8B2B2E-A632-4FC1-A2C1-01726C5A60A5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5C3C5-C8B7-44DE-88F1-8593C8726EA4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2113A0-2874-4DCB-A3A5-DA11F1F90965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37E361-549C-44B8-A5D2-B8EADBDEC4FE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EF39E-2C5F-4C3A-9078-CEEE80A9978E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1D4B8-898E-465E-99C7-1AA2C09DB032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831A7C-5708-4979-A9BA-BD4218125C09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120FC-10CC-4C71-88FA-55AEF551F691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81B1D-A1EC-4CD7-B553-514F8F5FA19C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A57DE3-CE92-4EDE-9811-192DDB4539D6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A73F45-97D7-40A4-A138-EEE584A86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C3C5-C8B7-44DE-88F1-8593C8726EA4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170" name="Picture 2" descr="H:\اسلامیات\بسم الله\ZAKERIN (15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454"/>
            <a:ext cx="7848600" cy="64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24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study protocol and consent forms were approved by each </a:t>
            </a:r>
            <a:r>
              <a:rPr lang="en-US" dirty="0" smtClean="0"/>
              <a:t>participating hospital’s </a:t>
            </a:r>
            <a:r>
              <a:rPr lang="en-US" dirty="0"/>
              <a:t>institutional review board, and signed informed consent </a:t>
            </a:r>
            <a:r>
              <a:rPr lang="en-US" dirty="0" smtClean="0"/>
              <a:t>was obtained </a:t>
            </a:r>
            <a:r>
              <a:rPr lang="en-US" dirty="0"/>
              <a:t>from the patient or parents or guardian, as appropriate, after </a:t>
            </a:r>
            <a:r>
              <a:rPr lang="en-US" dirty="0" err="1" smtClean="0"/>
              <a:t>neuroblastoma</a:t>
            </a:r>
            <a:r>
              <a:rPr lang="en-US" dirty="0" smtClean="0"/>
              <a:t> diagnosis </a:t>
            </a:r>
            <a:r>
              <a:rPr lang="en-US" dirty="0"/>
              <a:t>was confirmed. </a:t>
            </a:r>
            <a:endParaRPr lang="en-US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protocol was activated on March </a:t>
            </a:r>
            <a:r>
              <a:rPr lang="en-US" i="1" dirty="0" smtClean="0"/>
              <a:t>29, 2004</a:t>
            </a:r>
            <a:r>
              <a:rPr lang="en-US" i="1" dirty="0"/>
              <a:t>, and was closed to accrual on November 30, 2005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353-AE51-4003-9AE1-30F0B44C29E3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7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Protocol therapy consisted of three phases: induction, </a:t>
            </a:r>
            <a:r>
              <a:rPr lang="en-US" dirty="0" smtClean="0"/>
              <a:t>consolidation, and maintenance . 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C00000"/>
                </a:solidFill>
              </a:rPr>
              <a:t>Induction </a:t>
            </a:r>
            <a:r>
              <a:rPr lang="en-US" i="1" dirty="0">
                <a:solidFill>
                  <a:srgbClr val="C00000"/>
                </a:solidFill>
              </a:rPr>
              <a:t>included six cycles of chemotherapy </a:t>
            </a:r>
            <a:r>
              <a:rPr lang="en-US" i="1" dirty="0" smtClean="0">
                <a:solidFill>
                  <a:srgbClr val="C00000"/>
                </a:solidFill>
              </a:rPr>
              <a:t>administered every </a:t>
            </a:r>
            <a:r>
              <a:rPr lang="en-US" i="1" dirty="0">
                <a:solidFill>
                  <a:srgbClr val="C00000"/>
                </a:solidFill>
              </a:rPr>
              <a:t>21 days or thereafter when absolute neutrophil count (ANC) was  </a:t>
            </a:r>
            <a:r>
              <a:rPr lang="en-US" i="1" dirty="0" smtClean="0">
                <a:solidFill>
                  <a:srgbClr val="C00000"/>
                </a:solidFill>
              </a:rPr>
              <a:t>&gt; 750</a:t>
            </a:r>
            <a:r>
              <a:rPr lang="en-US" i="1" dirty="0">
                <a:solidFill>
                  <a:srgbClr val="C00000"/>
                </a:solidFill>
              </a:rPr>
              <a:t>/L and platelet count was </a:t>
            </a:r>
            <a:r>
              <a:rPr lang="en-US" i="1" dirty="0" smtClean="0">
                <a:solidFill>
                  <a:srgbClr val="C00000"/>
                </a:solidFill>
              </a:rPr>
              <a:t>&gt; </a:t>
            </a:r>
            <a:r>
              <a:rPr lang="en-US" i="1" dirty="0">
                <a:solidFill>
                  <a:srgbClr val="C00000"/>
                </a:solidFill>
              </a:rPr>
              <a:t>75,000</a:t>
            </a:r>
            <a:r>
              <a:rPr lang="en-US" i="1" dirty="0" smtClean="0">
                <a:solidFill>
                  <a:srgbClr val="C00000"/>
                </a:solidFill>
              </a:rPr>
              <a:t>/.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Granulocyte colony stimulating factor </a:t>
            </a:r>
            <a:r>
              <a:rPr lang="en-US" dirty="0"/>
              <a:t>5 </a:t>
            </a:r>
            <a:r>
              <a:rPr lang="en-US" dirty="0" err="1" smtClean="0"/>
              <a:t>micg</a:t>
            </a:r>
            <a:r>
              <a:rPr lang="en-US" dirty="0" smtClean="0"/>
              <a:t>/kg/d </a:t>
            </a:r>
            <a:r>
              <a:rPr lang="en-US" dirty="0"/>
              <a:t>was administered 24 hours after completion </a:t>
            </a:r>
            <a:r>
              <a:rPr lang="en-US" dirty="0" smtClean="0"/>
              <a:t>of chemotherapy </a:t>
            </a:r>
            <a:r>
              <a:rPr lang="en-US" dirty="0"/>
              <a:t>until ANC was more than 1,500/L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Doses were based </a:t>
            </a:r>
            <a:r>
              <a:rPr lang="en-US" dirty="0" smtClean="0"/>
              <a:t>on body-surface </a:t>
            </a:r>
            <a:r>
              <a:rPr lang="en-US" dirty="0"/>
              <a:t>area for </a:t>
            </a:r>
            <a:r>
              <a:rPr lang="en-US" dirty="0" smtClean="0"/>
              <a:t>those who weighed </a:t>
            </a:r>
            <a:r>
              <a:rPr lang="en-US" dirty="0" err="1" smtClean="0"/>
              <a:t>morethan</a:t>
            </a:r>
            <a:r>
              <a:rPr lang="en-US" dirty="0" smtClean="0"/>
              <a:t> </a:t>
            </a:r>
            <a:r>
              <a:rPr lang="en-US" dirty="0"/>
              <a:t>12 kg </a:t>
            </a:r>
            <a:r>
              <a:rPr lang="en-US" dirty="0" err="1"/>
              <a:t>oronweight</a:t>
            </a:r>
            <a:r>
              <a:rPr lang="en-US" dirty="0"/>
              <a:t> (kg) </a:t>
            </a:r>
            <a:r>
              <a:rPr lang="en-US" dirty="0" smtClean="0"/>
              <a:t>for those </a:t>
            </a:r>
            <a:r>
              <a:rPr lang="en-US" dirty="0"/>
              <a:t>who </a:t>
            </a:r>
            <a:r>
              <a:rPr lang="en-US" dirty="0" smtClean="0"/>
              <a:t>weighed&lt;12 </a:t>
            </a:r>
            <a:r>
              <a:rPr lang="en-US" dirty="0"/>
              <a:t>kg.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Topotecan</a:t>
            </a:r>
            <a:r>
              <a:rPr lang="en-US" dirty="0" smtClean="0"/>
              <a:t> </a:t>
            </a:r>
            <a:r>
              <a:rPr lang="en-US" dirty="0"/>
              <a:t>dose was adjusted to achieve a </a:t>
            </a:r>
            <a:r>
              <a:rPr lang="en-US" dirty="0" err="1" smtClean="0"/>
              <a:t>topotecan</a:t>
            </a:r>
            <a:r>
              <a:rPr lang="en-US" dirty="0" smtClean="0"/>
              <a:t> lactone </a:t>
            </a:r>
            <a:r>
              <a:rPr lang="en-US" dirty="0"/>
              <a:t>systemic exposure (</a:t>
            </a:r>
            <a:r>
              <a:rPr lang="en-US" dirty="0" err="1"/>
              <a:t>ie</a:t>
            </a:r>
            <a:r>
              <a:rPr lang="en-US" dirty="0"/>
              <a:t>, area under the curve [AUC]) of 50 to </a:t>
            </a:r>
            <a:r>
              <a:rPr lang="en-US" dirty="0" smtClean="0"/>
              <a:t>70 </a:t>
            </a:r>
            <a:r>
              <a:rPr lang="en-US" dirty="0" err="1" smtClean="0"/>
              <a:t>ng</a:t>
            </a:r>
            <a:r>
              <a:rPr lang="en-US" dirty="0" smtClean="0"/>
              <a:t>/mL/hr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C00000"/>
                </a:solidFill>
              </a:rPr>
              <a:t>PBSC </a:t>
            </a:r>
            <a:r>
              <a:rPr lang="en-US" i="1" dirty="0">
                <a:solidFill>
                  <a:srgbClr val="C00000"/>
                </a:solidFill>
              </a:rPr>
              <a:t>harvest occurred after cycle 2 or later, if clinically indicated.</a:t>
            </a:r>
          </a:p>
          <a:p>
            <a:pPr>
              <a:buFont typeface="Wingdings" pitchFamily="2" charset="2"/>
              <a:buChar char="Ø"/>
            </a:pPr>
            <a:r>
              <a:rPr lang="en-US" i="1" dirty="0">
                <a:solidFill>
                  <a:srgbClr val="C00000"/>
                </a:solidFill>
              </a:rPr>
              <a:t>Surgical resection of residual primary tumor or sites of regional </a:t>
            </a:r>
            <a:r>
              <a:rPr lang="en-US" i="1" dirty="0" smtClean="0">
                <a:solidFill>
                  <a:srgbClr val="C00000"/>
                </a:solidFill>
              </a:rPr>
              <a:t>dissemination (nodal </a:t>
            </a:r>
            <a:r>
              <a:rPr lang="en-US" i="1" dirty="0">
                <a:solidFill>
                  <a:srgbClr val="C00000"/>
                </a:solidFill>
              </a:rPr>
              <a:t>disease) occurred after cycle 5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7ED-7A2A-4C12-83D9-7135F83D72B7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1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7790688" cy="6477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Patients with </a:t>
            </a:r>
            <a:r>
              <a:rPr lang="en-US" dirty="0" smtClean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least partial response (PR) at the end of </a:t>
            </a:r>
            <a:r>
              <a:rPr lang="en-US" dirty="0" smtClean="0"/>
              <a:t>induction,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PBSC </a:t>
            </a:r>
            <a:r>
              <a:rPr lang="en-US" dirty="0"/>
              <a:t>product of </a:t>
            </a:r>
            <a:r>
              <a:rPr lang="en-US" dirty="0" smtClean="0"/>
              <a:t>&gt; </a:t>
            </a:r>
            <a:r>
              <a:rPr lang="en-US" dirty="0"/>
              <a:t>1.5 *</a:t>
            </a:r>
            <a:r>
              <a:rPr lang="en-US" dirty="0" smtClean="0"/>
              <a:t> 10(6) CD34 </a:t>
            </a:r>
            <a:r>
              <a:rPr lang="en-US" dirty="0"/>
              <a:t>cells/kg without evidence of </a:t>
            </a:r>
            <a:r>
              <a:rPr lang="en-US" dirty="0" smtClean="0"/>
              <a:t>tumor contamination </a:t>
            </a:r>
            <a:r>
              <a:rPr lang="en-US" dirty="0"/>
              <a:t>as documented by </a:t>
            </a:r>
            <a:r>
              <a:rPr lang="en-US" dirty="0" err="1"/>
              <a:t>immunocytochemical</a:t>
            </a:r>
            <a:r>
              <a:rPr lang="en-US" dirty="0"/>
              <a:t>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 cardiac shortening </a:t>
            </a:r>
            <a:r>
              <a:rPr lang="en-US" dirty="0"/>
              <a:t>fraction of </a:t>
            </a:r>
            <a:r>
              <a:rPr lang="en-US" dirty="0" smtClean="0"/>
              <a:t>&gt; </a:t>
            </a:r>
            <a:r>
              <a:rPr lang="en-US" dirty="0"/>
              <a:t>28% or ejection fraction </a:t>
            </a:r>
            <a:r>
              <a:rPr lang="en-US" dirty="0" smtClean="0"/>
              <a:t>&gt; </a:t>
            </a:r>
            <a:r>
              <a:rPr lang="en-US" dirty="0"/>
              <a:t>55</a:t>
            </a:r>
            <a:r>
              <a:rPr lang="en-US" dirty="0" smtClean="0"/>
              <a:t>%,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creatinine</a:t>
            </a:r>
            <a:r>
              <a:rPr lang="en-US" dirty="0" smtClean="0"/>
              <a:t> clearance </a:t>
            </a:r>
            <a:r>
              <a:rPr lang="en-US" dirty="0"/>
              <a:t>or glomerular filtration rate </a:t>
            </a:r>
            <a:r>
              <a:rPr lang="en-US" dirty="0" smtClean="0"/>
              <a:t>&gt; </a:t>
            </a:r>
            <a:r>
              <a:rPr lang="en-US" dirty="0"/>
              <a:t>60 mL/min/1.73 m2,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and serum </a:t>
            </a:r>
            <a:r>
              <a:rPr lang="en-US" dirty="0" err="1" smtClean="0"/>
              <a:t>creatinine</a:t>
            </a:r>
            <a:r>
              <a:rPr lang="en-US" dirty="0" smtClean="0"/>
              <a:t> </a:t>
            </a:r>
            <a:r>
              <a:rPr lang="en-US" dirty="0"/>
              <a:t>less than 1.5 mg/</a:t>
            </a:r>
            <a:r>
              <a:rPr lang="en-US" dirty="0" err="1"/>
              <a:t>dL</a:t>
            </a:r>
            <a:r>
              <a:rPr lang="en-US" dirty="0"/>
              <a:t>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proceeded </a:t>
            </a:r>
            <a:r>
              <a:rPr lang="en-US" dirty="0"/>
              <a:t>to consolidation </a:t>
            </a:r>
            <a:r>
              <a:rPr lang="en-US" dirty="0" smtClean="0"/>
              <a:t>chemotherapy (carboplatin</a:t>
            </a:r>
            <a:r>
              <a:rPr lang="en-US" dirty="0"/>
              <a:t>, </a:t>
            </a:r>
            <a:r>
              <a:rPr lang="en-US" dirty="0" err="1"/>
              <a:t>etoposide</a:t>
            </a:r>
            <a:r>
              <a:rPr lang="en-US" dirty="0"/>
              <a:t>, and </a:t>
            </a:r>
            <a:r>
              <a:rPr lang="en-US" dirty="0" err="1"/>
              <a:t>melphalan</a:t>
            </a:r>
            <a:r>
              <a:rPr lang="en-US" dirty="0" smtClean="0"/>
              <a:t>).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 err="1" smtClean="0">
                <a:solidFill>
                  <a:srgbClr val="C00000"/>
                </a:solidFill>
              </a:rPr>
              <a:t>Onday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0, PBSCs were infused, </a:t>
            </a:r>
            <a:r>
              <a:rPr lang="en-US" dirty="0" smtClean="0">
                <a:solidFill>
                  <a:srgbClr val="C00000"/>
                </a:solidFill>
              </a:rPr>
              <a:t>and daily </a:t>
            </a:r>
            <a:r>
              <a:rPr lang="en-US" dirty="0">
                <a:solidFill>
                  <a:srgbClr val="C00000"/>
                </a:solidFill>
              </a:rPr>
              <a:t>granulocyte colony-stimulating factor (5 </a:t>
            </a:r>
            <a:r>
              <a:rPr lang="en-US" dirty="0" err="1" smtClean="0">
                <a:solidFill>
                  <a:srgbClr val="C00000"/>
                </a:solidFill>
              </a:rPr>
              <a:t>micg</a:t>
            </a:r>
            <a:r>
              <a:rPr lang="en-US" dirty="0" smtClean="0">
                <a:solidFill>
                  <a:srgbClr val="C00000"/>
                </a:solidFill>
              </a:rPr>
              <a:t>/kg/d</a:t>
            </a:r>
            <a:r>
              <a:rPr lang="en-US" dirty="0">
                <a:solidFill>
                  <a:srgbClr val="C00000"/>
                </a:solidFill>
              </a:rPr>
              <a:t>) was </a:t>
            </a:r>
            <a:r>
              <a:rPr lang="en-US" dirty="0" smtClean="0">
                <a:solidFill>
                  <a:srgbClr val="C00000"/>
                </a:solidFill>
              </a:rPr>
              <a:t>administered until </a:t>
            </a:r>
            <a:r>
              <a:rPr lang="en-US" dirty="0">
                <a:solidFill>
                  <a:srgbClr val="C00000"/>
                </a:solidFill>
              </a:rPr>
              <a:t>engraftment (</a:t>
            </a:r>
            <a:r>
              <a:rPr lang="en-US" dirty="0" smtClean="0">
                <a:solidFill>
                  <a:srgbClr val="C00000"/>
                </a:solidFill>
              </a:rPr>
              <a:t>ANC&gt;2,000X3 </a:t>
            </a:r>
            <a:r>
              <a:rPr lang="en-US" dirty="0">
                <a:solidFill>
                  <a:srgbClr val="C00000"/>
                </a:solidFill>
              </a:rPr>
              <a:t>days). 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External </a:t>
            </a:r>
            <a:r>
              <a:rPr lang="en-US" dirty="0">
                <a:solidFill>
                  <a:srgbClr val="00B050"/>
                </a:solidFill>
              </a:rPr>
              <a:t>beam radiotherapy (</a:t>
            </a:r>
            <a:r>
              <a:rPr lang="en-US" dirty="0" smtClean="0">
                <a:solidFill>
                  <a:srgbClr val="00B050"/>
                </a:solidFill>
              </a:rPr>
              <a:t>21.6 </a:t>
            </a:r>
            <a:r>
              <a:rPr lang="en-US" dirty="0" err="1" smtClean="0">
                <a:solidFill>
                  <a:srgbClr val="00B050"/>
                </a:solidFill>
              </a:rPr>
              <a:t>Gy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in 1.8 </a:t>
            </a:r>
            <a:r>
              <a:rPr lang="en-US" dirty="0" err="1">
                <a:solidFill>
                  <a:srgbClr val="00B050"/>
                </a:solidFill>
              </a:rPr>
              <a:t>Gy</a:t>
            </a:r>
            <a:r>
              <a:rPr lang="en-US" dirty="0">
                <a:solidFill>
                  <a:srgbClr val="00B050"/>
                </a:solidFill>
              </a:rPr>
              <a:t> fractions) beginning </a:t>
            </a:r>
            <a:r>
              <a:rPr lang="en-US" dirty="0" smtClean="0">
                <a:solidFill>
                  <a:srgbClr val="00B050"/>
                </a:solidFill>
              </a:rPr>
              <a:t>&gt; </a:t>
            </a:r>
            <a:r>
              <a:rPr lang="en-US" dirty="0">
                <a:solidFill>
                  <a:srgbClr val="00B050"/>
                </a:solidFill>
              </a:rPr>
              <a:t>28 days </a:t>
            </a:r>
            <a:r>
              <a:rPr lang="en-US" dirty="0"/>
              <a:t>following PBSC infusion </a:t>
            </a:r>
            <a:r>
              <a:rPr lang="en-US" dirty="0" smtClean="0"/>
              <a:t>was administered </a:t>
            </a:r>
            <a:r>
              <a:rPr lang="en-US" dirty="0"/>
              <a:t>to the </a:t>
            </a:r>
            <a:r>
              <a:rPr lang="en-US" dirty="0" err="1"/>
              <a:t>presurgical</a:t>
            </a:r>
            <a:r>
              <a:rPr lang="en-US" dirty="0"/>
              <a:t> gross tumor volume and sites of </a:t>
            </a:r>
            <a:r>
              <a:rPr lang="en-US" dirty="0" smtClean="0"/>
              <a:t>residual disease </a:t>
            </a:r>
            <a:r>
              <a:rPr lang="en-US" dirty="0"/>
              <a:t>on the basis of computed tomography scan, magnetic resonance </a:t>
            </a:r>
            <a:r>
              <a:rPr lang="en-US" dirty="0" smtClean="0"/>
              <a:t>imaging, and/or meta </a:t>
            </a:r>
            <a:r>
              <a:rPr lang="en-US" dirty="0" err="1" smtClean="0"/>
              <a:t>iodo</a:t>
            </a:r>
            <a:r>
              <a:rPr lang="en-US" dirty="0" smtClean="0"/>
              <a:t> benzyl </a:t>
            </a:r>
            <a:r>
              <a:rPr lang="en-US" dirty="0" err="1" smtClean="0"/>
              <a:t>quanadine</a:t>
            </a:r>
            <a:r>
              <a:rPr lang="en-US" dirty="0" smtClean="0"/>
              <a:t> </a:t>
            </a:r>
            <a:r>
              <a:rPr lang="en-US" dirty="0"/>
              <a:t>(MIBG) scans performed at the </a:t>
            </a:r>
            <a:r>
              <a:rPr lang="en-US" dirty="0" smtClean="0"/>
              <a:t>end of </a:t>
            </a:r>
            <a:r>
              <a:rPr lang="en-US" dirty="0"/>
              <a:t>induction. 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Maintenance </a:t>
            </a:r>
            <a:r>
              <a:rPr lang="en-US" dirty="0" err="1">
                <a:solidFill>
                  <a:srgbClr val="0070C0"/>
                </a:solidFill>
              </a:rPr>
              <a:t>isotretinoin</a:t>
            </a:r>
            <a:r>
              <a:rPr lang="en-US" dirty="0">
                <a:solidFill>
                  <a:srgbClr val="0070C0"/>
                </a:solidFill>
              </a:rPr>
              <a:t> began after day 66 after PBSC </a:t>
            </a:r>
            <a:r>
              <a:rPr lang="en-US" dirty="0" smtClean="0">
                <a:solidFill>
                  <a:srgbClr val="0070C0"/>
                </a:solidFill>
              </a:rPr>
              <a:t>infusion and </a:t>
            </a:r>
            <a:r>
              <a:rPr lang="en-US" dirty="0">
                <a:solidFill>
                  <a:srgbClr val="0070C0"/>
                </a:solidFill>
              </a:rPr>
              <a:t>after radiation therapy for 6 months duration.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EDE8-623B-4E16-9400-AE1FC5BB7C50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"/>
            <a:ext cx="7790688" cy="6324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Adverse events </a:t>
            </a:r>
            <a:r>
              <a:rPr lang="en-US" dirty="0"/>
              <a:t>were assessed by National Cancer Institute </a:t>
            </a:r>
            <a:r>
              <a:rPr lang="en-US" dirty="0" smtClean="0"/>
              <a:t>Common Terminology </a:t>
            </a:r>
            <a:r>
              <a:rPr lang="en-US" dirty="0"/>
              <a:t>Criteria for Adverse Events (CTCAE) v3.0.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treating </a:t>
            </a:r>
            <a:r>
              <a:rPr lang="en-US" dirty="0" smtClean="0"/>
              <a:t>institutions assessed </a:t>
            </a:r>
            <a:r>
              <a:rPr lang="en-US" dirty="0">
                <a:solidFill>
                  <a:srgbClr val="C00000"/>
                </a:solidFill>
              </a:rPr>
              <a:t>tumor response </a:t>
            </a:r>
            <a:r>
              <a:rPr lang="en-US" dirty="0"/>
              <a:t>by using the INSS response </a:t>
            </a:r>
            <a:r>
              <a:rPr lang="en-US" dirty="0" smtClean="0"/>
              <a:t>criteria </a:t>
            </a:r>
            <a:r>
              <a:rPr lang="en-US" dirty="0"/>
              <a:t>for </a:t>
            </a:r>
            <a:r>
              <a:rPr lang="en-US" dirty="0" smtClean="0"/>
              <a:t>chest, abdomen</a:t>
            </a:r>
            <a:r>
              <a:rPr lang="en-US" dirty="0"/>
              <a:t>, or pelvic computed tomography scan, magnetic resonance </a:t>
            </a:r>
            <a:r>
              <a:rPr lang="en-US" dirty="0" smtClean="0"/>
              <a:t>imaging evaluation</a:t>
            </a:r>
            <a:r>
              <a:rPr lang="en-US" dirty="0"/>
              <a:t>, iodine-123 [123I]-MIBG </a:t>
            </a:r>
            <a:r>
              <a:rPr lang="en-US" dirty="0" err="1"/>
              <a:t>scintigraphy</a:t>
            </a:r>
            <a:r>
              <a:rPr lang="en-US" dirty="0"/>
              <a:t>, urinary catecholamine </a:t>
            </a:r>
            <a:r>
              <a:rPr lang="en-US" dirty="0" smtClean="0"/>
              <a:t>levels, and </a:t>
            </a:r>
            <a:r>
              <a:rPr lang="en-US" dirty="0"/>
              <a:t>bone marrow aspirate and biopsy obtained from bilateral iliac crests.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Response assessments occurred after induction cycle 2 and at end of </a:t>
            </a:r>
            <a:r>
              <a:rPr lang="en-US" dirty="0" smtClean="0">
                <a:solidFill>
                  <a:srgbClr val="C00000"/>
                </a:solidFill>
              </a:rPr>
              <a:t>induction, consolidation</a:t>
            </a:r>
            <a:r>
              <a:rPr lang="en-US" dirty="0">
                <a:solidFill>
                  <a:srgbClr val="C00000"/>
                </a:solidFill>
              </a:rPr>
              <a:t>, and maintenance.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Patients </a:t>
            </a:r>
            <a:r>
              <a:rPr lang="en-US" dirty="0"/>
              <a:t>were followed until they met </a:t>
            </a:r>
            <a:r>
              <a:rPr lang="en-US" dirty="0" smtClean="0"/>
              <a:t>the criteria </a:t>
            </a:r>
            <a:r>
              <a:rPr lang="en-US" dirty="0"/>
              <a:t>for being off study (death, loss to follow-up, entry into another </a:t>
            </a:r>
            <a:r>
              <a:rPr lang="en-US" dirty="0" smtClean="0"/>
              <a:t>COG therapeutic </a:t>
            </a:r>
            <a:r>
              <a:rPr lang="en-US" dirty="0"/>
              <a:t>study, withdrawal of consent for further data submission, or </a:t>
            </a:r>
            <a:r>
              <a:rPr lang="en-US" dirty="0" smtClean="0"/>
              <a:t>secondary malignancy</a:t>
            </a:r>
            <a:r>
              <a:rPr lang="en-US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48E1-FAB6-4AD5-9A46-B880B95880CE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2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032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549-061B-4CE5-AB0C-2EA2F66C1B56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2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Patients’ </a:t>
            </a:r>
            <a:r>
              <a:rPr lang="en-US" dirty="0" smtClean="0">
                <a:solidFill>
                  <a:srgbClr val="C00000"/>
                </a:solidFill>
              </a:rPr>
              <a:t>Characteristics</a:t>
            </a:r>
          </a:p>
          <a:p>
            <a:pPr marL="82296" indent="0">
              <a:buNone/>
            </a:pPr>
            <a:r>
              <a:rPr lang="en-US" dirty="0"/>
              <a:t>Thirty-one patients were enrolled onto the study and all </a:t>
            </a:r>
            <a:r>
              <a:rPr lang="en-US" dirty="0" smtClean="0"/>
              <a:t>met eligibility </a:t>
            </a:r>
            <a:r>
              <a:rPr lang="en-US" dirty="0"/>
              <a:t>requirements (Table 1).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The </a:t>
            </a:r>
            <a:r>
              <a:rPr lang="en-US" dirty="0"/>
              <a:t>majority of patients were </a:t>
            </a:r>
            <a:r>
              <a:rPr lang="en-US" dirty="0" smtClean="0"/>
              <a:t>male (81</a:t>
            </a:r>
            <a:r>
              <a:rPr lang="en-US" dirty="0"/>
              <a:t>%) and </a:t>
            </a:r>
            <a:r>
              <a:rPr lang="en-US" dirty="0" smtClean="0"/>
              <a:t>age&gt;18 </a:t>
            </a:r>
            <a:r>
              <a:rPr lang="en-US" dirty="0"/>
              <a:t>months (84%), with median age at diagnosis of </a:t>
            </a:r>
            <a:r>
              <a:rPr lang="en-US" dirty="0" smtClean="0">
                <a:solidFill>
                  <a:srgbClr val="C00000"/>
                </a:solidFill>
              </a:rPr>
              <a:t>30 months </a:t>
            </a:r>
            <a:r>
              <a:rPr lang="en-US" dirty="0"/>
              <a:t>(range, 10 months to 9 years</a:t>
            </a:r>
            <a:r>
              <a:rPr lang="en-US" dirty="0" smtClean="0"/>
              <a:t>).</a:t>
            </a:r>
          </a:p>
          <a:p>
            <a:pPr marL="82296" indent="0">
              <a:buNone/>
            </a:pPr>
            <a:r>
              <a:rPr lang="en-US" dirty="0" smtClean="0"/>
              <a:t>One patient </a:t>
            </a:r>
            <a:r>
              <a:rPr lang="en-US" dirty="0"/>
              <a:t>progressed to </a:t>
            </a:r>
            <a:r>
              <a:rPr lang="en-US" dirty="0" smtClean="0"/>
              <a:t>INSS stage </a:t>
            </a:r>
            <a:r>
              <a:rPr lang="en-US" dirty="0"/>
              <a:t>4 from stage 1 following only surgical resection, </a:t>
            </a:r>
            <a:r>
              <a:rPr lang="en-US" dirty="0">
                <a:solidFill>
                  <a:srgbClr val="C00000"/>
                </a:solidFill>
              </a:rPr>
              <a:t>three </a:t>
            </a:r>
            <a:r>
              <a:rPr lang="en-US" dirty="0" smtClean="0">
                <a:solidFill>
                  <a:srgbClr val="C00000"/>
                </a:solidFill>
              </a:rPr>
              <a:t>patients had </a:t>
            </a:r>
            <a:r>
              <a:rPr lang="en-US" dirty="0">
                <a:solidFill>
                  <a:srgbClr val="C00000"/>
                </a:solidFill>
              </a:rPr>
              <a:t>stage 3, and 27 patients had stage 4 </a:t>
            </a:r>
            <a:r>
              <a:rPr lang="en-US" dirty="0" err="1">
                <a:solidFill>
                  <a:srgbClr val="C00000"/>
                </a:solidFill>
              </a:rPr>
              <a:t>neuroblastoma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1FC8-7BD3-4A3B-8649-1A99455036DA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2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2B12-6B14-4C94-AC85-942F07A18D7D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3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Stem-Cell Harvest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PBSCs were successfully collected in 30 patients </a:t>
            </a:r>
            <a:r>
              <a:rPr lang="en-US" dirty="0" smtClean="0"/>
              <a:t>(&gt; </a:t>
            </a:r>
            <a:r>
              <a:rPr lang="en-US" dirty="0"/>
              <a:t>1.5 </a:t>
            </a:r>
            <a:r>
              <a:rPr lang="en-US" dirty="0" smtClean="0"/>
              <a:t>* 10(6) CD34</a:t>
            </a:r>
            <a:r>
              <a:rPr lang="en-US" dirty="0"/>
              <a:t>+</a:t>
            </a:r>
            <a:r>
              <a:rPr lang="en-US" dirty="0" smtClean="0"/>
              <a:t> </a:t>
            </a:r>
            <a:r>
              <a:rPr lang="en-US" dirty="0"/>
              <a:t>cells/kg). One patient had disease progression before </a:t>
            </a:r>
            <a:r>
              <a:rPr lang="en-US" dirty="0" smtClean="0"/>
              <a:t>PBSC collection </a:t>
            </a:r>
            <a:r>
              <a:rPr lang="en-US" dirty="0"/>
              <a:t>and went off therapy.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Median </a:t>
            </a:r>
            <a:r>
              <a:rPr lang="en-US" dirty="0"/>
              <a:t>PBSC collection was 31.1* 10(6) CD34+ </a:t>
            </a:r>
            <a:r>
              <a:rPr lang="en-US" dirty="0" smtClean="0"/>
              <a:t>cells/kg cells/kg  collected </a:t>
            </a:r>
            <a:r>
              <a:rPr lang="en-US" dirty="0"/>
              <a:t>over a median of 1 day (range, 1 to 3 days), with 27 </a:t>
            </a:r>
            <a:r>
              <a:rPr lang="en-US" dirty="0" smtClean="0"/>
              <a:t>collections occurring </a:t>
            </a:r>
            <a:r>
              <a:rPr lang="en-US" dirty="0"/>
              <a:t>before cycle 3.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Three </a:t>
            </a:r>
            <a:r>
              <a:rPr lang="en-US" dirty="0"/>
              <a:t>patients had less than 4 * 10(6) CD34+ cells/</a:t>
            </a:r>
            <a:r>
              <a:rPr lang="en-US" dirty="0" err="1"/>
              <a:t>kgcells</a:t>
            </a:r>
            <a:r>
              <a:rPr lang="en-US" dirty="0"/>
              <a:t>/kg collected; one patient had </a:t>
            </a:r>
            <a:r>
              <a:rPr lang="en-US" dirty="0" smtClean="0"/>
              <a:t>CD34+ </a:t>
            </a:r>
            <a:r>
              <a:rPr lang="en-US" dirty="0"/>
              <a:t>cells/kg </a:t>
            </a:r>
            <a:r>
              <a:rPr lang="en-US" dirty="0" smtClean="0"/>
              <a:t>collected following </a:t>
            </a:r>
            <a:r>
              <a:rPr lang="en-US" dirty="0"/>
              <a:t>cycle 5 of induction at the physician’s discretion.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E2F-3ACF-4494-A3A1-7194C52CF42C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4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33400"/>
            <a:ext cx="7562088" cy="5715000"/>
          </a:xfrm>
        </p:spPr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Toxicities</a:t>
            </a:r>
          </a:p>
          <a:p>
            <a:pPr marL="82296" indent="0">
              <a:buNone/>
            </a:pPr>
            <a:r>
              <a:rPr lang="en-US" dirty="0" smtClean="0"/>
              <a:t>No DLTs </a:t>
            </a:r>
            <a:r>
              <a:rPr lang="en-US" dirty="0"/>
              <a:t>or deaths related to toxicity occurred during induction.</a:t>
            </a:r>
          </a:p>
          <a:p>
            <a:pPr marL="82296" indent="0">
              <a:buNone/>
            </a:pPr>
            <a:r>
              <a:rPr lang="en-US" dirty="0"/>
              <a:t>Only one patient required a dose reduction of more than 25% of </a:t>
            </a:r>
            <a:r>
              <a:rPr lang="en-US" dirty="0" smtClean="0"/>
              <a:t>the intended </a:t>
            </a:r>
            <a:r>
              <a:rPr lang="en-US" dirty="0"/>
              <a:t>chemotherapy doses (in cycle 6) because of prolonged </a:t>
            </a:r>
            <a:r>
              <a:rPr lang="en-US" dirty="0" err="1"/>
              <a:t>myelosuppression</a:t>
            </a:r>
            <a:r>
              <a:rPr lang="en-US" dirty="0"/>
              <a:t>.</a:t>
            </a:r>
          </a:p>
          <a:p>
            <a:pPr marL="82296" indent="0">
              <a:buNone/>
            </a:pPr>
            <a:r>
              <a:rPr lang="en-US" dirty="0" smtClean="0"/>
              <a:t>The </a:t>
            </a:r>
            <a:r>
              <a:rPr lang="en-US" dirty="0"/>
              <a:t>majority of </a:t>
            </a:r>
            <a:r>
              <a:rPr lang="en-US" dirty="0" smtClean="0"/>
              <a:t>patients experienced </a:t>
            </a:r>
            <a:r>
              <a:rPr lang="en-US" dirty="0"/>
              <a:t>grade 3 or 4 hematopoietic toxicity and febrile </a:t>
            </a:r>
            <a:r>
              <a:rPr lang="en-US" dirty="0" smtClean="0"/>
              <a:t>neutropenia throughout </a:t>
            </a:r>
            <a:r>
              <a:rPr lang="en-US" dirty="0"/>
              <a:t>induction. </a:t>
            </a:r>
            <a:endParaRPr lang="en-US" dirty="0" smtClean="0"/>
          </a:p>
          <a:p>
            <a:pPr marL="82296" indent="0">
              <a:buNone/>
            </a:pPr>
            <a:r>
              <a:rPr lang="en-US" dirty="0" err="1" smtClean="0"/>
              <a:t>Mucositis</a:t>
            </a:r>
            <a:r>
              <a:rPr lang="en-US" dirty="0" smtClean="0"/>
              <a:t> </a:t>
            </a:r>
            <a:r>
              <a:rPr lang="en-US" dirty="0"/>
              <a:t>involving the </a:t>
            </a:r>
            <a:r>
              <a:rPr lang="en-US" dirty="0" err="1"/>
              <a:t>oropharnyx</a:t>
            </a:r>
            <a:r>
              <a:rPr lang="en-US" dirty="0"/>
              <a:t> </a:t>
            </a:r>
            <a:r>
              <a:rPr lang="en-US" dirty="0" smtClean="0"/>
              <a:t>or lower </a:t>
            </a:r>
            <a:r>
              <a:rPr lang="en-US" dirty="0"/>
              <a:t>intestinal tract and documented infections were more </a:t>
            </a:r>
            <a:r>
              <a:rPr lang="en-US" dirty="0" smtClean="0"/>
              <a:t>common during cycles 3 to 6 (30% and 46.7%, respectively) compared with cycles </a:t>
            </a:r>
            <a:r>
              <a:rPr lang="en-US" dirty="0"/>
              <a:t>1 and 2 (9.7% and 9.7%, respectively).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92E-02FF-4BD5-AEF5-F83B8A51766C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65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4A0D-7765-4741-A137-D7E9388CFD86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3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98350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High-Risk </a:t>
            </a:r>
            <a:r>
              <a:rPr lang="en-US" sz="6000" dirty="0" err="1" smtClean="0"/>
              <a:t>Neuroblastoma</a:t>
            </a:r>
            <a:r>
              <a:rPr lang="en-US" sz="6000" dirty="0" smtClean="0"/>
              <a:t> treatment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AD4-4065-4C54-87C4-C333D155065D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4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en-US" dirty="0" err="1">
                <a:solidFill>
                  <a:srgbClr val="C00000"/>
                </a:solidFill>
              </a:rPr>
              <a:t>Feasiblity</a:t>
            </a:r>
            <a:endParaRPr lang="en-US" dirty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en-US" dirty="0"/>
              <a:t>In summary of the primary end point, all of the induction </a:t>
            </a:r>
            <a:r>
              <a:rPr lang="en-US" dirty="0" smtClean="0"/>
              <a:t>feasibility rules </a:t>
            </a:r>
            <a:r>
              <a:rPr lang="en-US" dirty="0"/>
              <a:t>were met: delivery of intended cycles, no deaths related </a:t>
            </a:r>
            <a:r>
              <a:rPr lang="en-US" dirty="0" smtClean="0"/>
              <a:t>to toxicity </a:t>
            </a:r>
            <a:r>
              <a:rPr lang="en-US" dirty="0"/>
              <a:t>or DLTs, and sufficient PBSC collection with no </a:t>
            </a:r>
            <a:r>
              <a:rPr lang="en-US" dirty="0" smtClean="0"/>
              <a:t>detectable tumor </a:t>
            </a:r>
            <a:r>
              <a:rPr lang="en-US" dirty="0"/>
              <a:t>contamination.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E3AB-7E12-41E5-BF7F-7598A900D996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559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Responses</a:t>
            </a:r>
          </a:p>
          <a:p>
            <a:pPr marL="82296" indent="0">
              <a:buNone/>
            </a:pPr>
            <a:r>
              <a:rPr lang="en-US" dirty="0" smtClean="0"/>
              <a:t>A </a:t>
            </a:r>
            <a:r>
              <a:rPr lang="en-US" dirty="0"/>
              <a:t>best overall response of complete </a:t>
            </a:r>
            <a:r>
              <a:rPr lang="en-US" dirty="0" smtClean="0"/>
              <a:t>response (CR</a:t>
            </a:r>
            <a:r>
              <a:rPr lang="en-US" dirty="0"/>
              <a:t>), very good partial response (VGPR), or partial response (</a:t>
            </a:r>
            <a:r>
              <a:rPr lang="en-US" dirty="0" smtClean="0"/>
              <a:t>PR) was </a:t>
            </a:r>
            <a:r>
              <a:rPr lang="en-US" dirty="0"/>
              <a:t>achieved in </a:t>
            </a:r>
            <a:r>
              <a:rPr lang="en-US" dirty="0">
                <a:solidFill>
                  <a:srgbClr val="C00000"/>
                </a:solidFill>
              </a:rPr>
              <a:t>12 (40%) of 30 evaluated patients following two </a:t>
            </a:r>
            <a:r>
              <a:rPr lang="en-US" dirty="0" smtClean="0">
                <a:solidFill>
                  <a:srgbClr val="C00000"/>
                </a:solidFill>
              </a:rPr>
              <a:t>cycles of </a:t>
            </a:r>
            <a:r>
              <a:rPr lang="en-US" dirty="0">
                <a:solidFill>
                  <a:srgbClr val="C00000"/>
                </a:solidFill>
              </a:rPr>
              <a:t>induction, 26 (83.8%) of 31 at end of induction, </a:t>
            </a:r>
            <a:r>
              <a:rPr lang="en-US" dirty="0" smtClean="0">
                <a:solidFill>
                  <a:srgbClr val="C00000"/>
                </a:solidFill>
              </a:rPr>
              <a:t>and </a:t>
            </a:r>
            <a:r>
              <a:rPr lang="en-US" dirty="0">
                <a:solidFill>
                  <a:srgbClr val="C00000"/>
                </a:solidFill>
              </a:rPr>
              <a:t>21 (87.5%) </a:t>
            </a:r>
            <a:r>
              <a:rPr lang="en-US" dirty="0" smtClean="0">
                <a:solidFill>
                  <a:srgbClr val="C00000"/>
                </a:solidFill>
              </a:rPr>
              <a:t>of 24 </a:t>
            </a:r>
            <a:r>
              <a:rPr lang="en-US" dirty="0">
                <a:solidFill>
                  <a:srgbClr val="C00000"/>
                </a:solidFill>
              </a:rPr>
              <a:t>at completion of consolidation. </a:t>
            </a:r>
            <a:endParaRPr lang="en-US" dirty="0" smtClean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en-US" dirty="0" smtClean="0"/>
              <a:t>Twenty-four </a:t>
            </a:r>
            <a:r>
              <a:rPr lang="en-US" dirty="0"/>
              <a:t>patients proceeded </a:t>
            </a:r>
            <a:r>
              <a:rPr lang="en-US" dirty="0" smtClean="0"/>
              <a:t>to consolidation</a:t>
            </a:r>
            <a:r>
              <a:rPr lang="en-US" dirty="0"/>
              <a:t>.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The </a:t>
            </a:r>
            <a:r>
              <a:rPr lang="en-US" dirty="0"/>
              <a:t>reasons for removing patients from protocol </a:t>
            </a:r>
            <a:r>
              <a:rPr lang="en-US" dirty="0" smtClean="0"/>
              <a:t>therapy before </a:t>
            </a:r>
            <a:r>
              <a:rPr lang="en-US" dirty="0"/>
              <a:t>consolidation were progression (</a:t>
            </a:r>
            <a:r>
              <a:rPr lang="en-US" dirty="0" smtClean="0"/>
              <a:t>n=1</a:t>
            </a:r>
            <a:r>
              <a:rPr lang="en-US" dirty="0"/>
              <a:t>), physician </a:t>
            </a:r>
            <a:r>
              <a:rPr lang="en-US" dirty="0" smtClean="0"/>
              <a:t>discretion (n = </a:t>
            </a:r>
            <a:r>
              <a:rPr lang="en-US" dirty="0"/>
              <a:t>2), less than PR to induction (n =</a:t>
            </a:r>
            <a:r>
              <a:rPr lang="en-US" dirty="0" smtClean="0"/>
              <a:t>2</a:t>
            </a:r>
            <a:r>
              <a:rPr lang="en-US" dirty="0"/>
              <a:t>), prolonged delay </a:t>
            </a:r>
            <a:r>
              <a:rPr lang="en-US" dirty="0" smtClean="0"/>
              <a:t>in beginning </a:t>
            </a:r>
            <a:r>
              <a:rPr lang="en-US" dirty="0"/>
              <a:t>consolidation due to viral infection (n </a:t>
            </a:r>
            <a:r>
              <a:rPr lang="en-US" dirty="0" smtClean="0"/>
              <a:t>= </a:t>
            </a:r>
            <a:r>
              <a:rPr lang="en-US" dirty="0"/>
              <a:t>1), and </a:t>
            </a:r>
            <a:r>
              <a:rPr lang="en-US" dirty="0" smtClean="0"/>
              <a:t>parental refusal </a:t>
            </a:r>
            <a:r>
              <a:rPr lang="en-US" dirty="0"/>
              <a:t>(</a:t>
            </a:r>
            <a:r>
              <a:rPr lang="en-US" dirty="0" smtClean="0"/>
              <a:t>n=1</a:t>
            </a:r>
            <a:r>
              <a:rPr lang="en-US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ADDA-0F10-41F3-800C-F90F4CF89537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27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7315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CC83-3313-4CC8-B543-BDB9BB77AA1C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6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Survival Analysis</a:t>
            </a:r>
          </a:p>
          <a:p>
            <a:pPr marL="82296" indent="0">
              <a:buNone/>
            </a:pPr>
            <a:r>
              <a:rPr lang="en-US" dirty="0"/>
              <a:t>Fourteen of the 31 patients were alive at last follow-up</a:t>
            </a:r>
            <a:r>
              <a:rPr lang="en-US" dirty="0" smtClean="0"/>
              <a:t>.</a:t>
            </a:r>
          </a:p>
          <a:p>
            <a:pPr marL="82296" indent="0">
              <a:buNone/>
            </a:pPr>
            <a:r>
              <a:rPr lang="en-US" dirty="0" smtClean="0"/>
              <a:t> Sixteen patients </a:t>
            </a:r>
            <a:r>
              <a:rPr lang="en-US" dirty="0"/>
              <a:t>relapsed or progressed, and thirteen of those </a:t>
            </a:r>
            <a:r>
              <a:rPr lang="en-US" dirty="0" smtClean="0"/>
              <a:t>subsequently died</a:t>
            </a:r>
            <a:r>
              <a:rPr lang="en-US" dirty="0"/>
              <a:t>.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Four </a:t>
            </a:r>
            <a:r>
              <a:rPr lang="en-US" dirty="0"/>
              <a:t>of the 17 deaths on this study were first events. Causes of</a:t>
            </a:r>
          </a:p>
          <a:p>
            <a:pPr marL="82296" indent="0">
              <a:buNone/>
            </a:pPr>
            <a:r>
              <a:rPr lang="en-US" dirty="0"/>
              <a:t>death included disease (</a:t>
            </a:r>
            <a:r>
              <a:rPr lang="en-US" dirty="0" smtClean="0"/>
              <a:t>n=15</a:t>
            </a:r>
            <a:r>
              <a:rPr lang="en-US" dirty="0"/>
              <a:t>) and stem-cell transplantation–related</a:t>
            </a:r>
          </a:p>
          <a:p>
            <a:pPr marL="82296" indent="0">
              <a:buNone/>
            </a:pPr>
            <a:r>
              <a:rPr lang="en-US" dirty="0"/>
              <a:t>complications (</a:t>
            </a:r>
            <a:r>
              <a:rPr lang="en-US" dirty="0" smtClean="0"/>
              <a:t>n=2</a:t>
            </a:r>
            <a:r>
              <a:rPr lang="en-US" dirty="0"/>
              <a:t>).</a:t>
            </a:r>
          </a:p>
          <a:p>
            <a:pPr marL="82296" indent="0">
              <a:buNone/>
            </a:pPr>
            <a:r>
              <a:rPr lang="en-US" dirty="0"/>
              <a:t>The median follow-up time for the 11 patients who did not</a:t>
            </a:r>
          </a:p>
          <a:p>
            <a:pPr marL="82296" indent="0">
              <a:buNone/>
            </a:pPr>
            <a:r>
              <a:rPr lang="en-US" dirty="0"/>
              <a:t>experience an event was 4.5 years (range, 2.0 to 5.4 years).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The overall 3-year </a:t>
            </a:r>
            <a:r>
              <a:rPr lang="en-US" dirty="0"/>
              <a:t>EFS and OS rates were 37.8% </a:t>
            </a:r>
            <a:r>
              <a:rPr lang="en-US" dirty="0" smtClean="0"/>
              <a:t>+/- </a:t>
            </a:r>
            <a:r>
              <a:rPr lang="en-US" dirty="0"/>
              <a:t>9.4% and 57.1% </a:t>
            </a:r>
            <a:r>
              <a:rPr lang="en-US" dirty="0" smtClean="0"/>
              <a:t>+/- </a:t>
            </a:r>
            <a:r>
              <a:rPr lang="en-US" dirty="0"/>
              <a:t>9.4</a:t>
            </a:r>
            <a:r>
              <a:rPr lang="en-US" dirty="0" smtClean="0"/>
              <a:t>%, respectively </a:t>
            </a:r>
            <a:r>
              <a:rPr lang="en-US" dirty="0"/>
              <a:t>(Fig 2).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No </a:t>
            </a:r>
            <a:r>
              <a:rPr lang="en-US" dirty="0"/>
              <a:t>statistically significant difference in </a:t>
            </a:r>
            <a:r>
              <a:rPr lang="en-US" dirty="0" smtClean="0"/>
              <a:t>outcome was </a:t>
            </a:r>
            <a:r>
              <a:rPr lang="en-US" dirty="0"/>
              <a:t>found by patient characteristics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AD5-2864-44D5-9952-2AA6609A258B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0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8077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E9A-22B0-405B-9229-1A756223849D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9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MSKCC regimen’s initial induction </a:t>
            </a:r>
            <a:r>
              <a:rPr lang="en-US" dirty="0" smtClean="0"/>
              <a:t>cycles— high-dose </a:t>
            </a:r>
            <a:r>
              <a:rPr lang="en-US" dirty="0"/>
              <a:t>cyclophosphamide plus doxorubicin and </a:t>
            </a:r>
            <a:r>
              <a:rPr lang="en-US" dirty="0" smtClean="0"/>
              <a:t>vincristine— cause </a:t>
            </a:r>
            <a:r>
              <a:rPr lang="en-US" dirty="0"/>
              <a:t>significant mucosal and infectious </a:t>
            </a:r>
            <a:r>
              <a:rPr lang="en-US" dirty="0" smtClean="0"/>
              <a:t>toxicities similar </a:t>
            </a:r>
            <a:r>
              <a:rPr lang="en-US" dirty="0"/>
              <a:t>to </a:t>
            </a:r>
            <a:r>
              <a:rPr lang="en-US" dirty="0" smtClean="0"/>
              <a:t>those observed </a:t>
            </a:r>
            <a:r>
              <a:rPr lang="en-US" dirty="0"/>
              <a:t>during ANBL02P1 cycles 3 to 6.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comparison, </a:t>
            </a:r>
            <a:r>
              <a:rPr lang="en-US" dirty="0" smtClean="0"/>
              <a:t>dose intensive </a:t>
            </a:r>
            <a:r>
              <a:rPr lang="en-US" dirty="0" err="1" smtClean="0"/>
              <a:t>TopoCy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rarely caused severe </a:t>
            </a:r>
            <a:r>
              <a:rPr lang="en-US" dirty="0" err="1">
                <a:solidFill>
                  <a:srgbClr val="C00000"/>
                </a:solidFill>
              </a:rPr>
              <a:t>mucositis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dirty="0" smtClean="0">
                <a:solidFill>
                  <a:srgbClr val="C00000"/>
                </a:solidFill>
              </a:rPr>
              <a:t>documented infection </a:t>
            </a:r>
            <a:r>
              <a:rPr lang="en-US" dirty="0"/>
              <a:t>and did not limit the ability to deliver the subsequent </a:t>
            </a:r>
            <a:r>
              <a:rPr lang="en-US" dirty="0" smtClean="0"/>
              <a:t>intended dose-intensive </a:t>
            </a:r>
            <a:r>
              <a:rPr lang="en-US" dirty="0"/>
              <a:t>chemotherapy.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99B-1D9E-4F98-A827-F40C631D70AF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307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use </a:t>
            </a:r>
            <a:r>
              <a:rPr lang="en-US" i="1" dirty="0"/>
              <a:t>of </a:t>
            </a:r>
            <a:r>
              <a:rPr lang="en-US" i="1" dirty="0" err="1"/>
              <a:t>myeloablative</a:t>
            </a:r>
            <a:r>
              <a:rPr lang="en-US" i="1" dirty="0"/>
              <a:t> consolidation chemotherapy and </a:t>
            </a:r>
            <a:r>
              <a:rPr lang="en-US" i="1" dirty="0" smtClean="0"/>
              <a:t>autologous bone </a:t>
            </a:r>
            <a:r>
              <a:rPr lang="en-US" i="1" dirty="0"/>
              <a:t>marrow infusion improves EFS of high-risk </a:t>
            </a:r>
            <a:r>
              <a:rPr lang="en-US" i="1" dirty="0" err="1"/>
              <a:t>neuroblastoma</a:t>
            </a:r>
            <a:r>
              <a:rPr lang="en-US" i="1" dirty="0" smtClean="0"/>
              <a:t>.  </a:t>
            </a:r>
          </a:p>
          <a:p>
            <a:r>
              <a:rPr lang="en-US" u="sng" dirty="0" smtClean="0"/>
              <a:t>PBSCs carry less burden of collection and are less likely to </a:t>
            </a:r>
            <a:r>
              <a:rPr lang="en-US" u="sng" dirty="0"/>
              <a:t>contain tumor </a:t>
            </a:r>
            <a:r>
              <a:rPr lang="en-US" u="sng" dirty="0" smtClean="0"/>
              <a:t>cells </a:t>
            </a:r>
            <a:r>
              <a:rPr lang="en-US" u="sng" dirty="0"/>
              <a:t>than bone marrow although the </a:t>
            </a:r>
            <a:r>
              <a:rPr lang="en-US" u="sng" dirty="0" smtClean="0"/>
              <a:t>optimal timing </a:t>
            </a:r>
            <a:r>
              <a:rPr lang="en-US" u="sng" dirty="0"/>
              <a:t>of PBSC collection remains controversial.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DD9E-F0E5-4298-B8DA-1E9203931974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610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Our study </a:t>
            </a:r>
            <a:r>
              <a:rPr lang="en-US" i="1" dirty="0" smtClean="0"/>
              <a:t>confirmed prior </a:t>
            </a:r>
            <a:r>
              <a:rPr lang="en-US" i="1" dirty="0"/>
              <a:t>results from </a:t>
            </a:r>
            <a:r>
              <a:rPr lang="en-US" i="1" dirty="0" err="1"/>
              <a:t>Bensihom</a:t>
            </a:r>
            <a:r>
              <a:rPr lang="en-US" i="1" dirty="0"/>
              <a:t> et </a:t>
            </a:r>
            <a:r>
              <a:rPr lang="en-US" i="1" dirty="0" smtClean="0"/>
              <a:t>al </a:t>
            </a:r>
            <a:r>
              <a:rPr lang="en-US" i="1" dirty="0"/>
              <a:t>that sufficient PBSC </a:t>
            </a:r>
            <a:r>
              <a:rPr lang="en-US" i="1" dirty="0" smtClean="0"/>
              <a:t>cells without </a:t>
            </a:r>
            <a:r>
              <a:rPr lang="en-US" i="1" dirty="0"/>
              <a:t>tumor contamination can be harvested after two cycles </a:t>
            </a:r>
            <a:r>
              <a:rPr lang="en-US" i="1" dirty="0" smtClean="0"/>
              <a:t>of chemotherapy</a:t>
            </a:r>
            <a:r>
              <a:rPr lang="en-US" i="1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62E2-6805-4185-A27F-9358598D1E28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511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Sufficient numbers of stem cells were harvested for </a:t>
            </a:r>
            <a:r>
              <a:rPr lang="en-US" dirty="0" smtClean="0"/>
              <a:t>a minimum </a:t>
            </a:r>
            <a:r>
              <a:rPr lang="en-US" dirty="0"/>
              <a:t>of two PBSC infusions in all but one patient, which </a:t>
            </a:r>
            <a:r>
              <a:rPr lang="en-US" dirty="0" smtClean="0"/>
              <a:t>was essential </a:t>
            </a:r>
            <a:r>
              <a:rPr lang="en-US" dirty="0"/>
              <a:t>when planning the current COG tandem </a:t>
            </a:r>
            <a:r>
              <a:rPr lang="en-US" dirty="0" smtClean="0"/>
              <a:t>transplantation study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occurrence of </a:t>
            </a:r>
            <a:r>
              <a:rPr lang="en-US" dirty="0">
                <a:solidFill>
                  <a:srgbClr val="C00000"/>
                </a:solidFill>
              </a:rPr>
              <a:t>secondary malignancy </a:t>
            </a:r>
            <a:r>
              <a:rPr lang="en-US" dirty="0"/>
              <a:t>following </a:t>
            </a:r>
            <a:r>
              <a:rPr lang="en-US" dirty="0" smtClean="0"/>
              <a:t>intensive </a:t>
            </a:r>
            <a:r>
              <a:rPr lang="en-US" dirty="0" err="1" smtClean="0"/>
              <a:t>neuroblastoma</a:t>
            </a:r>
            <a:r>
              <a:rPr lang="en-US" dirty="0" smtClean="0"/>
              <a:t> therapy </a:t>
            </a:r>
            <a:r>
              <a:rPr lang="en-US" dirty="0"/>
              <a:t>may be related to the mutagenic potential </a:t>
            </a:r>
            <a:r>
              <a:rPr lang="en-US" dirty="0" smtClean="0"/>
              <a:t>of induction </a:t>
            </a:r>
            <a:r>
              <a:rPr lang="en-US" dirty="0" err="1"/>
              <a:t>alkylator</a:t>
            </a:r>
            <a:r>
              <a:rPr lang="en-US" dirty="0"/>
              <a:t> or topoisomerase 1 inhibitor chemotherapy, </a:t>
            </a:r>
            <a:r>
              <a:rPr lang="en-US" dirty="0" smtClean="0"/>
              <a:t>further providing </a:t>
            </a: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rationale for earlier PBSC harvest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49E4-FF10-48C5-8342-6ED6C61FCB03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384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ANBL02P1 induction regimen, patients </a:t>
            </a:r>
            <a:r>
              <a:rPr lang="en-US" dirty="0" smtClean="0">
                <a:solidFill>
                  <a:srgbClr val="C00000"/>
                </a:solidFill>
              </a:rPr>
              <a:t>achieved an </a:t>
            </a:r>
            <a:r>
              <a:rPr lang="en-US" dirty="0">
                <a:solidFill>
                  <a:srgbClr val="C00000"/>
                </a:solidFill>
              </a:rPr>
              <a:t>overall response rate of 84% and 15 (48%) of 31 patients </a:t>
            </a:r>
            <a:r>
              <a:rPr lang="en-US" dirty="0" smtClean="0">
                <a:solidFill>
                  <a:srgbClr val="C00000"/>
                </a:solidFill>
              </a:rPr>
              <a:t>achieved CR </a:t>
            </a:r>
            <a:r>
              <a:rPr lang="en-US" dirty="0">
                <a:solidFill>
                  <a:srgbClr val="C00000"/>
                </a:solidFill>
              </a:rPr>
              <a:t>or VGPR.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95AE-DC6F-4CDF-BB9A-9907D0B72C49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28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389" y="0"/>
            <a:ext cx="80246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522B-D64D-404D-B7F4-0996A2D474F1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tolerability </a:t>
            </a:r>
            <a:r>
              <a:rPr lang="en-US" dirty="0" smtClean="0"/>
              <a:t>of the </a:t>
            </a:r>
            <a:r>
              <a:rPr lang="en-US" dirty="0" err="1"/>
              <a:t>topotecan</a:t>
            </a:r>
            <a:r>
              <a:rPr lang="en-US" dirty="0"/>
              <a:t>-containing induction regimen provides a </a:t>
            </a:r>
            <a:r>
              <a:rPr lang="en-US" dirty="0" smtClean="0"/>
              <a:t>backbone regimen </a:t>
            </a:r>
            <a:r>
              <a:rPr lang="en-US" dirty="0"/>
              <a:t>on which to add such agents.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5693-DC3F-47EC-BB92-08BC42DEB18F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3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467-F728-473C-924B-DFA75CC10120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543799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08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E0E-D3AA-4170-9C68-A0817DACA90B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7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7F9D-56BC-402C-B045-061ADEA8E415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3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897-CB41-4930-9AE0-10896D6B4631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075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337-6467-40FB-81A1-B60109CC8707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85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40F-D9E2-439E-9F19-053DBA624185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101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0CBF-DAAA-4524-B58E-30C969CD1984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711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90A8-DA75-48C9-A104-2AD228F9E635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146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B50-6067-459B-B14B-1293084B541C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64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Outcome for patients with </a:t>
            </a:r>
            <a:r>
              <a:rPr lang="en-US" u="sng" dirty="0"/>
              <a:t>advanced</a:t>
            </a:r>
            <a:r>
              <a:rPr lang="en-US" dirty="0"/>
              <a:t>-stage </a:t>
            </a:r>
            <a:r>
              <a:rPr lang="en-US" dirty="0" err="1" smtClean="0"/>
              <a:t>neuroblastoma</a:t>
            </a:r>
            <a:r>
              <a:rPr lang="en-US" dirty="0" smtClean="0"/>
              <a:t> or </a:t>
            </a:r>
            <a:r>
              <a:rPr lang="en-US" dirty="0"/>
              <a:t>those whose tumors exhibit </a:t>
            </a:r>
            <a:r>
              <a:rPr lang="en-US" u="sng" dirty="0" smtClean="0"/>
              <a:t>unfavorable</a:t>
            </a:r>
            <a:r>
              <a:rPr lang="en-US" dirty="0" smtClean="0"/>
              <a:t> biologic </a:t>
            </a:r>
            <a:r>
              <a:rPr lang="en-US" dirty="0"/>
              <a:t>characteristics such as MYCN </a:t>
            </a:r>
            <a:r>
              <a:rPr lang="en-US" dirty="0" smtClean="0"/>
              <a:t>gene amplification </a:t>
            </a:r>
            <a:r>
              <a:rPr lang="en-US" dirty="0"/>
              <a:t>is poor, with </a:t>
            </a:r>
            <a:r>
              <a:rPr lang="en-US" dirty="0">
                <a:solidFill>
                  <a:srgbClr val="C00000"/>
                </a:solidFill>
              </a:rPr>
              <a:t>survival of only 20% </a:t>
            </a:r>
            <a:r>
              <a:rPr lang="en-US" dirty="0" smtClean="0">
                <a:solidFill>
                  <a:srgbClr val="C00000"/>
                </a:solidFill>
              </a:rPr>
              <a:t>to 35%.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Achievement </a:t>
            </a:r>
            <a:r>
              <a:rPr lang="en-US" dirty="0"/>
              <a:t>of </a:t>
            </a:r>
            <a:r>
              <a:rPr lang="en-US" u="sng" dirty="0"/>
              <a:t>complete tumor </a:t>
            </a:r>
            <a:r>
              <a:rPr lang="en-US" u="sng" dirty="0" smtClean="0"/>
              <a:t>response following </a:t>
            </a:r>
            <a:r>
              <a:rPr lang="en-US" u="sng" dirty="0"/>
              <a:t>induction therapy is associated with </a:t>
            </a:r>
            <a:r>
              <a:rPr lang="en-US" u="sng" dirty="0" smtClean="0"/>
              <a:t>improved survival</a:t>
            </a:r>
            <a:r>
              <a:rPr lang="en-US" u="sng" dirty="0"/>
              <a:t>,</a:t>
            </a:r>
            <a:r>
              <a:rPr lang="en-US" dirty="0"/>
              <a:t> and escalation in </a:t>
            </a:r>
            <a:r>
              <a:rPr lang="en-US" dirty="0" smtClean="0"/>
              <a:t>chemotherapy dose </a:t>
            </a:r>
            <a:r>
              <a:rPr lang="en-US" dirty="0"/>
              <a:t>intensity improves initial tumor response.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C383-5783-4961-9138-71ED1A2608D2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1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23-B352-4E7D-8F60-4C365B579EF8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63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0016-9464-4D49-9249-5DA6AEAE23F7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435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E1A-6792-45D6-8C2C-A6E72616FD7D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718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75FB-A732-460D-95E2-1CECEAACA16B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806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4A21-8F53-499B-806C-DD20FE85603A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963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5EEE-C97A-4C37-9A05-C335E31DD820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767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6AFD-3F84-4A8B-82B6-6A56E502DED4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400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7709-29C5-4911-B567-79EE1F3B28F5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577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0FE0-0ED3-47FC-87C9-E41E8442A4C2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564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BF8-78AE-488A-AFA5-ACD950542996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34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However, recent multicenter trials of </a:t>
            </a:r>
            <a:r>
              <a:rPr lang="en-US" dirty="0" smtClean="0"/>
              <a:t>dose-intensive chemotherapy </a:t>
            </a:r>
            <a:r>
              <a:rPr lang="en-US" dirty="0"/>
              <a:t>induction regimens reveal </a:t>
            </a:r>
            <a:r>
              <a:rPr lang="en-US" dirty="0" smtClean="0"/>
              <a:t>response rates </a:t>
            </a:r>
            <a:r>
              <a:rPr lang="en-US" dirty="0"/>
              <a:t>of only 52% to 75</a:t>
            </a:r>
            <a:r>
              <a:rPr lang="en-US" dirty="0" smtClean="0"/>
              <a:t>%.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An alternative </a:t>
            </a:r>
            <a:r>
              <a:rPr lang="en-US" dirty="0" smtClean="0"/>
              <a:t>strategy is </a:t>
            </a:r>
            <a:r>
              <a:rPr lang="en-US" dirty="0"/>
              <a:t>to incorporate new agents </a:t>
            </a:r>
            <a:r>
              <a:rPr lang="en-US" dirty="0">
                <a:solidFill>
                  <a:srgbClr val="C00000"/>
                </a:solidFill>
              </a:rPr>
              <a:t>with </a:t>
            </a:r>
            <a:r>
              <a:rPr lang="en-US" dirty="0" smtClean="0">
                <a:solidFill>
                  <a:srgbClr val="C00000"/>
                </a:solidFill>
              </a:rPr>
              <a:t>non–</a:t>
            </a:r>
            <a:r>
              <a:rPr lang="en-US" dirty="0" err="1" smtClean="0">
                <a:solidFill>
                  <a:srgbClr val="C00000"/>
                </a:solidFill>
              </a:rPr>
              <a:t>crossresistant</a:t>
            </a:r>
            <a:r>
              <a:rPr lang="en-US" dirty="0" smtClean="0">
                <a:solidFill>
                  <a:srgbClr val="C00000"/>
                </a:solidFill>
              </a:rPr>
              <a:t> mechanisms</a:t>
            </a:r>
            <a:r>
              <a:rPr lang="en-US" dirty="0" smtClean="0"/>
              <a:t> </a:t>
            </a:r>
            <a:r>
              <a:rPr lang="en-US" dirty="0"/>
              <a:t>of cytotoxicity into </a:t>
            </a:r>
            <a:r>
              <a:rPr lang="en-US" dirty="0" smtClean="0"/>
              <a:t>induction therapy</a:t>
            </a:r>
            <a:r>
              <a:rPr lang="en-US" dirty="0"/>
              <a:t>. This led to our testing the feasibility of </a:t>
            </a:r>
            <a:r>
              <a:rPr lang="en-US" dirty="0" smtClean="0"/>
              <a:t>adding cyclophosphamide </a:t>
            </a:r>
            <a:r>
              <a:rPr lang="en-US" dirty="0"/>
              <a:t>and </a:t>
            </a:r>
            <a:r>
              <a:rPr lang="en-US" dirty="0" err="1"/>
              <a:t>topotecan</a:t>
            </a:r>
            <a:r>
              <a:rPr lang="en-US" dirty="0"/>
              <a:t> to a </a:t>
            </a:r>
            <a:r>
              <a:rPr lang="en-US" dirty="0" smtClean="0"/>
              <a:t>backbone dose-intensive </a:t>
            </a:r>
            <a:r>
              <a:rPr lang="en-US" dirty="0"/>
              <a:t>induction </a:t>
            </a:r>
            <a:r>
              <a:rPr lang="en-US" dirty="0" smtClean="0"/>
              <a:t>regimen.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Topotecan</a:t>
            </a:r>
            <a:r>
              <a:rPr lang="en-US" dirty="0"/>
              <a:t>, </a:t>
            </a:r>
            <a:r>
              <a:rPr lang="en-US" dirty="0" smtClean="0"/>
              <a:t>an inhibitor </a:t>
            </a:r>
            <a:r>
              <a:rPr lang="en-US" dirty="0"/>
              <a:t>of topoisomerase I, has activity </a:t>
            </a:r>
            <a:r>
              <a:rPr lang="en-US" dirty="0" smtClean="0"/>
              <a:t>against </a:t>
            </a:r>
            <a:r>
              <a:rPr lang="en-US" dirty="0" err="1" smtClean="0"/>
              <a:t>neuroblastoma</a:t>
            </a:r>
            <a:r>
              <a:rPr lang="en-US" dirty="0" smtClean="0"/>
              <a:t>, potentiates </a:t>
            </a:r>
            <a:r>
              <a:rPr lang="en-US" dirty="0"/>
              <a:t>the effects of </a:t>
            </a:r>
            <a:r>
              <a:rPr lang="en-US" dirty="0" smtClean="0"/>
              <a:t>other DNA </a:t>
            </a:r>
            <a:r>
              <a:rPr lang="en-US" dirty="0"/>
              <a:t>damaging </a:t>
            </a:r>
            <a:r>
              <a:rPr lang="en-US" dirty="0" smtClean="0"/>
              <a:t>agents, and </a:t>
            </a:r>
            <a:r>
              <a:rPr lang="en-US" dirty="0"/>
              <a:t>demonstrates </a:t>
            </a:r>
            <a:r>
              <a:rPr lang="en-US" dirty="0" smtClean="0"/>
              <a:t>a non–cross-resistant </a:t>
            </a:r>
            <a:r>
              <a:rPr lang="en-US" dirty="0"/>
              <a:t>mechanism of </a:t>
            </a:r>
            <a:r>
              <a:rPr lang="en-US" dirty="0" smtClean="0"/>
              <a:t>action.</a:t>
            </a:r>
          </a:p>
          <a:p>
            <a:r>
              <a:rPr lang="en-US" i="1" dirty="0" err="1" smtClean="0">
                <a:solidFill>
                  <a:srgbClr val="00B050"/>
                </a:solidFill>
              </a:rPr>
              <a:t>Topotecan</a:t>
            </a:r>
            <a:r>
              <a:rPr lang="en-US" i="1" dirty="0" smtClean="0">
                <a:solidFill>
                  <a:srgbClr val="00B050"/>
                </a:solidFill>
              </a:rPr>
              <a:t> has </a:t>
            </a:r>
            <a:r>
              <a:rPr lang="en-US" i="1" dirty="0">
                <a:solidFill>
                  <a:srgbClr val="00B050"/>
                </a:solidFill>
              </a:rPr>
              <a:t>a toxicity profile most notable for </a:t>
            </a:r>
            <a:r>
              <a:rPr lang="en-US" i="1" dirty="0" smtClean="0">
                <a:solidFill>
                  <a:srgbClr val="00B050"/>
                </a:solidFill>
              </a:rPr>
              <a:t>dose limiting </a:t>
            </a:r>
            <a:r>
              <a:rPr lang="en-US" i="1" dirty="0" err="1" smtClean="0">
                <a:solidFill>
                  <a:srgbClr val="00B050"/>
                </a:solidFill>
              </a:rPr>
              <a:t>myelosuppression</a:t>
            </a:r>
            <a:r>
              <a:rPr lang="en-US" i="1" dirty="0" smtClean="0">
                <a:solidFill>
                  <a:srgbClr val="00B050"/>
                </a:solidFill>
              </a:rPr>
              <a:t> and </a:t>
            </a:r>
            <a:r>
              <a:rPr lang="en-US" i="1" dirty="0">
                <a:solidFill>
                  <a:srgbClr val="00B050"/>
                </a:solidFill>
              </a:rPr>
              <a:t>can be </a:t>
            </a:r>
            <a:r>
              <a:rPr lang="en-US" i="1" dirty="0" smtClean="0">
                <a:solidFill>
                  <a:srgbClr val="00B050"/>
                </a:solidFill>
              </a:rPr>
              <a:t>safely combined </a:t>
            </a:r>
            <a:r>
              <a:rPr lang="en-US" i="1" dirty="0">
                <a:solidFill>
                  <a:srgbClr val="00B050"/>
                </a:solidFill>
              </a:rPr>
              <a:t>with cyclophosphamide.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D12-65E2-4DB6-93F7-F5BCDDBFC568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3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DD85-DC95-4113-91BA-EFB5509C35FD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9100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A88-5390-4515-A3F3-1D998B73ECA5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3329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5F60-EC5E-4446-B04F-23CE0CE4BC99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313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DF99-C15E-4FDD-BE4C-C37FE118B9E7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250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7D1-003E-4C8D-BB67-364026D326DA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9270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F21-70CD-4500-B318-4E520908C47F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341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0D5C-5F0E-483E-B92F-3F0F7BB9FD57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005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1011-2D73-4ACD-BCD9-0C679C24F6BC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00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randomized study of </a:t>
            </a:r>
            <a:r>
              <a:rPr lang="en-US" dirty="0" err="1" smtClean="0"/>
              <a:t>topotecan</a:t>
            </a:r>
            <a:r>
              <a:rPr lang="en-US" dirty="0" smtClean="0"/>
              <a:t> alone </a:t>
            </a:r>
            <a:r>
              <a:rPr lang="en-US" dirty="0"/>
              <a:t>versus </a:t>
            </a:r>
            <a:r>
              <a:rPr lang="en-US" dirty="0" err="1"/>
              <a:t>topotecan</a:t>
            </a:r>
            <a:r>
              <a:rPr lang="en-US" dirty="0"/>
              <a:t>-cyclophosphamide in patients with </a:t>
            </a:r>
            <a:r>
              <a:rPr lang="en-US" dirty="0" smtClean="0"/>
              <a:t>recurrent </a:t>
            </a:r>
            <a:r>
              <a:rPr lang="en-US" dirty="0" err="1" smtClean="0"/>
              <a:t>neuroblastoma</a:t>
            </a:r>
            <a:r>
              <a:rPr lang="en-US" dirty="0" smtClean="0"/>
              <a:t> </a:t>
            </a:r>
            <a:r>
              <a:rPr lang="en-US" dirty="0"/>
              <a:t>demonstrated a trend toward </a:t>
            </a:r>
            <a:r>
              <a:rPr lang="en-US" dirty="0" smtClean="0">
                <a:solidFill>
                  <a:srgbClr val="C00000"/>
                </a:solidFill>
              </a:rPr>
              <a:t>improved response </a:t>
            </a:r>
            <a:r>
              <a:rPr lang="en-US" dirty="0">
                <a:solidFill>
                  <a:srgbClr val="C00000"/>
                </a:solidFill>
              </a:rPr>
              <a:t>rate (19% v 32%, respectively), decreased rate of grades 3 </a:t>
            </a:r>
            <a:r>
              <a:rPr lang="en-US" dirty="0" smtClean="0">
                <a:solidFill>
                  <a:srgbClr val="C00000"/>
                </a:solidFill>
              </a:rPr>
              <a:t>or 4 </a:t>
            </a:r>
            <a:r>
              <a:rPr lang="en-US" dirty="0">
                <a:solidFill>
                  <a:srgbClr val="C00000"/>
                </a:solidFill>
              </a:rPr>
              <a:t>infectious complications, and increased time to tumor </a:t>
            </a:r>
            <a:r>
              <a:rPr lang="en-US" dirty="0" smtClean="0">
                <a:solidFill>
                  <a:srgbClr val="C00000"/>
                </a:solidFill>
              </a:rPr>
              <a:t>progression following </a:t>
            </a:r>
            <a:r>
              <a:rPr lang="en-US" dirty="0" err="1">
                <a:solidFill>
                  <a:srgbClr val="C00000"/>
                </a:solidFill>
              </a:rPr>
              <a:t>topotecan</a:t>
            </a:r>
            <a:r>
              <a:rPr lang="en-US" dirty="0">
                <a:solidFill>
                  <a:srgbClr val="C00000"/>
                </a:solidFill>
              </a:rPr>
              <a:t>-cyclophosphamide </a:t>
            </a:r>
            <a:r>
              <a:rPr lang="en-US" dirty="0" smtClean="0">
                <a:solidFill>
                  <a:srgbClr val="C00000"/>
                </a:solidFill>
              </a:rPr>
              <a:t>therapy.</a:t>
            </a:r>
          </a:p>
          <a:p>
            <a:endParaRPr lang="en-US" dirty="0" smtClean="0"/>
          </a:p>
          <a:p>
            <a:r>
              <a:rPr lang="en-US" dirty="0" smtClean="0"/>
              <a:t> Early </a:t>
            </a:r>
            <a:r>
              <a:rPr lang="en-US" dirty="0"/>
              <a:t>clinical trials estimated a </a:t>
            </a:r>
            <a:r>
              <a:rPr lang="en-US" dirty="0" err="1"/>
              <a:t>topotecan</a:t>
            </a:r>
            <a:r>
              <a:rPr lang="en-US" dirty="0"/>
              <a:t> </a:t>
            </a:r>
            <a:r>
              <a:rPr lang="en-US" dirty="0" smtClean="0"/>
              <a:t>maximum-tolerated dose </a:t>
            </a:r>
            <a:r>
              <a:rPr lang="en-US" dirty="0"/>
              <a:t>of 0.75mg/m2/d daily for 5 days when combined with </a:t>
            </a:r>
            <a:r>
              <a:rPr lang="en-US" dirty="0" smtClean="0"/>
              <a:t>cyclophosphamide.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Xenograft</a:t>
            </a:r>
            <a:r>
              <a:rPr lang="en-US" dirty="0"/>
              <a:t> models predict that a higher </a:t>
            </a:r>
            <a:r>
              <a:rPr lang="en-US" dirty="0" err="1"/>
              <a:t>topotecan</a:t>
            </a:r>
            <a:r>
              <a:rPr lang="en-US" dirty="0"/>
              <a:t> </a:t>
            </a:r>
            <a:r>
              <a:rPr lang="en-US" dirty="0" smtClean="0"/>
              <a:t>systemic exposure </a:t>
            </a:r>
            <a:r>
              <a:rPr lang="en-US" dirty="0"/>
              <a:t>(52 to 88 </a:t>
            </a:r>
            <a:r>
              <a:rPr lang="en-US" dirty="0" err="1"/>
              <a:t>ng</a:t>
            </a:r>
            <a:r>
              <a:rPr lang="en-US" dirty="0"/>
              <a:t>/mL/</a:t>
            </a:r>
            <a:r>
              <a:rPr lang="en-US" dirty="0" err="1"/>
              <a:t>hr</a:t>
            </a:r>
            <a:r>
              <a:rPr lang="en-US" dirty="0"/>
              <a:t>), achieved by </a:t>
            </a:r>
            <a:r>
              <a:rPr lang="en-US" dirty="0" err="1"/>
              <a:t>topotecan</a:t>
            </a:r>
            <a:r>
              <a:rPr lang="en-US" dirty="0"/>
              <a:t> dosages of </a:t>
            </a:r>
            <a:r>
              <a:rPr lang="en-US" dirty="0">
                <a:solidFill>
                  <a:srgbClr val="C00000"/>
                </a:solidFill>
              </a:rPr>
              <a:t>1.0 </a:t>
            </a:r>
            <a:r>
              <a:rPr lang="en-US" dirty="0" smtClean="0">
                <a:solidFill>
                  <a:srgbClr val="C00000"/>
                </a:solidFill>
              </a:rPr>
              <a:t>to 1.6 </a:t>
            </a:r>
            <a:r>
              <a:rPr lang="en-US" dirty="0">
                <a:solidFill>
                  <a:srgbClr val="C00000"/>
                </a:solidFill>
              </a:rPr>
              <a:t>mg/m2/d will improve </a:t>
            </a:r>
            <a:r>
              <a:rPr lang="en-US" dirty="0" err="1">
                <a:solidFill>
                  <a:srgbClr val="C00000"/>
                </a:solidFill>
              </a:rPr>
              <a:t>antineuroblastoma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tumor </a:t>
            </a:r>
            <a:r>
              <a:rPr lang="en-US" dirty="0" smtClean="0"/>
              <a:t>activity and support </a:t>
            </a:r>
            <a:r>
              <a:rPr lang="en-US" dirty="0"/>
              <a:t>further </a:t>
            </a:r>
            <a:r>
              <a:rPr lang="en-US" dirty="0" err="1"/>
              <a:t>topotecan</a:t>
            </a:r>
            <a:r>
              <a:rPr lang="en-US" dirty="0"/>
              <a:t> dose </a:t>
            </a:r>
            <a:r>
              <a:rPr lang="en-US" dirty="0" smtClean="0"/>
              <a:t>intensification.</a:t>
            </a:r>
          </a:p>
          <a:p>
            <a:endParaRPr lang="en-US" dirty="0" smtClean="0"/>
          </a:p>
          <a:p>
            <a:r>
              <a:rPr lang="en-US" dirty="0" smtClean="0"/>
              <a:t>We report </a:t>
            </a:r>
            <a:r>
              <a:rPr lang="en-US" dirty="0"/>
              <a:t>the </a:t>
            </a:r>
            <a:r>
              <a:rPr lang="en-US" dirty="0" smtClean="0"/>
              <a:t>feasibility of </a:t>
            </a:r>
            <a:r>
              <a:rPr lang="en-US" dirty="0"/>
              <a:t>incorporating dose-intensive </a:t>
            </a:r>
            <a:r>
              <a:rPr lang="en-US" dirty="0" err="1"/>
              <a:t>topotecan</a:t>
            </a:r>
            <a:r>
              <a:rPr lang="en-US" dirty="0"/>
              <a:t> plus </a:t>
            </a:r>
            <a:r>
              <a:rPr lang="en-US" dirty="0" smtClean="0"/>
              <a:t>cyclophosphamide (</a:t>
            </a:r>
            <a:r>
              <a:rPr lang="en-US" dirty="0" err="1" smtClean="0"/>
              <a:t>TopoCy</a:t>
            </a:r>
            <a:r>
              <a:rPr lang="en-US" dirty="0"/>
              <a:t>) into a conventional chemotherapy backbone as a </a:t>
            </a:r>
            <a:r>
              <a:rPr lang="en-US" dirty="0" smtClean="0"/>
              <a:t>novel induction </a:t>
            </a:r>
            <a:r>
              <a:rPr lang="en-US" dirty="0"/>
              <a:t>regimen for newly diagnosed patients with high-risk </a:t>
            </a:r>
            <a:r>
              <a:rPr lang="en-US" dirty="0" err="1"/>
              <a:t>neuroblastoma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FD6-D60F-4D19-8771-F1D004EBD773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2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Pharmacokinetically</a:t>
            </a:r>
            <a:r>
              <a:rPr lang="en-US" dirty="0"/>
              <a:t> guided </a:t>
            </a:r>
            <a:r>
              <a:rPr lang="en-US" dirty="0" err="1"/>
              <a:t>topotecan</a:t>
            </a:r>
            <a:r>
              <a:rPr lang="en-US" dirty="0"/>
              <a:t> dosing was used to achieve the optimal </a:t>
            </a:r>
            <a:r>
              <a:rPr lang="en-US" dirty="0" err="1"/>
              <a:t>topotecan</a:t>
            </a:r>
            <a:r>
              <a:rPr lang="en-US" dirty="0"/>
              <a:t> systemic exposure suggested by preclinical models. </a:t>
            </a:r>
            <a:endParaRPr lang="en-US" dirty="0" smtClean="0"/>
          </a:p>
          <a:p>
            <a:r>
              <a:rPr lang="en-US" u="sng" dirty="0" smtClean="0"/>
              <a:t>The </a:t>
            </a:r>
            <a:r>
              <a:rPr lang="en-US" u="sng" dirty="0"/>
              <a:t>feasibility of peripheral-blood stem cell (PBSC) mobilization, in </a:t>
            </a:r>
            <a:r>
              <a:rPr lang="en-US" u="sng" dirty="0" smtClean="0"/>
              <a:t>vivo PBSC </a:t>
            </a:r>
            <a:r>
              <a:rPr lang="en-US" u="sng" dirty="0"/>
              <a:t>tumor purging following </a:t>
            </a:r>
            <a:r>
              <a:rPr lang="en-US" u="sng" dirty="0" err="1"/>
              <a:t>TopoCy</a:t>
            </a:r>
            <a:r>
              <a:rPr lang="en-US" u="sng" dirty="0"/>
              <a:t>, tumor response, and survival rates were determined.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EC54-2545-430C-9528-5C3A20869881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1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 algn="ctr">
              <a:buNone/>
            </a:pPr>
            <a:r>
              <a:rPr lang="en-US" sz="5100" dirty="0">
                <a:solidFill>
                  <a:srgbClr val="00B050"/>
                </a:solidFill>
              </a:rPr>
              <a:t>Patient Selection</a:t>
            </a:r>
          </a:p>
          <a:p>
            <a:r>
              <a:rPr lang="en-US" dirty="0"/>
              <a:t>Patients had a diagnosis of </a:t>
            </a:r>
            <a:r>
              <a:rPr lang="en-US" dirty="0" err="1"/>
              <a:t>neuroblastoma</a:t>
            </a:r>
            <a:r>
              <a:rPr lang="en-US" dirty="0"/>
              <a:t> or </a:t>
            </a:r>
            <a:r>
              <a:rPr lang="en-US" dirty="0" err="1" smtClean="0"/>
              <a:t>ganglioneuroblastoma</a:t>
            </a:r>
            <a:r>
              <a:rPr lang="en-US" dirty="0" smtClean="0"/>
              <a:t> verified </a:t>
            </a:r>
            <a:r>
              <a:rPr lang="en-US" dirty="0"/>
              <a:t>by </a:t>
            </a:r>
            <a:r>
              <a:rPr lang="en-US" dirty="0">
                <a:solidFill>
                  <a:srgbClr val="C00000"/>
                </a:solidFill>
              </a:rPr>
              <a:t>histology </a:t>
            </a:r>
            <a:r>
              <a:rPr lang="en-US" dirty="0"/>
              <a:t>or demonstration of </a:t>
            </a:r>
            <a:r>
              <a:rPr lang="en-US" dirty="0">
                <a:solidFill>
                  <a:srgbClr val="C00000"/>
                </a:solidFill>
              </a:rPr>
              <a:t>clumps</a:t>
            </a:r>
            <a:r>
              <a:rPr lang="en-US" dirty="0"/>
              <a:t> of tumor cells in </a:t>
            </a:r>
            <a:r>
              <a:rPr lang="en-US" dirty="0" smtClean="0"/>
              <a:t>bone marrow </a:t>
            </a:r>
            <a:r>
              <a:rPr lang="en-US" dirty="0"/>
              <a:t>with increased urinary </a:t>
            </a:r>
            <a:r>
              <a:rPr lang="en-US" dirty="0">
                <a:solidFill>
                  <a:srgbClr val="C00000"/>
                </a:solidFill>
              </a:rPr>
              <a:t>catecholamine</a:t>
            </a:r>
            <a:r>
              <a:rPr lang="en-US" dirty="0"/>
              <a:t> metabolites. </a:t>
            </a:r>
            <a:endParaRPr lang="en-US" dirty="0" smtClean="0"/>
          </a:p>
          <a:p>
            <a:r>
              <a:rPr lang="en-US" dirty="0" smtClean="0"/>
              <a:t>Diagnosis</a:t>
            </a:r>
            <a:r>
              <a:rPr lang="en-US" dirty="0"/>
              <a:t>, </a:t>
            </a:r>
            <a:r>
              <a:rPr lang="en-US" dirty="0" smtClean="0"/>
              <a:t>staging, and </a:t>
            </a:r>
            <a:r>
              <a:rPr lang="en-US" dirty="0"/>
              <a:t>response assessments were performed according to International </a:t>
            </a:r>
            <a:r>
              <a:rPr lang="en-US" dirty="0" err="1" smtClean="0"/>
              <a:t>Neuroblastoma</a:t>
            </a:r>
            <a:r>
              <a:rPr lang="en-US" dirty="0" smtClean="0"/>
              <a:t> Staging </a:t>
            </a:r>
            <a:r>
              <a:rPr lang="en-US" dirty="0"/>
              <a:t>System (INSS) </a:t>
            </a:r>
            <a:r>
              <a:rPr lang="en-US" dirty="0" smtClean="0"/>
              <a:t>criteria.</a:t>
            </a:r>
          </a:p>
          <a:p>
            <a:r>
              <a:rPr lang="en-US" dirty="0" smtClean="0"/>
              <a:t>Centralized </a:t>
            </a:r>
            <a:r>
              <a:rPr lang="en-US" dirty="0"/>
              <a:t>analysis </a:t>
            </a:r>
            <a:r>
              <a:rPr lang="en-US" dirty="0" smtClean="0"/>
              <a:t>of MYCN gene amplification </a:t>
            </a:r>
            <a:r>
              <a:rPr lang="en-US" dirty="0"/>
              <a:t>(defined as more than </a:t>
            </a:r>
            <a:r>
              <a:rPr lang="en-US" dirty="0">
                <a:solidFill>
                  <a:srgbClr val="C00000"/>
                </a:solidFill>
              </a:rPr>
              <a:t>10 copies</a:t>
            </a:r>
            <a:r>
              <a:rPr lang="en-US" dirty="0"/>
              <a:t>) by fluorescent in situ </a:t>
            </a:r>
            <a:r>
              <a:rPr lang="en-US" dirty="0" smtClean="0"/>
              <a:t>hybridization and </a:t>
            </a:r>
            <a:r>
              <a:rPr lang="en-US" dirty="0"/>
              <a:t>Shimada histology classification was </a:t>
            </a:r>
            <a:r>
              <a:rPr lang="en-US" dirty="0" smtClean="0"/>
              <a:t>performed.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E7C3-DE07-4507-A25C-C3E6B5341138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4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Patients </a:t>
            </a:r>
            <a:r>
              <a:rPr lang="en-US" dirty="0">
                <a:solidFill>
                  <a:srgbClr val="C00000"/>
                </a:solidFill>
              </a:rPr>
              <a:t>&lt; 30 years of age at initial diagnosis and without prior systemic </a:t>
            </a:r>
            <a:r>
              <a:rPr lang="en-US" dirty="0"/>
              <a:t>therapy were enrolled at one of five participating Children’s Oncology Group (COG) institutions</a:t>
            </a:r>
            <a:r>
              <a:rPr lang="en-US" dirty="0" smtClean="0"/>
              <a:t>.</a:t>
            </a:r>
          </a:p>
          <a:p>
            <a:pPr marL="82296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High-risk </a:t>
            </a:r>
            <a:r>
              <a:rPr lang="en-US" dirty="0" err="1"/>
              <a:t>neuroblastoma</a:t>
            </a:r>
            <a:r>
              <a:rPr lang="en-US" dirty="0"/>
              <a:t> included patients </a:t>
            </a:r>
            <a:r>
              <a:rPr lang="en-US" dirty="0" smtClean="0"/>
              <a:t>with: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INSS stage 3, </a:t>
            </a:r>
            <a:r>
              <a:rPr lang="en-US" dirty="0" smtClean="0"/>
              <a:t>age&gt;365 </a:t>
            </a:r>
            <a:r>
              <a:rPr lang="en-US" dirty="0"/>
              <a:t>days with MYCN amplification and/or unfavorable histology;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INSS </a:t>
            </a:r>
            <a:r>
              <a:rPr lang="en-US" dirty="0"/>
              <a:t>stage 3, 4, or 4S and age less than 365 days old with MYCN amplification;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INSS </a:t>
            </a:r>
            <a:r>
              <a:rPr lang="en-US" dirty="0"/>
              <a:t>stage 4 and </a:t>
            </a:r>
            <a:r>
              <a:rPr lang="en-US" dirty="0" smtClean="0"/>
              <a:t>age&gt;547 </a:t>
            </a:r>
            <a:r>
              <a:rPr lang="en-US" dirty="0"/>
              <a:t>days old;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INSS </a:t>
            </a:r>
            <a:r>
              <a:rPr lang="en-US" dirty="0"/>
              <a:t>stage 4, and age 365 to 547 days old with MYCN amplification, unfavorable histology, and/or </a:t>
            </a:r>
            <a:r>
              <a:rPr lang="en-US" dirty="0" err="1"/>
              <a:t>diploidy</a:t>
            </a:r>
            <a:r>
              <a:rPr lang="en-US" dirty="0"/>
              <a:t>;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and age&gt;365 </a:t>
            </a:r>
            <a:r>
              <a:rPr lang="en-US" dirty="0"/>
              <a:t>days initially with INSS stage 1, 2, or 4S that progressed to stage 4 without interval chemotherapy.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8C42-9D3F-4379-8E93-11FEC04E384F}" type="datetime1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Hammoud  Mofid Hospital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3F45-97D7-40A4-A138-EEE584A86F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0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</TotalTime>
  <Words>2196</Words>
  <Application>Microsoft Office PowerPoint</Application>
  <PresentationFormat>On-screen Show (4:3)</PresentationFormat>
  <Paragraphs>269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Opulent</vt:lpstr>
      <vt:lpstr>Slide 1</vt:lpstr>
      <vt:lpstr>High-Risk Neuroblastoma treatment</vt:lpstr>
      <vt:lpstr>Slide 3</vt:lpstr>
      <vt:lpstr>INTRODUCTION</vt:lpstr>
      <vt:lpstr>Slide 5</vt:lpstr>
      <vt:lpstr>Slide 6</vt:lpstr>
      <vt:lpstr>Slide 7</vt:lpstr>
      <vt:lpstr>PATIENTS AND METHODS</vt:lpstr>
      <vt:lpstr>Slide 9</vt:lpstr>
      <vt:lpstr>Slide 10</vt:lpstr>
      <vt:lpstr>Treatment</vt:lpstr>
      <vt:lpstr>Slide 12</vt:lpstr>
      <vt:lpstr>Slide 13</vt:lpstr>
      <vt:lpstr>Slide 14</vt:lpstr>
      <vt:lpstr>RESULTS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DISCUSSION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High-Risk Neuroblastoma</dc:title>
  <dc:creator>SONY</dc:creator>
  <cp:lastModifiedBy>z.shor</cp:lastModifiedBy>
  <cp:revision>23</cp:revision>
  <dcterms:created xsi:type="dcterms:W3CDTF">2013-10-07T17:02:49Z</dcterms:created>
  <dcterms:modified xsi:type="dcterms:W3CDTF">2014-04-05T06:43:39Z</dcterms:modified>
</cp:coreProperties>
</file>