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12" r:id="rId1"/>
  </p:sldMasterIdLst>
  <p:notesMasterIdLst>
    <p:notesMasterId r:id="rId29"/>
  </p:notesMasterIdLst>
  <p:sldIdLst>
    <p:sldId id="256" r:id="rId2"/>
    <p:sldId id="313" r:id="rId3"/>
    <p:sldId id="320" r:id="rId4"/>
    <p:sldId id="319" r:id="rId5"/>
    <p:sldId id="318" r:id="rId6"/>
    <p:sldId id="330" r:id="rId7"/>
    <p:sldId id="331" r:id="rId8"/>
    <p:sldId id="332" r:id="rId9"/>
    <p:sldId id="264" r:id="rId10"/>
    <p:sldId id="265" r:id="rId11"/>
    <p:sldId id="266" r:id="rId12"/>
    <p:sldId id="267" r:id="rId13"/>
    <p:sldId id="279" r:id="rId14"/>
    <p:sldId id="306" r:id="rId15"/>
    <p:sldId id="281" r:id="rId16"/>
    <p:sldId id="283" r:id="rId17"/>
    <p:sldId id="284" r:id="rId18"/>
    <p:sldId id="288" r:id="rId19"/>
    <p:sldId id="289" r:id="rId20"/>
    <p:sldId id="290" r:id="rId21"/>
    <p:sldId id="291" r:id="rId22"/>
    <p:sldId id="293" r:id="rId23"/>
    <p:sldId id="312" r:id="rId24"/>
    <p:sldId id="322" r:id="rId25"/>
    <p:sldId id="329" r:id="rId26"/>
    <p:sldId id="324" r:id="rId27"/>
    <p:sldId id="325" r:id="rId2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4" d="100"/>
          <a:sy n="64" d="100"/>
        </p:scale>
        <p:origin x="-110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8DA527B-F638-4784-8777-1250E0097457}" type="datetimeFigureOut">
              <a:rPr lang="fa-IR" smtClean="0"/>
              <a:pPr/>
              <a:t>1434/01/15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8138F3C-4C8E-40DC-9BF2-64E9F30A097D}" type="slidenum">
              <a:rPr lang="fa-IR" smtClean="0"/>
              <a:pPr/>
              <a:t>‹#›</a:t>
            </a:fld>
            <a:endParaRPr lang="fa-IR"/>
          </a:p>
        </p:txBody>
      </p:sp>
    </p:spTree>
    <p:extLst>
      <p:ext uri="{BB962C8B-B14F-4D97-AF65-F5344CB8AC3E}">
        <p14:creationId xmlns:p14="http://schemas.microsoft.com/office/powerpoint/2010/main" val="419201251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B4D16E-3759-4AF8-95BB-F9D301412E58}" type="datetimeFigureOut">
              <a:rPr lang="fa-IR" smtClean="0"/>
              <a:pPr/>
              <a:t>1434/01/15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F9313DE-52F9-4C4A-94C8-91ECAF7B23AE}" type="slidenum">
              <a:rPr lang="fa-IR" smtClean="0"/>
              <a:pPr/>
              <a:t>‹#›</a:t>
            </a:fld>
            <a:endParaRPr lang="fa-I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B4D16E-3759-4AF8-95BB-F9D301412E58}" type="datetimeFigureOut">
              <a:rPr lang="fa-IR" smtClean="0"/>
              <a:pPr/>
              <a:t>1434/01/15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F9313DE-52F9-4C4A-94C8-91ECAF7B23AE}"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B4D16E-3759-4AF8-95BB-F9D301412E58}" type="datetimeFigureOut">
              <a:rPr lang="fa-IR" smtClean="0"/>
              <a:pPr/>
              <a:t>1434/01/15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F9313DE-52F9-4C4A-94C8-91ECAF7B23AE}"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B4D16E-3759-4AF8-95BB-F9D301412E58}" type="datetimeFigureOut">
              <a:rPr lang="fa-IR" smtClean="0"/>
              <a:pPr/>
              <a:t>1434/01/15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F9313DE-52F9-4C4A-94C8-91ECAF7B23AE}"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B4D16E-3759-4AF8-95BB-F9D301412E58}" type="datetimeFigureOut">
              <a:rPr lang="fa-IR" smtClean="0"/>
              <a:pPr/>
              <a:t>1434/01/15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F9313DE-52F9-4C4A-94C8-91ECAF7B23AE}" type="slidenum">
              <a:rPr lang="fa-IR" smtClean="0"/>
              <a:pPr/>
              <a:t>‹#›</a:t>
            </a:fld>
            <a:endParaRPr lang="fa-I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B4D16E-3759-4AF8-95BB-F9D301412E58}" type="datetimeFigureOut">
              <a:rPr lang="fa-IR" smtClean="0"/>
              <a:pPr/>
              <a:t>1434/01/15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F9313DE-52F9-4C4A-94C8-91ECAF7B23AE}"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B4D16E-3759-4AF8-95BB-F9D301412E58}" type="datetimeFigureOut">
              <a:rPr lang="fa-IR" smtClean="0"/>
              <a:pPr/>
              <a:t>1434/01/15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F9313DE-52F9-4C4A-94C8-91ECAF7B23AE}" type="slidenum">
              <a:rPr lang="fa-IR" smtClean="0"/>
              <a:pPr/>
              <a:t>‹#›</a:t>
            </a:fld>
            <a:endParaRPr lang="fa-I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B4D16E-3759-4AF8-95BB-F9D301412E58}" type="datetimeFigureOut">
              <a:rPr lang="fa-IR" smtClean="0"/>
              <a:pPr/>
              <a:t>1434/01/15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F9313DE-52F9-4C4A-94C8-91ECAF7B23AE}"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4D16E-3759-4AF8-95BB-F9D301412E58}" type="datetimeFigureOut">
              <a:rPr lang="fa-IR" smtClean="0"/>
              <a:pPr/>
              <a:t>1434/01/15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F9313DE-52F9-4C4A-94C8-91ECAF7B23AE}"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B4D16E-3759-4AF8-95BB-F9D301412E58}" type="datetimeFigureOut">
              <a:rPr lang="fa-IR" smtClean="0"/>
              <a:pPr/>
              <a:t>1434/01/15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F9313DE-52F9-4C4A-94C8-91ECAF7B23AE}" type="slidenum">
              <a:rPr lang="fa-IR" smtClean="0"/>
              <a:pPr/>
              <a:t>‹#›</a:t>
            </a:fld>
            <a:endParaRPr lang="fa-I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B4D16E-3759-4AF8-95BB-F9D301412E58}" type="datetimeFigureOut">
              <a:rPr lang="fa-IR" smtClean="0"/>
              <a:pPr/>
              <a:t>1434/01/15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F9313DE-52F9-4C4A-94C8-91ECAF7B23AE}"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2B4D16E-3759-4AF8-95BB-F9D301412E58}" type="datetimeFigureOut">
              <a:rPr lang="fa-IR" smtClean="0"/>
              <a:pPr/>
              <a:t>1434/01/15</a:t>
            </a:fld>
            <a:endParaRPr lang="fa-I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fa-I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9313DE-52F9-4C4A-94C8-91ECAF7B23AE}" type="slidenum">
              <a:rPr lang="fa-IR" smtClean="0"/>
              <a:pPr/>
              <a:t>‹#›</a:t>
            </a:fld>
            <a:endParaRPr lang="fa-I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cbi.nlm.nih.gov/pubmed?term=Hohmann%20F%5bAuthor%5d&amp;cauthor=true&amp;cauthor_uid=9654625" TargetMode="External"/><Relationship Id="rId2" Type="http://schemas.openxmlformats.org/officeDocument/2006/relationships/hyperlink" Target="http://www.ncbi.nlm.nih.gov/pubmed?term=Raab%20P%5bAuthor%5d&amp;cauthor=true&amp;cauthor_uid=9654625" TargetMode="External"/><Relationship Id="rId1" Type="http://schemas.openxmlformats.org/officeDocument/2006/relationships/slideLayout" Target="../slideLayouts/slideLayout2.xml"/><Relationship Id="rId5" Type="http://schemas.openxmlformats.org/officeDocument/2006/relationships/hyperlink" Target="http://www.ncbi.nlm.nih.gov/pubmed?term=Krauspe%20R%5bAuthor%5d&amp;cauthor=true&amp;cauthor_uid=9654625" TargetMode="External"/><Relationship Id="rId4" Type="http://schemas.openxmlformats.org/officeDocument/2006/relationships/hyperlink" Target="http://www.ncbi.nlm.nih.gov/pubmed?term=K%C3%BChl%20J%5bAuthor%5d&amp;cauthor=true&amp;cauthor_uid=9654625"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7772400" cy="1656184"/>
          </a:xfrm>
        </p:spPr>
        <p:txBody>
          <a:bodyPr/>
          <a:lstStyle/>
          <a:p>
            <a:pPr algn="ctr"/>
            <a:endParaRPr lang="en-US" sz="5400" dirty="0"/>
          </a:p>
        </p:txBody>
      </p:sp>
      <p:sp>
        <p:nvSpPr>
          <p:cNvPr id="3" name="Subtitle 2"/>
          <p:cNvSpPr>
            <a:spLocks noGrp="1"/>
          </p:cNvSpPr>
          <p:nvPr>
            <p:ph type="subTitle" idx="1"/>
          </p:nvPr>
        </p:nvSpPr>
        <p:spPr>
          <a:xfrm>
            <a:off x="1403648" y="3429000"/>
            <a:ext cx="6400800" cy="2065784"/>
          </a:xfrm>
        </p:spPr>
        <p:txBody>
          <a:bodyPr>
            <a:normAutofit/>
          </a:bodyPr>
          <a:lstStyle/>
          <a:p>
            <a:pPr algn="ctr" rtl="0"/>
            <a:r>
              <a:rPr lang="en-US" sz="4800" b="1" dirty="0" err="1"/>
              <a:t>Histiocytosis</a:t>
            </a:r>
            <a:r>
              <a:rPr lang="en-US" sz="4800" b="1" dirty="0"/>
              <a:t> and vertebral involvement</a:t>
            </a:r>
          </a:p>
          <a:p>
            <a:pPr rtl="0"/>
            <a:endParaRPr lang="fa-IR" sz="40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941168"/>
            <a:ext cx="6781800" cy="1231032"/>
          </a:xfrm>
        </p:spPr>
        <p:txBody>
          <a:bodyPr>
            <a:normAutofit fontScale="90000"/>
          </a:bodyPr>
          <a:lstStyle/>
          <a:p>
            <a:pPr rtl="0"/>
            <a:r>
              <a:rPr lang="en-US" sz="1600" b="1" dirty="0">
                <a:latin typeface="+mn-lt"/>
              </a:rPr>
              <a:t>Case 3. There is 50% canal compromise at the L4 vertebra. The lateral </a:t>
            </a:r>
            <a:r>
              <a:rPr lang="en-US" sz="1600" b="1" dirty="0" smtClean="0">
                <a:latin typeface="+mn-lt"/>
              </a:rPr>
              <a:t>radiograph (A</a:t>
            </a:r>
            <a:r>
              <a:rPr lang="en-US" sz="1600" b="1" dirty="0">
                <a:latin typeface="+mn-lt"/>
              </a:rPr>
              <a:t>) demonstrates the classic vertebra </a:t>
            </a:r>
            <a:r>
              <a:rPr lang="en-US" sz="1600" b="1" dirty="0" err="1">
                <a:latin typeface="+mn-lt"/>
              </a:rPr>
              <a:t>plana</a:t>
            </a:r>
            <a:r>
              <a:rPr lang="en-US" sz="1600" b="1" dirty="0">
                <a:latin typeface="+mn-lt"/>
              </a:rPr>
              <a:t> of the anterior vertebral </a:t>
            </a:r>
            <a:r>
              <a:rPr lang="en-US" sz="1600" b="1" dirty="0" smtClean="0">
                <a:latin typeface="+mn-lt"/>
              </a:rPr>
              <a:t>bod</a:t>
            </a:r>
            <a:r>
              <a:rPr lang="en-US" sz="1600" b="1" dirty="0">
                <a:latin typeface="+mn-lt"/>
              </a:rPr>
              <a:t> </a:t>
            </a:r>
            <a:r>
              <a:rPr lang="en-US" sz="1600" b="1" dirty="0" smtClean="0">
                <a:latin typeface="+mn-lt"/>
              </a:rPr>
              <a:t>of </a:t>
            </a:r>
            <a:r>
              <a:rPr lang="en-US" sz="1600" b="1" dirty="0">
                <a:latin typeface="+mn-lt"/>
              </a:rPr>
              <a:t>L4. The bone scan (B) shows uptake of contrast at L4. CT (C) and MRI (</a:t>
            </a:r>
            <a:r>
              <a:rPr lang="en-US" sz="1600" b="1" dirty="0" smtClean="0">
                <a:latin typeface="+mn-lt"/>
              </a:rPr>
              <a:t>D,E) images </a:t>
            </a:r>
            <a:r>
              <a:rPr lang="en-US" sz="1600" b="1" dirty="0">
                <a:latin typeface="+mn-lt"/>
              </a:rPr>
              <a:t>further demonstrate the degree of canal compromise at this </a:t>
            </a:r>
            <a:r>
              <a:rPr lang="en-US" sz="1600" b="1" dirty="0" err="1">
                <a:latin typeface="+mn-lt"/>
              </a:rPr>
              <a:t>leve</a:t>
            </a:r>
            <a:endParaRPr lang="fa-IR" sz="1600" dirty="0">
              <a:latin typeface="+mn-lt"/>
            </a:endParaRPr>
          </a:p>
        </p:txBody>
      </p:sp>
      <p:pic>
        <p:nvPicPr>
          <p:cNvPr id="1026" name="Picture 2"/>
          <p:cNvPicPr>
            <a:picLocks noGrp="1" noChangeAspect="1" noChangeArrowheads="1"/>
          </p:cNvPicPr>
          <p:nvPr>
            <p:ph idx="1"/>
          </p:nvPr>
        </p:nvPicPr>
        <p:blipFill>
          <a:blip r:embed="rId2" cstate="print"/>
          <a:stretch>
            <a:fillRect/>
          </a:stretch>
        </p:blipFill>
        <p:spPr bwMode="auto">
          <a:xfrm>
            <a:off x="683568" y="685800"/>
            <a:ext cx="7848871" cy="4543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301208"/>
            <a:ext cx="7292280" cy="870992"/>
          </a:xfrm>
        </p:spPr>
        <p:txBody>
          <a:bodyPr>
            <a:noAutofit/>
          </a:bodyPr>
          <a:lstStyle/>
          <a:p>
            <a:pPr rtl="0"/>
            <a:r>
              <a:rPr lang="en-US" sz="2000" dirty="0">
                <a:latin typeface="+mn-lt"/>
              </a:rPr>
              <a:t>FIG</a:t>
            </a:r>
            <a:r>
              <a:rPr lang="en-US" sz="1800" dirty="0">
                <a:latin typeface="+mn-lt"/>
              </a:rPr>
              <a:t>. 2. Case 8. Sagittal (A) and transverse (B) MR images demonstrate the </a:t>
            </a:r>
            <a:r>
              <a:rPr lang="en-US" sz="1800" dirty="0" smtClean="0">
                <a:latin typeface="+mn-lt"/>
              </a:rPr>
              <a:t>solitary lesion </a:t>
            </a:r>
            <a:r>
              <a:rPr lang="en-US" sz="1800" dirty="0">
                <a:latin typeface="+mn-lt"/>
              </a:rPr>
              <a:t>of Langerhans cell </a:t>
            </a:r>
            <a:r>
              <a:rPr lang="en-US" sz="1800" dirty="0" err="1">
                <a:latin typeface="+mn-lt"/>
              </a:rPr>
              <a:t>histiocytosis</a:t>
            </a:r>
            <a:r>
              <a:rPr lang="en-US" sz="1800" dirty="0">
                <a:latin typeface="+mn-lt"/>
              </a:rPr>
              <a:t> involving the </a:t>
            </a:r>
            <a:r>
              <a:rPr lang="en-US" sz="1800" dirty="0" err="1" smtClean="0">
                <a:latin typeface="+mn-lt"/>
              </a:rPr>
              <a:t>spinous</a:t>
            </a:r>
            <a:r>
              <a:rPr lang="en-US" sz="1800" dirty="0" smtClean="0">
                <a:latin typeface="+mn-lt"/>
              </a:rPr>
              <a:t> </a:t>
            </a:r>
            <a:r>
              <a:rPr lang="en-US" sz="1800" dirty="0">
                <a:latin typeface="+mn-lt"/>
              </a:rPr>
              <a:t>process of T12 as well </a:t>
            </a:r>
            <a:r>
              <a:rPr lang="en-US" sz="1800" dirty="0" smtClean="0">
                <a:latin typeface="+mn-lt"/>
              </a:rPr>
              <a:t>as the </a:t>
            </a:r>
            <a:r>
              <a:rPr lang="en-US" sz="1800" dirty="0" err="1">
                <a:latin typeface="+mn-lt"/>
              </a:rPr>
              <a:t>paraspinal</a:t>
            </a:r>
            <a:r>
              <a:rPr lang="en-US" sz="1800" dirty="0">
                <a:latin typeface="+mn-lt"/>
              </a:rPr>
              <a:t> </a:t>
            </a:r>
            <a:r>
              <a:rPr lang="en-US" sz="1800" dirty="0" smtClean="0">
                <a:latin typeface="+mn-lt"/>
              </a:rPr>
              <a:t>soft </a:t>
            </a:r>
            <a:r>
              <a:rPr lang="en-US" sz="1800" dirty="0" err="1" smtClean="0">
                <a:latin typeface="+mn-lt"/>
              </a:rPr>
              <a:t>tissuse</a:t>
            </a:r>
            <a:r>
              <a:rPr lang="en-US" sz="1800" dirty="0" smtClean="0">
                <a:latin typeface="+mn-lt"/>
              </a:rPr>
              <a:t>.</a:t>
            </a:r>
            <a:endParaRPr lang="fa-IR" dirty="0">
              <a:latin typeface="+mn-lt"/>
            </a:endParaRPr>
          </a:p>
        </p:txBody>
      </p:sp>
      <p:pic>
        <p:nvPicPr>
          <p:cNvPr id="2050" name="Picture 2"/>
          <p:cNvPicPr>
            <a:picLocks noGrp="1" noChangeAspect="1" noChangeArrowheads="1"/>
          </p:cNvPicPr>
          <p:nvPr>
            <p:ph idx="1"/>
          </p:nvPr>
        </p:nvPicPr>
        <p:blipFill>
          <a:blip r:embed="rId2" cstate="print"/>
          <a:stretch>
            <a:fillRect/>
          </a:stretch>
        </p:blipFill>
        <p:spPr bwMode="auto">
          <a:xfrm>
            <a:off x="611560" y="548680"/>
            <a:ext cx="7920880" cy="460851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dirty="0">
                <a:latin typeface="+mn-lt"/>
              </a:rPr>
              <a:t>FIG. 3. Case 8. </a:t>
            </a:r>
            <a:r>
              <a:rPr lang="en-US" sz="1600" dirty="0" err="1">
                <a:latin typeface="+mn-lt"/>
              </a:rPr>
              <a:t>Histologic</a:t>
            </a:r>
            <a:r>
              <a:rPr lang="en-US" sz="1600" dirty="0">
                <a:latin typeface="+mn-lt"/>
              </a:rPr>
              <a:t> sections show an atypical </a:t>
            </a:r>
            <a:r>
              <a:rPr lang="en-US" sz="1600" dirty="0" err="1">
                <a:latin typeface="+mn-lt"/>
              </a:rPr>
              <a:t>histiocytic</a:t>
            </a:r>
            <a:r>
              <a:rPr lang="en-US" sz="1600" dirty="0">
                <a:latin typeface="+mn-lt"/>
              </a:rPr>
              <a:t> infiltrate (A; </a:t>
            </a:r>
            <a:r>
              <a:rPr lang="en-US" sz="1600" dirty="0" err="1">
                <a:latin typeface="+mn-lt"/>
              </a:rPr>
              <a:t>hematoxylin</a:t>
            </a:r>
            <a:r>
              <a:rPr lang="en-US" sz="1600" dirty="0">
                <a:latin typeface="+mn-lt"/>
              </a:rPr>
              <a:t>-</a:t>
            </a:r>
            <a:br>
              <a:rPr lang="en-US" sz="1600" dirty="0">
                <a:latin typeface="+mn-lt"/>
              </a:rPr>
            </a:br>
            <a:r>
              <a:rPr lang="en-US" sz="1600" dirty="0" err="1">
                <a:latin typeface="+mn-lt"/>
              </a:rPr>
              <a:t>phloxine</a:t>
            </a:r>
            <a:r>
              <a:rPr lang="en-US" sz="1600" dirty="0">
                <a:latin typeface="+mn-lt"/>
              </a:rPr>
              <a:t>-saffron stain, original magnification ×25), </a:t>
            </a:r>
            <a:r>
              <a:rPr lang="en-US" sz="1600" dirty="0" err="1">
                <a:latin typeface="+mn-lt"/>
              </a:rPr>
              <a:t>eosinophils</a:t>
            </a:r>
            <a:r>
              <a:rPr lang="en-US" sz="1600" dirty="0">
                <a:latin typeface="+mn-lt"/>
              </a:rPr>
              <a:t> in the background</a:t>
            </a:r>
            <a:br>
              <a:rPr lang="en-US" sz="1600" dirty="0">
                <a:latin typeface="+mn-lt"/>
              </a:rPr>
            </a:br>
            <a:r>
              <a:rPr lang="en-US" sz="1600" dirty="0">
                <a:latin typeface="+mn-lt"/>
              </a:rPr>
              <a:t>(B; </a:t>
            </a:r>
            <a:r>
              <a:rPr lang="en-US" sz="1600" dirty="0" err="1">
                <a:latin typeface="+mn-lt"/>
              </a:rPr>
              <a:t>Giemsa</a:t>
            </a:r>
            <a:r>
              <a:rPr lang="en-US" sz="1600" dirty="0">
                <a:latin typeface="+mn-lt"/>
              </a:rPr>
              <a:t> stain, original magnification ×25), positive CD1a </a:t>
            </a:r>
            <a:r>
              <a:rPr lang="en-US" sz="1600" b="1" dirty="0">
                <a:latin typeface="+mn-lt"/>
              </a:rPr>
              <a:t>staining (C;</a:t>
            </a:r>
            <a:br>
              <a:rPr lang="en-US" sz="1600" b="1" dirty="0">
                <a:latin typeface="+mn-lt"/>
              </a:rPr>
            </a:br>
            <a:r>
              <a:rPr lang="en-US" sz="1600" b="1" dirty="0">
                <a:latin typeface="+mn-lt"/>
              </a:rPr>
              <a:t>original magnification ×25) and </a:t>
            </a:r>
            <a:r>
              <a:rPr lang="en-US" sz="1600" b="1" dirty="0" err="1">
                <a:latin typeface="+mn-lt"/>
              </a:rPr>
              <a:t>Birbeck</a:t>
            </a:r>
            <a:r>
              <a:rPr lang="en-US" sz="1600" b="1" dirty="0">
                <a:latin typeface="+mn-lt"/>
              </a:rPr>
              <a:t> granules on electron microscopy (D; original</a:t>
            </a:r>
            <a:br>
              <a:rPr lang="en-US" sz="1600" b="1" dirty="0">
                <a:latin typeface="+mn-lt"/>
              </a:rPr>
            </a:br>
            <a:r>
              <a:rPr lang="en-US" sz="1600" b="1" dirty="0">
                <a:latin typeface="+mn-lt"/>
              </a:rPr>
              <a:t>magnification ×55 000).</a:t>
            </a:r>
            <a:endParaRPr lang="fa-IR" sz="1600" dirty="0">
              <a:latin typeface="+mn-lt"/>
            </a:endParaRPr>
          </a:p>
        </p:txBody>
      </p:sp>
      <p:pic>
        <p:nvPicPr>
          <p:cNvPr id="3074" name="Picture 2"/>
          <p:cNvPicPr>
            <a:picLocks noGrp="1" noChangeAspect="1" noChangeArrowheads="1"/>
          </p:cNvPicPr>
          <p:nvPr>
            <p:ph idx="1"/>
          </p:nvPr>
        </p:nvPicPr>
        <p:blipFill>
          <a:blip r:embed="rId2" cstate="print"/>
          <a:stretch>
            <a:fillRect/>
          </a:stretch>
        </p:blipFill>
        <p:spPr bwMode="auto">
          <a:xfrm>
            <a:off x="1935480" y="910590"/>
            <a:ext cx="5196840" cy="343662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17232"/>
            <a:ext cx="6781800" cy="654968"/>
          </a:xfrm>
        </p:spPr>
        <p:txBody>
          <a:bodyPr>
            <a:normAutofit/>
          </a:bodyPr>
          <a:lstStyle/>
          <a:p>
            <a:r>
              <a:rPr lang="en-US" sz="2400" b="1" dirty="0"/>
              <a:t> Summary and conclusions </a:t>
            </a:r>
            <a:endParaRPr lang="fa-IR" sz="2400" dirty="0"/>
          </a:p>
        </p:txBody>
      </p:sp>
      <p:sp>
        <p:nvSpPr>
          <p:cNvPr id="3" name="Content Placeholder 2"/>
          <p:cNvSpPr>
            <a:spLocks noGrp="1"/>
          </p:cNvSpPr>
          <p:nvPr>
            <p:ph idx="1"/>
          </p:nvPr>
        </p:nvSpPr>
        <p:spPr>
          <a:xfrm>
            <a:off x="762000" y="685800"/>
            <a:ext cx="7543800" cy="4903440"/>
          </a:xfrm>
        </p:spPr>
        <p:txBody>
          <a:bodyPr>
            <a:normAutofit fontScale="85000" lnSpcReduction="10000"/>
          </a:bodyPr>
          <a:lstStyle/>
          <a:p>
            <a:pPr algn="l" rtl="0">
              <a:buFont typeface="Wingdings" pitchFamily="2" charset="2"/>
              <a:buChar char="q"/>
            </a:pPr>
            <a:r>
              <a:rPr lang="en-US" b="1" dirty="0" smtClean="0"/>
              <a:t> </a:t>
            </a:r>
            <a:r>
              <a:rPr lang="en-US" b="1" dirty="0"/>
              <a:t>DIAGNOSIS </a:t>
            </a:r>
          </a:p>
          <a:p>
            <a:pPr algn="l" rtl="0">
              <a:buFont typeface="Wingdings" pitchFamily="2" charset="2"/>
              <a:buChar char="ü"/>
            </a:pPr>
            <a:r>
              <a:rPr lang="en-US" b="1" dirty="0"/>
              <a:t> </a:t>
            </a:r>
            <a:r>
              <a:rPr lang="en-US" dirty="0"/>
              <a:t>Although some maintain that </a:t>
            </a:r>
            <a:r>
              <a:rPr lang="en-US" dirty="0" err="1"/>
              <a:t>radiographically</a:t>
            </a:r>
            <a:r>
              <a:rPr lang="en-US" dirty="0"/>
              <a:t> typical lesions do not require biopsy and can safely be followed with serial radiography,  </a:t>
            </a:r>
            <a:r>
              <a:rPr lang="en-US" dirty="0">
                <a:solidFill>
                  <a:srgbClr val="FF0000"/>
                </a:solidFill>
              </a:rPr>
              <a:t>Most advocate a tissue diagnosis</a:t>
            </a:r>
          </a:p>
          <a:p>
            <a:pPr marL="0" indent="0" algn="l" rtl="0">
              <a:buNone/>
            </a:pPr>
            <a:endParaRPr lang="en-US" dirty="0"/>
          </a:p>
          <a:p>
            <a:pPr algn="l" rtl="0">
              <a:buFont typeface="Wingdings" pitchFamily="2" charset="2"/>
              <a:buChar char="ü"/>
            </a:pPr>
            <a:endParaRPr lang="en-US" dirty="0"/>
          </a:p>
          <a:p>
            <a:pPr algn="l" rtl="0">
              <a:buFont typeface="Wingdings" pitchFamily="2" charset="2"/>
              <a:buChar char="ü"/>
            </a:pPr>
            <a:r>
              <a:rPr lang="en-US" dirty="0" smtClean="0"/>
              <a:t>Any </a:t>
            </a:r>
            <a:r>
              <a:rPr lang="en-US" dirty="0"/>
              <a:t>child with </a:t>
            </a:r>
            <a:r>
              <a:rPr lang="en-US" dirty="0" smtClean="0"/>
              <a:t>suspected solitary </a:t>
            </a:r>
            <a:r>
              <a:rPr lang="en-US" dirty="0"/>
              <a:t>LCH of the </a:t>
            </a:r>
            <a:r>
              <a:rPr lang="en-US" dirty="0" smtClean="0"/>
              <a:t>vertebra undergo </a:t>
            </a:r>
            <a:r>
              <a:rPr lang="en-US" dirty="0"/>
              <a:t>a full diagnostic </a:t>
            </a:r>
            <a:r>
              <a:rPr lang="en-US" dirty="0" smtClean="0"/>
              <a:t>investigation consisting </a:t>
            </a:r>
            <a:r>
              <a:rPr lang="en-US" dirty="0"/>
              <a:t>of a skeletal </a:t>
            </a:r>
            <a:r>
              <a:rPr lang="en-US" dirty="0" smtClean="0"/>
              <a:t>survey / Abdominal </a:t>
            </a:r>
            <a:r>
              <a:rPr lang="en-US" dirty="0"/>
              <a:t>ultrasonography </a:t>
            </a:r>
            <a:endParaRPr lang="en-US" dirty="0" smtClean="0"/>
          </a:p>
          <a:p>
            <a:pPr algn="l" rtl="0">
              <a:buFont typeface="Wingdings" pitchFamily="2" charset="2"/>
              <a:buChar char="ü"/>
            </a:pPr>
            <a:endParaRPr lang="en-US" dirty="0" smtClean="0"/>
          </a:p>
          <a:p>
            <a:pPr algn="l" rtl="0">
              <a:buFont typeface="Wingdings" pitchFamily="2" charset="2"/>
              <a:buChar char="ü"/>
            </a:pPr>
            <a:r>
              <a:rPr lang="en-US" dirty="0" smtClean="0"/>
              <a:t>Although </a:t>
            </a:r>
            <a:r>
              <a:rPr lang="en-US" dirty="0" smtClean="0"/>
              <a:t>bone </a:t>
            </a:r>
            <a:r>
              <a:rPr lang="en-US" dirty="0"/>
              <a:t>scanning is not sensitive </a:t>
            </a:r>
            <a:r>
              <a:rPr lang="en-US" dirty="0" smtClean="0"/>
              <a:t>for LCH, it is also recommended because it is important to rule out other diagnoses</a:t>
            </a:r>
            <a:r>
              <a:rPr lang="en-US" dirty="0"/>
              <a:t>. </a:t>
            </a:r>
            <a:endParaRPr lang="en-US" dirty="0" smtClean="0"/>
          </a:p>
          <a:p>
            <a:pPr algn="l" rtl="0">
              <a:buFont typeface="Wingdings" pitchFamily="2" charset="2"/>
              <a:buChar char="ü"/>
            </a:pPr>
            <a:r>
              <a:rPr lang="en-US" dirty="0" smtClean="0"/>
              <a:t>CT </a:t>
            </a:r>
            <a:r>
              <a:rPr lang="en-US" dirty="0"/>
              <a:t>:  vertebral lesion </a:t>
            </a:r>
          </a:p>
          <a:p>
            <a:pPr algn="l" rtl="0">
              <a:buFont typeface="Wingdings" pitchFamily="2" charset="2"/>
              <a:buChar char="ü"/>
            </a:pPr>
            <a:r>
              <a:rPr lang="en-US" dirty="0"/>
              <a:t>MRI : Neural involvement.</a:t>
            </a:r>
          </a:p>
          <a:p>
            <a:pPr algn="l" rtl="0">
              <a:buFont typeface="Wingdings" pitchFamily="2" charset="2"/>
              <a:buChar char="ü"/>
            </a:pPr>
            <a:r>
              <a:rPr lang="en-US" dirty="0"/>
              <a:t>A biopsy is highly recommended for a diagnosis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01208"/>
            <a:ext cx="6781800" cy="870992"/>
          </a:xfrm>
        </p:spPr>
        <p:txBody>
          <a:bodyPr>
            <a:normAutofit/>
          </a:bodyPr>
          <a:lstStyle/>
          <a:p>
            <a:endParaRPr lang="fa-IR" sz="1800" dirty="0"/>
          </a:p>
        </p:txBody>
      </p:sp>
      <p:sp>
        <p:nvSpPr>
          <p:cNvPr id="3" name="Content Placeholder 2"/>
          <p:cNvSpPr>
            <a:spLocks noGrp="1"/>
          </p:cNvSpPr>
          <p:nvPr>
            <p:ph idx="1"/>
          </p:nvPr>
        </p:nvSpPr>
        <p:spPr>
          <a:xfrm>
            <a:off x="762000" y="685800"/>
            <a:ext cx="7543800" cy="5047456"/>
          </a:xfrm>
        </p:spPr>
        <p:txBody>
          <a:bodyPr>
            <a:normAutofit/>
          </a:bodyPr>
          <a:lstStyle/>
          <a:p>
            <a:pPr algn="l" rtl="0">
              <a:buFont typeface="Wingdings" pitchFamily="2" charset="2"/>
              <a:buChar char="q"/>
            </a:pPr>
            <a:r>
              <a:rPr lang="en-US" b="1" dirty="0"/>
              <a:t>Treatment of LCH in the spine </a:t>
            </a:r>
            <a:endParaRPr lang="en-US" b="1" dirty="0" smtClean="0"/>
          </a:p>
          <a:p>
            <a:pPr marL="0" indent="0" algn="l" rtl="0">
              <a:buNone/>
            </a:pPr>
            <a:endParaRPr lang="en-US" b="1" dirty="0"/>
          </a:p>
          <a:p>
            <a:pPr algn="l" rtl="0">
              <a:buFont typeface="Wingdings" pitchFamily="2" charset="2"/>
              <a:buChar char="ü"/>
            </a:pPr>
            <a:r>
              <a:rPr lang="en-US" b="1" dirty="0"/>
              <a:t>immobilization and observation:  </a:t>
            </a:r>
            <a:r>
              <a:rPr lang="en-US" dirty="0"/>
              <a:t>in the absence of     </a:t>
            </a:r>
          </a:p>
          <a:p>
            <a:pPr marL="0" indent="0" algn="l" rtl="0">
              <a:buNone/>
            </a:pPr>
            <a:r>
              <a:rPr lang="en-US" dirty="0" smtClean="0"/>
              <a:t>      </a:t>
            </a:r>
            <a:r>
              <a:rPr lang="en-US" dirty="0"/>
              <a:t>multisystem disease or </a:t>
            </a:r>
            <a:r>
              <a:rPr lang="en-US" dirty="0" smtClean="0"/>
              <a:t>instability</a:t>
            </a:r>
            <a:endParaRPr lang="en-US" dirty="0"/>
          </a:p>
          <a:p>
            <a:pPr algn="l" rtl="0">
              <a:buFont typeface="Wingdings" pitchFamily="2" charset="2"/>
              <a:buChar char="ü"/>
            </a:pPr>
            <a:r>
              <a:rPr lang="en-US" b="1" dirty="0"/>
              <a:t>Surgery:  </a:t>
            </a:r>
            <a:r>
              <a:rPr lang="en-US" dirty="0"/>
              <a:t>instability or neurologic Deficit</a:t>
            </a:r>
            <a:r>
              <a:rPr lang="en-US" b="1" dirty="0"/>
              <a:t>. </a:t>
            </a:r>
          </a:p>
          <a:p>
            <a:pPr algn="l" rtl="0">
              <a:buFont typeface="Wingdings" pitchFamily="2" charset="2"/>
              <a:buChar char="ü"/>
            </a:pPr>
            <a:r>
              <a:rPr lang="en-US" b="1" dirty="0"/>
              <a:t>Chemotherapy : </a:t>
            </a:r>
            <a:r>
              <a:rPr lang="en-US" dirty="0"/>
              <a:t>systemic involvement</a:t>
            </a:r>
            <a:r>
              <a:rPr lang="en-US" b="1" dirty="0"/>
              <a:t>. </a:t>
            </a:r>
            <a:endParaRPr lang="en-US" b="1" dirty="0" smtClean="0"/>
          </a:p>
          <a:p>
            <a:pPr algn="l" rtl="0">
              <a:buFont typeface="Wingdings" pitchFamily="2" charset="2"/>
              <a:buChar char="ü"/>
            </a:pPr>
            <a:r>
              <a:rPr lang="en-US" b="1" dirty="0" smtClean="0"/>
              <a:t>Radiotherapy: </a:t>
            </a:r>
            <a:r>
              <a:rPr lang="en-US" dirty="0" smtClean="0"/>
              <a:t>There </a:t>
            </a:r>
            <a:r>
              <a:rPr lang="en-US" dirty="0"/>
              <a:t>is no role for </a:t>
            </a:r>
            <a:r>
              <a:rPr lang="en-US" dirty="0" smtClean="0"/>
              <a:t>routine </a:t>
            </a:r>
            <a:r>
              <a:rPr lang="en-US" dirty="0" smtClean="0"/>
              <a:t>radiotherapy. unless</a:t>
            </a:r>
            <a:r>
              <a:rPr lang="en-US" dirty="0" smtClean="0"/>
              <a:t> </a:t>
            </a:r>
            <a:r>
              <a:rPr lang="en-US" dirty="0" smtClean="0"/>
              <a:t> the </a:t>
            </a:r>
            <a:r>
              <a:rPr lang="en-US" dirty="0"/>
              <a:t>disease continues to </a:t>
            </a:r>
            <a:r>
              <a:rPr lang="en-US" dirty="0" smtClean="0"/>
              <a:t>progress.</a:t>
            </a:r>
          </a:p>
          <a:p>
            <a:pPr algn="l" rtl="0">
              <a:buFont typeface="Wingdings" pitchFamily="2" charset="2"/>
              <a:buChar char="ü"/>
            </a:pPr>
            <a:r>
              <a:rPr lang="en-US" b="1" dirty="0" smtClean="0"/>
              <a:t>Follow-up </a:t>
            </a:r>
            <a:r>
              <a:rPr lang="en-US" dirty="0" smtClean="0"/>
              <a:t>should be a minimum of 3 years </a:t>
            </a:r>
            <a:r>
              <a:rPr lang="en-US" dirty="0" smtClean="0"/>
              <a:t>or until </a:t>
            </a:r>
            <a:r>
              <a:rPr lang="en-US" dirty="0" smtClean="0"/>
              <a:t>symptoms or the lesion has resolved.</a:t>
            </a:r>
          </a:p>
          <a:p>
            <a:pPr algn="l" rtl="0">
              <a:buNone/>
            </a:pPr>
            <a:endParaRPr lang="fa-I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78288"/>
            <a:ext cx="6781800" cy="1015008"/>
          </a:xfrm>
        </p:spPr>
        <p:txBody>
          <a:bodyPr>
            <a:normAutofit/>
          </a:bodyPr>
          <a:lstStyle/>
          <a:p>
            <a:r>
              <a:rPr lang="en-US" sz="2000" b="1" dirty="0" smtClean="0">
                <a:latin typeface="+mn-lt"/>
              </a:rPr>
              <a:t>Rare C-6 vertebral involvement in a child with </a:t>
            </a:r>
            <a:r>
              <a:rPr lang="en-US" sz="2000" b="1" dirty="0" err="1" smtClean="0">
                <a:latin typeface="+mn-lt"/>
              </a:rPr>
              <a:t>histiocytosis</a:t>
            </a:r>
            <a:r>
              <a:rPr lang="en-US" sz="2000" b="1" dirty="0" smtClean="0">
                <a:latin typeface="+mn-lt"/>
              </a:rPr>
              <a:t> X: Case report</a:t>
            </a:r>
            <a:r>
              <a:rPr lang="en-US" sz="2000" b="1" i="1" dirty="0">
                <a:latin typeface="+mn-lt"/>
              </a:rPr>
              <a:t> Folia </a:t>
            </a:r>
            <a:r>
              <a:rPr lang="en-US" sz="2000" b="1" i="1" dirty="0" err="1">
                <a:latin typeface="+mn-lt"/>
              </a:rPr>
              <a:t>Neuropathol</a:t>
            </a:r>
            <a:r>
              <a:rPr lang="en-US" sz="2000" b="1" i="1" dirty="0">
                <a:latin typeface="+mn-lt"/>
              </a:rPr>
              <a:t> 2007; 45 (2): 93-97</a:t>
            </a:r>
            <a:endParaRPr lang="fa-IR" sz="2000" b="1" dirty="0">
              <a:latin typeface="+mn-lt"/>
            </a:endParaRPr>
          </a:p>
        </p:txBody>
      </p:sp>
      <p:sp>
        <p:nvSpPr>
          <p:cNvPr id="3" name="Content Placeholder 2"/>
          <p:cNvSpPr>
            <a:spLocks noGrp="1"/>
          </p:cNvSpPr>
          <p:nvPr>
            <p:ph idx="1"/>
          </p:nvPr>
        </p:nvSpPr>
        <p:spPr>
          <a:xfrm>
            <a:off x="762000" y="685800"/>
            <a:ext cx="7543800" cy="4615408"/>
          </a:xfrm>
        </p:spPr>
        <p:txBody>
          <a:bodyPr>
            <a:normAutofit lnSpcReduction="10000"/>
          </a:bodyPr>
          <a:lstStyle/>
          <a:p>
            <a:pPr algn="l" rtl="0">
              <a:buNone/>
            </a:pPr>
            <a:r>
              <a:rPr lang="en-US" i="1" dirty="0" smtClean="0"/>
              <a:t>A </a:t>
            </a:r>
            <a:r>
              <a:rPr lang="en-US" i="1" dirty="0"/>
              <a:t>rare case of C-6 vertebral involvement in a 12-year-old boy with </a:t>
            </a:r>
            <a:r>
              <a:rPr lang="en-US" i="1" dirty="0" err="1"/>
              <a:t>histiocytosis</a:t>
            </a:r>
            <a:r>
              <a:rPr lang="en-US" i="1" dirty="0"/>
              <a:t> X. </a:t>
            </a:r>
            <a:endParaRPr lang="en-US" i="1" dirty="0" smtClean="0"/>
          </a:p>
          <a:p>
            <a:pPr algn="l" rtl="0">
              <a:buNone/>
            </a:pPr>
            <a:endParaRPr lang="en-US" i="1" dirty="0" smtClean="0"/>
          </a:p>
          <a:p>
            <a:pPr algn="l" rtl="0">
              <a:buNone/>
            </a:pPr>
            <a:r>
              <a:rPr lang="en-US" i="1" dirty="0" smtClean="0"/>
              <a:t>The </a:t>
            </a:r>
            <a:r>
              <a:rPr lang="en-US" i="1" dirty="0"/>
              <a:t>patient presented with limitation in movements of neck and upper extremities. </a:t>
            </a:r>
            <a:endParaRPr lang="en-US" i="1" dirty="0" smtClean="0"/>
          </a:p>
          <a:p>
            <a:pPr algn="l" rtl="0">
              <a:buNone/>
            </a:pPr>
            <a:r>
              <a:rPr lang="en-US" i="1" dirty="0" smtClean="0"/>
              <a:t>Surgery </a:t>
            </a:r>
            <a:r>
              <a:rPr lang="en-US" i="1" dirty="0"/>
              <a:t>was performed via an anterior cervical approach along with stabilization using a fibula strut graft and plate fixation</a:t>
            </a:r>
            <a:r>
              <a:rPr lang="en-US" i="1" dirty="0" smtClean="0"/>
              <a:t>.</a:t>
            </a:r>
          </a:p>
          <a:p>
            <a:pPr algn="l" rtl="0">
              <a:buNone/>
            </a:pPr>
            <a:r>
              <a:rPr lang="en-US" i="1" dirty="0" smtClean="0"/>
              <a:t>HP Report : LCH</a:t>
            </a:r>
          </a:p>
          <a:p>
            <a:pPr algn="l" rtl="0">
              <a:buNone/>
            </a:pPr>
            <a:r>
              <a:rPr lang="en-US" i="1" dirty="0" smtClean="0"/>
              <a:t> </a:t>
            </a:r>
            <a:r>
              <a:rPr lang="en-US" i="1" dirty="0"/>
              <a:t>The patient went on to make a full recovery with complete resolution of his motor weakness</a:t>
            </a:r>
            <a:r>
              <a:rPr lang="en-US" i="1" dirty="0" smtClean="0"/>
              <a:t>.</a:t>
            </a:r>
          </a:p>
          <a:p>
            <a:pPr algn="l" rtl="0">
              <a:buNone/>
            </a:pPr>
            <a:r>
              <a:rPr lang="en-US" i="1" dirty="0" smtClean="0"/>
              <a:t> </a:t>
            </a:r>
            <a:endParaRPr lang="fa-I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008112"/>
          </a:xfrm>
        </p:spPr>
        <p:txBody>
          <a:bodyPr>
            <a:normAutofit/>
          </a:bodyPr>
          <a:lstStyle/>
          <a:p>
            <a:r>
              <a:rPr lang="en-US" sz="2000" dirty="0" smtClean="0">
                <a:cs typeface="+mn-cs"/>
              </a:rPr>
              <a:t>Rare C-6 vertebral involvement in a child with </a:t>
            </a:r>
            <a:r>
              <a:rPr lang="en-US" sz="2000" dirty="0" err="1" smtClean="0">
                <a:cs typeface="+mn-cs"/>
              </a:rPr>
              <a:t>histiocytosis</a:t>
            </a:r>
            <a:r>
              <a:rPr lang="en-US" sz="2000" dirty="0" smtClean="0">
                <a:cs typeface="+mn-cs"/>
              </a:rPr>
              <a:t> X: Case report</a:t>
            </a:r>
            <a:r>
              <a:rPr lang="en-US" sz="2000" i="1" dirty="0" smtClean="0">
                <a:cs typeface="+mn-cs"/>
              </a:rPr>
              <a:t> Folia </a:t>
            </a:r>
            <a:r>
              <a:rPr lang="en-US" sz="2000" i="1" dirty="0" err="1" smtClean="0">
                <a:cs typeface="+mn-cs"/>
              </a:rPr>
              <a:t>Neuropathol</a:t>
            </a:r>
            <a:r>
              <a:rPr lang="en-US" sz="2000" i="1" dirty="0" smtClean="0">
                <a:cs typeface="+mn-cs"/>
              </a:rPr>
              <a:t> 2007; 45 (2): 93-97</a:t>
            </a:r>
            <a:endParaRPr lang="fa-IR" sz="2000" dirty="0">
              <a:cs typeface="+mn-cs"/>
            </a:endParaRPr>
          </a:p>
        </p:txBody>
      </p:sp>
      <p:pic>
        <p:nvPicPr>
          <p:cNvPr id="4098" name="Picture 2"/>
          <p:cNvPicPr>
            <a:picLocks noGrp="1" noChangeAspect="1" noChangeArrowheads="1"/>
          </p:cNvPicPr>
          <p:nvPr>
            <p:ph idx="1"/>
          </p:nvPr>
        </p:nvPicPr>
        <p:blipFill>
          <a:blip r:embed="rId2" cstate="print"/>
          <a:stretch>
            <a:fillRect/>
          </a:stretch>
        </p:blipFill>
        <p:spPr bwMode="auto">
          <a:xfrm>
            <a:off x="1403648" y="1628800"/>
            <a:ext cx="6480720" cy="439248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Rare C-6 vertebral involvement in a child with </a:t>
            </a:r>
            <a:r>
              <a:rPr lang="en-US" sz="2000" b="1" dirty="0" err="1" smtClean="0"/>
              <a:t>histiocytosis</a:t>
            </a:r>
            <a:r>
              <a:rPr lang="en-US" sz="2000" b="1" dirty="0" smtClean="0"/>
              <a:t> X: Case report</a:t>
            </a:r>
            <a:r>
              <a:rPr lang="en-US" sz="2000" b="1" i="1" dirty="0" smtClean="0"/>
              <a:t> Folia </a:t>
            </a:r>
            <a:r>
              <a:rPr lang="en-US" sz="2000" b="1" i="1" dirty="0" err="1" smtClean="0"/>
              <a:t>Neuropathol</a:t>
            </a:r>
            <a:r>
              <a:rPr lang="en-US" sz="2000" b="1" i="1" dirty="0" smtClean="0"/>
              <a:t> 2007; 45 (2): 93-97</a:t>
            </a:r>
            <a:endParaRPr lang="fa-IR" sz="2000" b="1" dirty="0"/>
          </a:p>
        </p:txBody>
      </p:sp>
      <p:sp>
        <p:nvSpPr>
          <p:cNvPr id="3" name="Content Placeholder 2"/>
          <p:cNvSpPr>
            <a:spLocks noGrp="1"/>
          </p:cNvSpPr>
          <p:nvPr>
            <p:ph idx="1"/>
          </p:nvPr>
        </p:nvSpPr>
        <p:spPr>
          <a:xfrm>
            <a:off x="762000" y="685800"/>
            <a:ext cx="7543800" cy="4759424"/>
          </a:xfrm>
        </p:spPr>
        <p:txBody>
          <a:bodyPr>
            <a:normAutofit fontScale="85000" lnSpcReduction="20000"/>
          </a:bodyPr>
          <a:lstStyle/>
          <a:p>
            <a:pPr algn="l" rtl="0">
              <a:buNone/>
            </a:pPr>
            <a:r>
              <a:rPr lang="en-US" b="1" dirty="0"/>
              <a:t>Discussion</a:t>
            </a:r>
          </a:p>
          <a:p>
            <a:pPr algn="l" rtl="0"/>
            <a:r>
              <a:rPr lang="en-US" dirty="0" err="1" smtClean="0"/>
              <a:t>Gandolfi</a:t>
            </a:r>
            <a:r>
              <a:rPr lang="en-US" dirty="0" smtClean="0"/>
              <a:t> :spinal </a:t>
            </a:r>
            <a:r>
              <a:rPr lang="en-US" dirty="0"/>
              <a:t>cord compression </a:t>
            </a:r>
            <a:r>
              <a:rPr lang="en-US" dirty="0" smtClean="0"/>
              <a:t>duo to </a:t>
            </a:r>
            <a:r>
              <a:rPr lang="en-US" dirty="0"/>
              <a:t>vertebral body of T-7, which was surgically corrected</a:t>
            </a:r>
            <a:r>
              <a:rPr lang="en-US" dirty="0" smtClean="0"/>
              <a:t>.</a:t>
            </a:r>
          </a:p>
          <a:p>
            <a:pPr algn="l" rtl="0"/>
            <a:r>
              <a:rPr lang="en-US" dirty="0" smtClean="0"/>
              <a:t> </a:t>
            </a:r>
            <a:r>
              <a:rPr lang="en-US" dirty="0" err="1"/>
              <a:t>Boriani</a:t>
            </a:r>
            <a:r>
              <a:rPr lang="en-US" dirty="0"/>
              <a:t> et al 35  cases of vertebral </a:t>
            </a:r>
            <a:r>
              <a:rPr lang="en-US" dirty="0" err="1"/>
              <a:t>histiocytosis</a:t>
            </a:r>
            <a:r>
              <a:rPr lang="en-US" dirty="0"/>
              <a:t> with a total of 52 vertebrae affected. </a:t>
            </a:r>
          </a:p>
          <a:p>
            <a:pPr algn="l" rtl="0">
              <a:buNone/>
            </a:pPr>
            <a:r>
              <a:rPr lang="en-US" dirty="0"/>
              <a:t>They noted that the diagnosis was based on radiology only in typical cases;  and in cases of malignant neoplastic lesions, the diagnosis might be missed.</a:t>
            </a:r>
          </a:p>
          <a:p>
            <a:pPr algn="l" rtl="0">
              <a:buNone/>
            </a:pPr>
            <a:r>
              <a:rPr lang="en-US" dirty="0"/>
              <a:t> These authors proposed orthotic stabilization and/or surgical treatment based on </a:t>
            </a:r>
            <a:r>
              <a:rPr lang="en-US" dirty="0">
                <a:solidFill>
                  <a:srgbClr val="FF0000"/>
                </a:solidFill>
              </a:rPr>
              <a:t>the extent of the lesion </a:t>
            </a:r>
            <a:r>
              <a:rPr lang="en-US" dirty="0"/>
              <a:t>and the </a:t>
            </a:r>
            <a:r>
              <a:rPr lang="en-US" dirty="0">
                <a:solidFill>
                  <a:srgbClr val="FF0000"/>
                </a:solidFill>
              </a:rPr>
              <a:t>potential for further progression.</a:t>
            </a:r>
          </a:p>
          <a:p>
            <a:pPr algn="l" rtl="0">
              <a:buNone/>
            </a:pPr>
            <a:r>
              <a:rPr lang="en-US" dirty="0"/>
              <a:t> </a:t>
            </a:r>
          </a:p>
          <a:p>
            <a:pPr algn="l" rtl="0"/>
            <a:r>
              <a:rPr lang="en-US" dirty="0" err="1"/>
              <a:t>Kayser</a:t>
            </a:r>
            <a:r>
              <a:rPr lang="en-US" dirty="0"/>
              <a:t> et al:6 children LCH who underwent operative treatment. </a:t>
            </a:r>
          </a:p>
          <a:p>
            <a:pPr algn="l" rtl="0">
              <a:buNone/>
            </a:pPr>
            <a:r>
              <a:rPr lang="en-US" dirty="0"/>
              <a:t>These authors also noted that in cases of vertebral Langerhans cell </a:t>
            </a:r>
            <a:r>
              <a:rPr lang="en-US" dirty="0" err="1"/>
              <a:t>histiocytosis</a:t>
            </a:r>
            <a:r>
              <a:rPr lang="en-US" dirty="0"/>
              <a:t>, differentiating these lesions from spinal osteomyelitis may be difficult.</a:t>
            </a:r>
            <a:endParaRPr lang="en-US" dirty="0" smtClean="0"/>
          </a:p>
          <a:p>
            <a:pPr algn="l" rtl="0">
              <a:buNone/>
            </a:pPr>
            <a:r>
              <a:rPr lang="en-US" dirty="0" smtClean="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157192"/>
            <a:ext cx="7848872" cy="1015008"/>
          </a:xfrm>
        </p:spPr>
        <p:txBody>
          <a:bodyPr>
            <a:normAutofit/>
          </a:bodyPr>
          <a:lstStyle/>
          <a:p>
            <a:pPr rtl="0"/>
            <a:r>
              <a:rPr lang="en-US" sz="2000" b="1" dirty="0">
                <a:latin typeface="Times New Roman" pitchFamily="18" charset="0"/>
                <a:cs typeface="Times New Roman" pitchFamily="18" charset="0"/>
              </a:rPr>
              <a:t>Langerhans</a:t>
            </a:r>
            <a:r>
              <a:rPr lang="en-US" sz="2000" b="1" i="1" dirty="0">
                <a:latin typeface="Times New Roman" pitchFamily="18" charset="0"/>
                <a:cs typeface="Times New Roman" pitchFamily="18" charset="0"/>
              </a:rPr>
              <a:t>’ cell </a:t>
            </a:r>
            <a:r>
              <a:rPr lang="en-US" sz="2000" b="1" i="1" dirty="0" err="1">
                <a:latin typeface="Times New Roman" pitchFamily="18" charset="0"/>
                <a:cs typeface="Times New Roman" pitchFamily="18" charset="0"/>
              </a:rPr>
              <a:t>histiocytosis</a:t>
            </a:r>
            <a:r>
              <a:rPr lang="en-US" sz="2000" b="1" i="1" dirty="0">
                <a:latin typeface="Times New Roman" pitchFamily="18" charset="0"/>
                <a:cs typeface="Times New Roman" pitchFamily="18" charset="0"/>
              </a:rPr>
              <a:t> of the spine in </a:t>
            </a:r>
            <a:r>
              <a:rPr lang="en-US" sz="2000" b="1" i="1" dirty="0" smtClean="0">
                <a:latin typeface="Times New Roman" pitchFamily="18" charset="0"/>
                <a:cs typeface="Times New Roman" pitchFamily="18" charset="0"/>
              </a:rPr>
              <a:t>children </a:t>
            </a:r>
            <a:r>
              <a:rPr lang="en-US" sz="2000" b="1" dirty="0" smtClean="0">
                <a:latin typeface="Times New Roman" pitchFamily="18" charset="0"/>
                <a:cs typeface="Times New Roman" pitchFamily="18" charset="0"/>
              </a:rPr>
              <a:t>with </a:t>
            </a:r>
            <a:r>
              <a:rPr lang="en-US" sz="2000" b="1" dirty="0">
                <a:latin typeface="Times New Roman" pitchFamily="18" charset="0"/>
                <a:cs typeface="Times New Roman" pitchFamily="18" charset="0"/>
              </a:rPr>
              <a:t>soft tissue extension and </a:t>
            </a:r>
            <a:r>
              <a:rPr lang="en-US" sz="2000" b="1" dirty="0" err="1" smtClean="0">
                <a:latin typeface="Times New Roman" pitchFamily="18" charset="0"/>
                <a:cs typeface="Times New Roman" pitchFamily="18" charset="0"/>
              </a:rPr>
              <a:t>chemotherap</a:t>
            </a: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International </a:t>
            </a:r>
            <a:r>
              <a:rPr lang="en-US" sz="2000" b="1" dirty="0" err="1">
                <a:latin typeface="Times New Roman" pitchFamily="18" charset="0"/>
                <a:cs typeface="Times New Roman" pitchFamily="18" charset="0"/>
              </a:rPr>
              <a:t>Orthopaedics</a:t>
            </a:r>
            <a:r>
              <a:rPr lang="en-US" sz="2000" b="1" dirty="0">
                <a:latin typeface="Times New Roman" pitchFamily="18" charset="0"/>
                <a:cs typeface="Times New Roman" pitchFamily="18" charset="0"/>
              </a:rPr>
              <a:t> (SICOT) (2009) 33:731–736 </a:t>
            </a:r>
            <a:r>
              <a:rPr lang="en-US" sz="2000" b="1" dirty="0" err="1" smtClean="0">
                <a:latin typeface="Times New Roman" pitchFamily="18" charset="0"/>
                <a:cs typeface="Times New Roman" pitchFamily="18" charset="0"/>
              </a:rPr>
              <a:t>Xin</a:t>
            </a:r>
            <a:r>
              <a:rPr lang="en-US" sz="2000" b="1" dirty="0" smtClean="0">
                <a:latin typeface="Times New Roman" pitchFamily="18" charset="0"/>
                <a:cs typeface="Times New Roman" pitchFamily="18" charset="0"/>
              </a:rPr>
              <a:t>-Sheng </a:t>
            </a:r>
            <a:r>
              <a:rPr lang="en-US" sz="2000" b="1" dirty="0" err="1">
                <a:latin typeface="Times New Roman" pitchFamily="18" charset="0"/>
                <a:cs typeface="Times New Roman" pitchFamily="18" charset="0"/>
              </a:rPr>
              <a:t>Peng</a:t>
            </a:r>
            <a:endParaRPr lang="fa-IR" sz="2000" b="1" dirty="0">
              <a:latin typeface="Times New Roman" pitchFamily="18" charset="0"/>
              <a:cs typeface="Times New Roman" pitchFamily="18" charset="0"/>
            </a:endParaRPr>
          </a:p>
        </p:txBody>
      </p:sp>
      <p:sp>
        <p:nvSpPr>
          <p:cNvPr id="3" name="Content Placeholder 2"/>
          <p:cNvSpPr>
            <a:spLocks noGrp="1"/>
          </p:cNvSpPr>
          <p:nvPr>
            <p:ph idx="1"/>
          </p:nvPr>
        </p:nvSpPr>
        <p:spPr>
          <a:xfrm>
            <a:off x="539552" y="692696"/>
            <a:ext cx="8064896" cy="4680520"/>
          </a:xfrm>
        </p:spPr>
        <p:txBody>
          <a:bodyPr>
            <a:normAutofit fontScale="85000" lnSpcReduction="10000"/>
          </a:bodyPr>
          <a:lstStyle/>
          <a:p>
            <a:pPr algn="l" rtl="0">
              <a:buNone/>
            </a:pPr>
            <a:r>
              <a:rPr lang="en-US" b="1" dirty="0"/>
              <a:t>Abstract </a:t>
            </a:r>
            <a:r>
              <a:rPr lang="en-US" b="1" dirty="0" smtClean="0"/>
              <a:t>:</a:t>
            </a:r>
          </a:p>
          <a:p>
            <a:pPr algn="l" rtl="0">
              <a:buNone/>
            </a:pPr>
            <a:r>
              <a:rPr lang="en-US" dirty="0" smtClean="0">
                <a:solidFill>
                  <a:srgbClr val="FF0000"/>
                </a:solidFill>
              </a:rPr>
              <a:t>Incidence </a:t>
            </a:r>
            <a:r>
              <a:rPr lang="en-US" dirty="0">
                <a:solidFill>
                  <a:srgbClr val="FF0000"/>
                </a:solidFill>
              </a:rPr>
              <a:t>of obvious soft tissue </a:t>
            </a:r>
            <a:r>
              <a:rPr lang="en-US" dirty="0"/>
              <a:t>extension </a:t>
            </a:r>
            <a:r>
              <a:rPr lang="en-US" dirty="0" smtClean="0"/>
              <a:t>from LCH </a:t>
            </a:r>
            <a:r>
              <a:rPr lang="en-US" dirty="0"/>
              <a:t>of the spine </a:t>
            </a:r>
            <a:r>
              <a:rPr lang="en-US" dirty="0" smtClean="0"/>
              <a:t>in children </a:t>
            </a:r>
            <a:r>
              <a:rPr lang="en-US" dirty="0"/>
              <a:t>and to evaluate the </a:t>
            </a:r>
            <a:r>
              <a:rPr lang="en-US" dirty="0">
                <a:solidFill>
                  <a:srgbClr val="FF0000"/>
                </a:solidFill>
              </a:rPr>
              <a:t>effects </a:t>
            </a:r>
            <a:r>
              <a:rPr lang="en-US" dirty="0" smtClean="0">
                <a:solidFill>
                  <a:srgbClr val="FF0000"/>
                </a:solidFill>
              </a:rPr>
              <a:t>of chemotherapy </a:t>
            </a:r>
            <a:r>
              <a:rPr lang="en-US" dirty="0" smtClean="0"/>
              <a:t>for those </a:t>
            </a:r>
            <a:r>
              <a:rPr lang="en-US" dirty="0"/>
              <a:t>patients</a:t>
            </a:r>
            <a:r>
              <a:rPr lang="en-US" dirty="0" smtClean="0"/>
              <a:t>.</a:t>
            </a:r>
          </a:p>
          <a:p>
            <a:pPr algn="l" rtl="0">
              <a:buNone/>
            </a:pPr>
            <a:r>
              <a:rPr lang="en-US" dirty="0" smtClean="0"/>
              <a:t> 18 patients LCH /9 </a:t>
            </a:r>
            <a:r>
              <a:rPr lang="en-US" dirty="0"/>
              <a:t>with </a:t>
            </a:r>
            <a:r>
              <a:rPr lang="en-US" dirty="0" smtClean="0"/>
              <a:t>obvious paravertebral </a:t>
            </a:r>
            <a:r>
              <a:rPr lang="en-US" dirty="0"/>
              <a:t>soft tissue </a:t>
            </a:r>
            <a:r>
              <a:rPr lang="en-US" dirty="0" smtClean="0"/>
              <a:t>extension</a:t>
            </a:r>
          </a:p>
          <a:p>
            <a:pPr algn="l" rtl="0">
              <a:buNone/>
            </a:pPr>
            <a:r>
              <a:rPr lang="en-US" dirty="0" smtClean="0"/>
              <a:t>8 </a:t>
            </a:r>
            <a:r>
              <a:rPr lang="en-US" dirty="0"/>
              <a:t>patients / neurological symptoms. </a:t>
            </a:r>
            <a:r>
              <a:rPr lang="en-US" dirty="0" smtClean="0"/>
              <a:t> </a:t>
            </a:r>
            <a:r>
              <a:rPr lang="en-US" dirty="0"/>
              <a:t>3 typical “vertebra </a:t>
            </a:r>
            <a:r>
              <a:rPr lang="en-US" dirty="0" err="1"/>
              <a:t>plana</a:t>
            </a:r>
            <a:r>
              <a:rPr lang="en-US" dirty="0"/>
              <a:t>” </a:t>
            </a:r>
          </a:p>
          <a:p>
            <a:pPr algn="l" rtl="0">
              <a:buNone/>
            </a:pPr>
            <a:r>
              <a:rPr lang="en-US" dirty="0" smtClean="0"/>
              <a:t>All </a:t>
            </a:r>
            <a:r>
              <a:rPr lang="en-US" dirty="0"/>
              <a:t>received chemotherapy and one had surgical treatment. </a:t>
            </a:r>
          </a:p>
          <a:p>
            <a:pPr algn="l" rtl="0">
              <a:buNone/>
            </a:pPr>
            <a:r>
              <a:rPr lang="en-US" dirty="0"/>
              <a:t>The mean follow-up time was 30.3 months. </a:t>
            </a:r>
          </a:p>
          <a:p>
            <a:pPr algn="l" rtl="0">
              <a:buNone/>
            </a:pPr>
            <a:endParaRPr lang="en-US" dirty="0"/>
          </a:p>
          <a:p>
            <a:pPr algn="l" rtl="0">
              <a:buNone/>
            </a:pPr>
            <a:r>
              <a:rPr lang="en-US" dirty="0"/>
              <a:t>Soft tissue extension disappeared completely in all patients. No clinical evidence of disease was observed at the most recent follow-up. </a:t>
            </a:r>
          </a:p>
          <a:p>
            <a:pPr algn="l" rtl="0">
              <a:buNone/>
            </a:pPr>
            <a:endParaRPr lang="en-US" dirty="0"/>
          </a:p>
          <a:p>
            <a:pPr algn="l" rtl="0">
              <a:buNone/>
            </a:pPr>
            <a:r>
              <a:rPr lang="en-US" dirty="0"/>
              <a:t>Chemotherapy is safe and effective, and </a:t>
            </a:r>
            <a:r>
              <a:rPr lang="en-US" dirty="0">
                <a:solidFill>
                  <a:srgbClr val="FF0000"/>
                </a:solidFill>
              </a:rPr>
              <a:t>surgical decompression was probably not necessary for most patients</a:t>
            </a:r>
          </a:p>
          <a:p>
            <a:pPr algn="l" rtl="0">
              <a:buNone/>
            </a:pPr>
            <a:endParaRPr lang="en-US" dirty="0"/>
          </a:p>
          <a:p>
            <a:pPr algn="l" rtl="0">
              <a:buNone/>
            </a:pPr>
            <a:endParaRPr lang="fa-I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085184"/>
            <a:ext cx="7920880" cy="1087016"/>
          </a:xfrm>
        </p:spPr>
        <p:txBody>
          <a:bodyPr>
            <a:normAutofit/>
          </a:bodyPr>
          <a:lstStyle/>
          <a:p>
            <a:pPr rtl="0"/>
            <a:r>
              <a:rPr lang="en-US" sz="2000" dirty="0">
                <a:latin typeface="Times New Roman" pitchFamily="18" charset="0"/>
                <a:cs typeface="Times New Roman" pitchFamily="18" charset="0"/>
              </a:rPr>
              <a:t>Fig. 1 Atypical </a:t>
            </a:r>
            <a:r>
              <a:rPr lang="en-US" sz="2000" dirty="0" err="1">
                <a:latin typeface="Times New Roman" pitchFamily="18" charset="0"/>
                <a:cs typeface="Times New Roman" pitchFamily="18" charset="0"/>
              </a:rPr>
              <a:t>radiographical</a:t>
            </a:r>
            <a:r>
              <a:rPr lang="en-US" sz="2000" dirty="0">
                <a:latin typeface="Times New Roman" pitchFamily="18" charset="0"/>
                <a:cs typeface="Times New Roman" pitchFamily="18" charset="0"/>
              </a:rPr>
              <a:t> presentation of the vertebral </a:t>
            </a:r>
            <a:r>
              <a:rPr lang="en-US" sz="2000" dirty="0" smtClean="0">
                <a:latin typeface="Times New Roman" pitchFamily="18" charset="0"/>
                <a:cs typeface="Times New Roman" pitchFamily="18" charset="0"/>
              </a:rPr>
              <a:t>involvement of </a:t>
            </a:r>
            <a:r>
              <a:rPr lang="en-US" sz="2000" dirty="0">
                <a:latin typeface="Times New Roman" pitchFamily="18" charset="0"/>
                <a:cs typeface="Times New Roman" pitchFamily="18" charset="0"/>
              </a:rPr>
              <a:t>Langerhans’ cell </a:t>
            </a:r>
            <a:r>
              <a:rPr lang="en-US" sz="2000" dirty="0" err="1">
                <a:latin typeface="Times New Roman" pitchFamily="18" charset="0"/>
                <a:cs typeface="Times New Roman" pitchFamily="18" charset="0"/>
              </a:rPr>
              <a:t>histiocytosis</a:t>
            </a:r>
            <a:r>
              <a:rPr lang="en-US" sz="2000" dirty="0">
                <a:latin typeface="Times New Roman" pitchFamily="18" charset="0"/>
                <a:cs typeface="Times New Roman" pitchFamily="18" charset="0"/>
              </a:rPr>
              <a:t> (LCH) of the spine in </a:t>
            </a:r>
            <a:r>
              <a:rPr lang="en-US" sz="2000" dirty="0" smtClean="0">
                <a:latin typeface="Times New Roman" pitchFamily="18" charset="0"/>
                <a:cs typeface="Times New Roman" pitchFamily="18" charset="0"/>
              </a:rPr>
              <a:t>children with </a:t>
            </a:r>
            <a:r>
              <a:rPr lang="en-US" sz="2000" dirty="0">
                <a:latin typeface="Times New Roman" pitchFamily="18" charset="0"/>
                <a:cs typeface="Times New Roman" pitchFamily="18" charset="0"/>
              </a:rPr>
              <a:t>soft tissue mass. One lateral erosion with soft tissue mass of </a:t>
            </a:r>
            <a:r>
              <a:rPr lang="en-US" sz="2000" dirty="0" smtClean="0">
                <a:latin typeface="Times New Roman" pitchFamily="18" charset="0"/>
                <a:cs typeface="Times New Roman" pitchFamily="18" charset="0"/>
              </a:rPr>
              <a:t>T7case 7</a:t>
            </a:r>
            <a:endParaRPr lang="fa-IR" sz="2000" dirty="0">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2" cstate="print"/>
          <a:stretch>
            <a:fillRect/>
          </a:stretch>
        </p:blipFill>
        <p:spPr bwMode="auto">
          <a:xfrm>
            <a:off x="1763688" y="620688"/>
            <a:ext cx="5373604" cy="463074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History</a:t>
            </a:r>
            <a:endParaRPr lang="fa-IR" sz="4400" b="1" dirty="0"/>
          </a:p>
        </p:txBody>
      </p:sp>
      <p:sp>
        <p:nvSpPr>
          <p:cNvPr id="3" name="Content Placeholder 2"/>
          <p:cNvSpPr>
            <a:spLocks noGrp="1"/>
          </p:cNvSpPr>
          <p:nvPr>
            <p:ph idx="1"/>
          </p:nvPr>
        </p:nvSpPr>
        <p:spPr>
          <a:xfrm>
            <a:off x="762000" y="685800"/>
            <a:ext cx="7543800" cy="4687416"/>
          </a:xfrm>
        </p:spPr>
        <p:txBody>
          <a:bodyPr>
            <a:noAutofit/>
          </a:bodyPr>
          <a:lstStyle/>
          <a:p>
            <a:pPr algn="l" rtl="0">
              <a:buFont typeface="Wingdings" pitchFamily="2" charset="2"/>
              <a:buChar char="q"/>
            </a:pPr>
            <a:r>
              <a:rPr lang="en-US" sz="2400" b="1" dirty="0" smtClean="0"/>
              <a:t> </a:t>
            </a:r>
            <a:r>
              <a:rPr lang="en-US" sz="2400" dirty="0" smtClean="0"/>
              <a:t>a 6 </a:t>
            </a:r>
            <a:r>
              <a:rPr lang="en-US" sz="2400" dirty="0" smtClean="0"/>
              <a:t>year old </a:t>
            </a:r>
            <a:r>
              <a:rPr lang="en-US" sz="2400" dirty="0" smtClean="0"/>
              <a:t>boy child</a:t>
            </a:r>
            <a:endParaRPr lang="en-US" sz="2400" dirty="0" smtClean="0"/>
          </a:p>
          <a:p>
            <a:pPr algn="l" rtl="0">
              <a:buFont typeface="Wingdings" pitchFamily="2" charset="2"/>
              <a:buChar char="q"/>
            </a:pPr>
            <a:r>
              <a:rPr lang="en-US" sz="2400" b="1" dirty="0" smtClean="0"/>
              <a:t> CC</a:t>
            </a:r>
            <a:r>
              <a:rPr lang="en-US" sz="2400" b="1" dirty="0" smtClean="0"/>
              <a:t>: </a:t>
            </a:r>
            <a:r>
              <a:rPr lang="en-US" sz="2400" b="1" dirty="0" smtClean="0"/>
              <a:t>     </a:t>
            </a:r>
            <a:r>
              <a:rPr lang="en-US" sz="2400" dirty="0" smtClean="0"/>
              <a:t>Back </a:t>
            </a:r>
            <a:r>
              <a:rPr lang="en-US" sz="2400" dirty="0" smtClean="0"/>
              <a:t>pain since 6 MO ago( 3/91)</a:t>
            </a:r>
          </a:p>
          <a:p>
            <a:pPr algn="l" rtl="0">
              <a:buFont typeface="Wingdings" pitchFamily="2" charset="2"/>
              <a:buChar char="q"/>
            </a:pPr>
            <a:r>
              <a:rPr lang="en-US" sz="2400" b="1" dirty="0" smtClean="0"/>
              <a:t> Lumbar </a:t>
            </a:r>
            <a:r>
              <a:rPr lang="en-US" sz="2400" b="1" dirty="0" smtClean="0"/>
              <a:t>X Ray: </a:t>
            </a:r>
            <a:r>
              <a:rPr lang="en-US" sz="2400" dirty="0" err="1" smtClean="0"/>
              <a:t>Nl</a:t>
            </a:r>
            <a:r>
              <a:rPr lang="en-US" sz="2400" dirty="0" smtClean="0"/>
              <a:t>  3/91   </a:t>
            </a:r>
          </a:p>
          <a:p>
            <a:pPr algn="l" rtl="0"/>
            <a:endParaRPr lang="en-US" sz="2400" b="1" dirty="0" smtClean="0"/>
          </a:p>
          <a:p>
            <a:pPr algn="l" rtl="0">
              <a:buFont typeface="Wingdings" pitchFamily="2" charset="2"/>
              <a:buChar char="q"/>
            </a:pPr>
            <a:r>
              <a:rPr lang="en-US" sz="2400" b="1" dirty="0" smtClean="0"/>
              <a:t> Evaluation : </a:t>
            </a:r>
            <a:r>
              <a:rPr lang="en-US" sz="2400" dirty="0" smtClean="0"/>
              <a:t>19/6/91</a:t>
            </a:r>
          </a:p>
          <a:p>
            <a:pPr algn="l" rtl="0"/>
            <a:r>
              <a:rPr lang="en-US" sz="2400" dirty="0" smtClean="0"/>
              <a:t>WBC: 9.8      </a:t>
            </a:r>
            <a:r>
              <a:rPr lang="en-US" sz="2000" dirty="0" smtClean="0"/>
              <a:t>( </a:t>
            </a:r>
            <a:r>
              <a:rPr lang="en-US" sz="2000" dirty="0" smtClean="0"/>
              <a:t>PMN:%74 </a:t>
            </a:r>
            <a:r>
              <a:rPr lang="en-US" sz="2000" dirty="0"/>
              <a:t> </a:t>
            </a:r>
            <a:r>
              <a:rPr lang="en-US" sz="2000" dirty="0" smtClean="0"/>
              <a:t> </a:t>
            </a:r>
            <a:r>
              <a:rPr lang="en-US" sz="2000" dirty="0" smtClean="0"/>
              <a:t>L:%</a:t>
            </a:r>
            <a:r>
              <a:rPr lang="en-US" sz="2000" dirty="0" smtClean="0"/>
              <a:t>24   E</a:t>
            </a:r>
            <a:r>
              <a:rPr lang="en-US" sz="2000" dirty="0" smtClean="0"/>
              <a:t>:%2  </a:t>
            </a:r>
            <a:r>
              <a:rPr lang="en-US" sz="2000" dirty="0" smtClean="0"/>
              <a:t>)  </a:t>
            </a:r>
            <a:endParaRPr lang="en-US" sz="2000" dirty="0" smtClean="0"/>
          </a:p>
          <a:p>
            <a:pPr algn="l" rtl="0"/>
            <a:r>
              <a:rPr lang="en-US" sz="2400" dirty="0" smtClean="0"/>
              <a:t> HB: 11.7        </a:t>
            </a:r>
            <a:r>
              <a:rPr lang="en-US" sz="2400" dirty="0" err="1" smtClean="0"/>
              <a:t>Plt</a:t>
            </a:r>
            <a:r>
              <a:rPr lang="en-US" sz="2400" dirty="0" smtClean="0"/>
              <a:t>: </a:t>
            </a:r>
            <a:r>
              <a:rPr lang="en-US" sz="2400" dirty="0" smtClean="0"/>
              <a:t>302</a:t>
            </a:r>
          </a:p>
          <a:p>
            <a:pPr algn="l" rtl="0"/>
            <a:r>
              <a:rPr lang="en-US" sz="2400" dirty="0"/>
              <a:t> </a:t>
            </a:r>
            <a:r>
              <a:rPr lang="en-US" sz="2400" dirty="0" smtClean="0"/>
              <a:t>ESR: 30          CRP: 25.9  ( 0-6)     </a:t>
            </a:r>
          </a:p>
          <a:p>
            <a:pPr algn="l" rtl="0"/>
            <a:r>
              <a:rPr lang="en-US" sz="2400" dirty="0" smtClean="0"/>
              <a:t>Wright  : </a:t>
            </a:r>
            <a:r>
              <a:rPr lang="en-US" sz="2400" dirty="0" err="1" smtClean="0"/>
              <a:t>Neg</a:t>
            </a:r>
            <a:r>
              <a:rPr lang="en-US" sz="2400" dirty="0" smtClean="0"/>
              <a:t>              </a:t>
            </a:r>
            <a:r>
              <a:rPr lang="en-US" sz="2400" dirty="0" err="1" smtClean="0"/>
              <a:t>coombs</a:t>
            </a:r>
            <a:r>
              <a:rPr lang="en-US" sz="2400" dirty="0" smtClean="0"/>
              <a:t> </a:t>
            </a:r>
            <a:r>
              <a:rPr lang="en-US" sz="2400" dirty="0" err="1" smtClean="0"/>
              <a:t>wright</a:t>
            </a:r>
            <a:r>
              <a:rPr lang="en-US" sz="2400" dirty="0" smtClean="0"/>
              <a:t> : </a:t>
            </a:r>
            <a:r>
              <a:rPr lang="en-US" sz="2400" dirty="0" err="1" smtClean="0"/>
              <a:t>Neg</a:t>
            </a:r>
            <a:endParaRPr lang="en-US" sz="2400" dirty="0" smtClean="0"/>
          </a:p>
          <a:p>
            <a:pPr algn="l" rtl="0"/>
            <a:r>
              <a:rPr lang="en-US" sz="2400" b="1" dirty="0" smtClean="0"/>
              <a:t>CXR:</a:t>
            </a:r>
            <a:r>
              <a:rPr lang="en-US" sz="2400" dirty="0" smtClean="0"/>
              <a:t>NL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517232"/>
            <a:ext cx="7488832" cy="654968"/>
          </a:xfrm>
        </p:spPr>
        <p:txBody>
          <a:bodyPr>
            <a:normAutofit/>
          </a:bodyPr>
          <a:lstStyle/>
          <a:p>
            <a:pPr rtl="0"/>
            <a:r>
              <a:rPr lang="en-US" sz="1800" dirty="0">
                <a:latin typeface="Times New Roman" pitchFamily="18" charset="0"/>
                <a:cs typeface="Times New Roman" pitchFamily="18" charset="0"/>
              </a:rPr>
              <a:t>Fig. 2 LCH of T7. Axial computed tomography (CT) </a:t>
            </a:r>
            <a:r>
              <a:rPr lang="en-US" sz="1800" dirty="0" smtClean="0">
                <a:latin typeface="Times New Roman" pitchFamily="18" charset="0"/>
                <a:cs typeface="Times New Roman" pitchFamily="18" charset="0"/>
              </a:rPr>
              <a:t>image demonstrating </a:t>
            </a:r>
            <a:r>
              <a:rPr lang="en-US" sz="1800" dirty="0">
                <a:latin typeface="Times New Roman" pitchFamily="18" charset="0"/>
                <a:cs typeface="Times New Roman" pitchFamily="18" charset="0"/>
              </a:rPr>
              <a:t>circumferential soft tissue extension from the </a:t>
            </a:r>
            <a:r>
              <a:rPr lang="en-US" sz="1800" dirty="0" err="1" smtClean="0">
                <a:latin typeface="Times New Roman" pitchFamily="18" charset="0"/>
                <a:cs typeface="Times New Roman" pitchFamily="18" charset="0"/>
              </a:rPr>
              <a:t>vertebrabody</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(case 6)</a:t>
            </a:r>
            <a:endParaRPr lang="fa-IR" sz="1800" dirty="0">
              <a:latin typeface="Times New Roman" pitchFamily="18" charset="0"/>
              <a:cs typeface="Times New Roman" pitchFamily="18" charset="0"/>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1691680" y="548680"/>
            <a:ext cx="5832648" cy="489654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229200"/>
            <a:ext cx="7776864" cy="943000"/>
          </a:xfrm>
        </p:spPr>
        <p:txBody>
          <a:bodyPr>
            <a:normAutofit/>
          </a:bodyPr>
          <a:lstStyle/>
          <a:p>
            <a:r>
              <a:rPr lang="en-US" sz="1800" b="1" dirty="0" err="1" smtClean="0">
                <a:latin typeface="Times New Roman" pitchFamily="18" charset="0"/>
                <a:cs typeface="Times New Roman" pitchFamily="18" charset="0"/>
              </a:rPr>
              <a:t>Langerhans</a:t>
            </a:r>
            <a:r>
              <a:rPr lang="en-US" sz="1800" b="1" i="1" dirty="0" smtClean="0">
                <a:latin typeface="Times New Roman" pitchFamily="18" charset="0"/>
                <a:cs typeface="Times New Roman" pitchFamily="18" charset="0"/>
              </a:rPr>
              <a:t>’ cell </a:t>
            </a:r>
            <a:r>
              <a:rPr lang="en-US" sz="1800" b="1" i="1" dirty="0" err="1" smtClean="0">
                <a:latin typeface="Times New Roman" pitchFamily="18" charset="0"/>
                <a:cs typeface="Times New Roman" pitchFamily="18" charset="0"/>
              </a:rPr>
              <a:t>histiocytosis</a:t>
            </a:r>
            <a:r>
              <a:rPr lang="en-US" sz="1800" b="1" i="1" dirty="0" smtClean="0">
                <a:latin typeface="Times New Roman" pitchFamily="18" charset="0"/>
                <a:cs typeface="Times New Roman" pitchFamily="18" charset="0"/>
              </a:rPr>
              <a:t> of the spine in children</a:t>
            </a:r>
            <a:br>
              <a:rPr lang="en-US" sz="1800" b="1" i="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with soft tissue extension and chemotherapy</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International </a:t>
            </a:r>
            <a:r>
              <a:rPr lang="en-US" sz="1800" b="1" dirty="0" err="1" smtClean="0">
                <a:latin typeface="Times New Roman" pitchFamily="18" charset="0"/>
                <a:cs typeface="Times New Roman" pitchFamily="18" charset="0"/>
              </a:rPr>
              <a:t>Orthopaedics</a:t>
            </a:r>
            <a:r>
              <a:rPr lang="en-US" sz="1800" b="1" dirty="0" smtClean="0">
                <a:latin typeface="Times New Roman" pitchFamily="18" charset="0"/>
                <a:cs typeface="Times New Roman" pitchFamily="18" charset="0"/>
              </a:rPr>
              <a:t> (SICOT) (2009) 33:731–736 </a:t>
            </a:r>
            <a:r>
              <a:rPr lang="en-US" sz="1800" b="1" dirty="0" err="1" smtClean="0">
                <a:latin typeface="Times New Roman" pitchFamily="18" charset="0"/>
                <a:cs typeface="Times New Roman" pitchFamily="18" charset="0"/>
              </a:rPr>
              <a:t>Xin-Sheng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Peng</a:t>
            </a:r>
            <a:endParaRPr lang="fa-IR" sz="1800" b="1" dirty="0">
              <a:latin typeface="Times New Roman" pitchFamily="18" charset="0"/>
              <a:cs typeface="Times New Roman" pitchFamily="18" charset="0"/>
            </a:endParaRPr>
          </a:p>
        </p:txBody>
      </p:sp>
      <p:sp>
        <p:nvSpPr>
          <p:cNvPr id="3" name="Content Placeholder 2"/>
          <p:cNvSpPr>
            <a:spLocks noGrp="1"/>
          </p:cNvSpPr>
          <p:nvPr>
            <p:ph idx="1"/>
          </p:nvPr>
        </p:nvSpPr>
        <p:spPr>
          <a:xfrm>
            <a:off x="395536" y="332656"/>
            <a:ext cx="7910264" cy="4968552"/>
          </a:xfrm>
        </p:spPr>
        <p:txBody>
          <a:bodyPr>
            <a:normAutofit fontScale="92500" lnSpcReduction="20000"/>
          </a:bodyPr>
          <a:lstStyle/>
          <a:p>
            <a:pPr algn="l" rtl="0">
              <a:buNone/>
            </a:pPr>
            <a:r>
              <a:rPr lang="en-US" dirty="0" smtClean="0"/>
              <a:t> </a:t>
            </a:r>
            <a:r>
              <a:rPr lang="en-US" dirty="0"/>
              <a:t>Chemotherapy agents and regimens used to treat LCH of </a:t>
            </a:r>
            <a:r>
              <a:rPr lang="en-US" dirty="0" smtClean="0"/>
              <a:t>the spine </a:t>
            </a:r>
            <a:r>
              <a:rPr lang="en-US" dirty="0"/>
              <a:t>with obvious soft tissue extension in children</a:t>
            </a:r>
          </a:p>
          <a:p>
            <a:pPr algn="l" rtl="0">
              <a:buNone/>
            </a:pPr>
            <a:r>
              <a:rPr lang="en-US" b="1" dirty="0" smtClean="0"/>
              <a:t>Vincristine</a:t>
            </a:r>
            <a:r>
              <a:rPr lang="en-US" dirty="0" smtClean="0"/>
              <a:t> </a:t>
            </a:r>
            <a:r>
              <a:rPr lang="en-US" dirty="0"/>
              <a:t>0.5–1 </a:t>
            </a:r>
            <a:r>
              <a:rPr lang="en-US" dirty="0" smtClean="0"/>
              <a:t>mg/m2</a:t>
            </a:r>
          </a:p>
          <a:p>
            <a:pPr algn="l" rtl="0">
              <a:buNone/>
            </a:pPr>
            <a:r>
              <a:rPr lang="en-US" dirty="0" smtClean="0"/>
              <a:t> </a:t>
            </a:r>
            <a:r>
              <a:rPr lang="en-US" dirty="0"/>
              <a:t>IV, per week (3 months)</a:t>
            </a:r>
          </a:p>
          <a:p>
            <a:pPr algn="l" rtl="0">
              <a:buNone/>
            </a:pPr>
            <a:r>
              <a:rPr lang="en-US" dirty="0"/>
              <a:t>IV, per two weeks (3 months)</a:t>
            </a:r>
          </a:p>
          <a:p>
            <a:pPr algn="l" rtl="0">
              <a:buNone/>
            </a:pPr>
            <a:r>
              <a:rPr lang="en-US" dirty="0"/>
              <a:t>IV, per four weeks (3 months)</a:t>
            </a:r>
          </a:p>
          <a:p>
            <a:pPr algn="l" rtl="0">
              <a:buNone/>
            </a:pPr>
            <a:r>
              <a:rPr lang="en-US" b="1" dirty="0"/>
              <a:t>Methotrexate</a:t>
            </a:r>
            <a:r>
              <a:rPr lang="en-US" dirty="0"/>
              <a:t> 5–10 </a:t>
            </a:r>
            <a:r>
              <a:rPr lang="en-US" dirty="0" smtClean="0"/>
              <a:t>mg/m2</a:t>
            </a:r>
          </a:p>
          <a:p>
            <a:pPr algn="l" rtl="0">
              <a:buNone/>
            </a:pPr>
            <a:r>
              <a:rPr lang="en-US" dirty="0" smtClean="0"/>
              <a:t> </a:t>
            </a:r>
            <a:r>
              <a:rPr lang="en-US" dirty="0"/>
              <a:t>IV, per week (3 months)</a:t>
            </a:r>
          </a:p>
          <a:p>
            <a:pPr algn="l" rtl="0">
              <a:buNone/>
            </a:pPr>
            <a:r>
              <a:rPr lang="en-US" dirty="0"/>
              <a:t>IV, per two weeks (3 months)</a:t>
            </a:r>
          </a:p>
          <a:p>
            <a:pPr algn="l" rtl="0">
              <a:buNone/>
            </a:pPr>
            <a:r>
              <a:rPr lang="en-US" dirty="0"/>
              <a:t>IV, per four weeks (3 months)</a:t>
            </a:r>
          </a:p>
          <a:p>
            <a:pPr algn="l" rtl="0">
              <a:buNone/>
            </a:pPr>
            <a:r>
              <a:rPr lang="en-US" b="1" dirty="0"/>
              <a:t>Prednison</a:t>
            </a:r>
            <a:r>
              <a:rPr lang="en-US" dirty="0"/>
              <a:t>e 5 mg/m2 Oral, per day (9 months)</a:t>
            </a:r>
          </a:p>
          <a:p>
            <a:pPr algn="l" rtl="0">
              <a:buNone/>
            </a:pPr>
            <a:r>
              <a:rPr lang="en-US" dirty="0"/>
              <a:t>6-Mercaptopurine </a:t>
            </a:r>
            <a:endParaRPr lang="en-US" dirty="0" smtClean="0"/>
          </a:p>
          <a:p>
            <a:pPr algn="l" rtl="0">
              <a:buNone/>
            </a:pPr>
            <a:r>
              <a:rPr lang="en-US" dirty="0" smtClean="0"/>
              <a:t>10 </a:t>
            </a:r>
            <a:r>
              <a:rPr lang="en-US" dirty="0"/>
              <a:t>mg/m2 Oral, per day (6 months)</a:t>
            </a:r>
          </a:p>
          <a:p>
            <a:pPr algn="l" rtl="0">
              <a:buNone/>
            </a:pPr>
            <a:r>
              <a:rPr lang="en-US" dirty="0"/>
              <a:t>5 mg/m2 Oral, per day (3 months</a:t>
            </a:r>
            <a:r>
              <a:rPr lang="en-US" dirty="0" smtClean="0"/>
              <a: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Fig. 5 LCH of T4. MRI views (T1-weighted with </a:t>
            </a:r>
            <a:r>
              <a:rPr lang="en-US" sz="1800" dirty="0" err="1"/>
              <a:t>gadoliniumenhanced</a:t>
            </a:r>
            <a:r>
              <a:rPr lang="en-US" sz="1800" dirty="0"/>
              <a:t/>
            </a:r>
            <a:br>
              <a:rPr lang="en-US" sz="1800" dirty="0"/>
            </a:br>
            <a:r>
              <a:rPr lang="en-US" sz="1800" dirty="0"/>
              <a:t>image) shows the prominent soft tissue mass intruding into</a:t>
            </a:r>
            <a:br>
              <a:rPr lang="en-US" sz="1800" dirty="0"/>
            </a:br>
            <a:r>
              <a:rPr lang="en-US" sz="1800" dirty="0"/>
              <a:t>the spinal canal, which disappeared completely one month after</a:t>
            </a:r>
            <a:br>
              <a:rPr lang="en-US" sz="1800" dirty="0"/>
            </a:br>
            <a:r>
              <a:rPr lang="en-US" sz="1800" dirty="0"/>
              <a:t>chemotherapy (case 8)</a:t>
            </a:r>
            <a:endParaRPr lang="fa-IR" sz="1800" dirty="0"/>
          </a:p>
        </p:txBody>
      </p:sp>
      <p:pic>
        <p:nvPicPr>
          <p:cNvPr id="8194" name="Picture 2"/>
          <p:cNvPicPr>
            <a:picLocks noGrp="1" noChangeAspect="1" noChangeArrowheads="1"/>
          </p:cNvPicPr>
          <p:nvPr>
            <p:ph idx="1"/>
          </p:nvPr>
        </p:nvPicPr>
        <p:blipFill>
          <a:blip r:embed="rId2" cstate="print"/>
          <a:stretch>
            <a:fillRect/>
          </a:stretch>
        </p:blipFill>
        <p:spPr bwMode="auto">
          <a:xfrm>
            <a:off x="1547664" y="476672"/>
            <a:ext cx="6120680" cy="432048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301208"/>
            <a:ext cx="7704856" cy="870992"/>
          </a:xfrm>
        </p:spPr>
        <p:txBody>
          <a:bodyPr>
            <a:normAutofit fontScale="90000"/>
          </a:bodyPr>
          <a:lstStyle/>
          <a:p>
            <a:r>
              <a:rPr lang="en-US" sz="2000" b="1" dirty="0" err="1" smtClean="0">
                <a:latin typeface="Times New Roman" pitchFamily="18" charset="0"/>
                <a:cs typeface="Times New Roman" pitchFamily="18" charset="0"/>
              </a:rPr>
              <a:t>Langerhans</a:t>
            </a:r>
            <a:r>
              <a:rPr lang="en-US" sz="2000" b="1" i="1" dirty="0" smtClean="0">
                <a:latin typeface="Times New Roman" pitchFamily="18" charset="0"/>
                <a:cs typeface="Times New Roman" pitchFamily="18" charset="0"/>
              </a:rPr>
              <a:t>’ cell </a:t>
            </a:r>
            <a:r>
              <a:rPr lang="en-US" sz="2000" b="1" i="1" dirty="0" err="1" smtClean="0">
                <a:latin typeface="Times New Roman" pitchFamily="18" charset="0"/>
                <a:cs typeface="Times New Roman" pitchFamily="18" charset="0"/>
              </a:rPr>
              <a:t>histiocytosis</a:t>
            </a:r>
            <a:r>
              <a:rPr lang="en-US" sz="2000" b="1" i="1" dirty="0" smtClean="0">
                <a:latin typeface="Times New Roman" pitchFamily="18" charset="0"/>
                <a:cs typeface="Times New Roman" pitchFamily="18" charset="0"/>
              </a:rPr>
              <a:t> of the spine in children</a:t>
            </a:r>
            <a:br>
              <a:rPr lang="en-US" sz="2000" b="1" i="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with soft tissue extension and chemotherapy</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 International </a:t>
            </a:r>
            <a:r>
              <a:rPr lang="en-US" sz="2000" b="1" dirty="0" err="1" smtClean="0">
                <a:latin typeface="Times New Roman" pitchFamily="18" charset="0"/>
                <a:cs typeface="Times New Roman" pitchFamily="18" charset="0"/>
              </a:rPr>
              <a:t>Orthopaedics</a:t>
            </a:r>
            <a:r>
              <a:rPr lang="en-US" sz="2000" b="1" dirty="0" smtClean="0">
                <a:latin typeface="Times New Roman" pitchFamily="18" charset="0"/>
                <a:cs typeface="Times New Roman" pitchFamily="18" charset="0"/>
              </a:rPr>
              <a:t> (SICOT) (2009) 33:731–736 </a:t>
            </a:r>
            <a:r>
              <a:rPr lang="en-US" sz="2000" b="1" dirty="0" err="1" smtClean="0">
                <a:latin typeface="Times New Roman" pitchFamily="18" charset="0"/>
                <a:cs typeface="Times New Roman" pitchFamily="18" charset="0"/>
              </a:rPr>
              <a:t>Xin-Sheng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Peng</a:t>
            </a:r>
            <a:endParaRPr lang="fa-IR" sz="2000" b="1" dirty="0">
              <a:latin typeface="Times New Roman" pitchFamily="18" charset="0"/>
              <a:cs typeface="Times New Roman" pitchFamily="18" charset="0"/>
            </a:endParaRPr>
          </a:p>
        </p:txBody>
      </p:sp>
      <p:sp>
        <p:nvSpPr>
          <p:cNvPr id="3" name="Content Placeholder 2"/>
          <p:cNvSpPr>
            <a:spLocks noGrp="1"/>
          </p:cNvSpPr>
          <p:nvPr>
            <p:ph idx="1"/>
          </p:nvPr>
        </p:nvSpPr>
        <p:spPr>
          <a:xfrm>
            <a:off x="395536" y="685800"/>
            <a:ext cx="8352928" cy="4543400"/>
          </a:xfrm>
        </p:spPr>
        <p:txBody>
          <a:bodyPr>
            <a:normAutofit fontScale="92500" lnSpcReduction="20000"/>
          </a:bodyPr>
          <a:lstStyle/>
          <a:p>
            <a:pPr algn="l" rtl="0">
              <a:buFont typeface="Wingdings" pitchFamily="2" charset="2"/>
              <a:buChar char="q"/>
            </a:pPr>
            <a:r>
              <a:rPr lang="en-US" dirty="0"/>
              <a:t>Conclusion:</a:t>
            </a:r>
          </a:p>
          <a:p>
            <a:pPr algn="l" rtl="0">
              <a:buFont typeface="Wingdings" pitchFamily="2" charset="2"/>
              <a:buChar char="ü"/>
            </a:pPr>
            <a:r>
              <a:rPr lang="en-US" dirty="0"/>
              <a:t>chemotherapy is a safe and effective method to </a:t>
            </a:r>
            <a:r>
              <a:rPr lang="en-US" dirty="0" smtClean="0"/>
              <a:t>treat patients </a:t>
            </a:r>
            <a:r>
              <a:rPr lang="en-US" dirty="0"/>
              <a:t>with LCH of the spine in children with soft </a:t>
            </a:r>
            <a:r>
              <a:rPr lang="en-US" dirty="0" smtClean="0"/>
              <a:t>tissue Extension.</a:t>
            </a:r>
            <a:r>
              <a:rPr lang="en-US" dirty="0"/>
              <a:t> </a:t>
            </a:r>
            <a:endParaRPr lang="en-US" dirty="0" smtClean="0"/>
          </a:p>
          <a:p>
            <a:pPr algn="l" rtl="0">
              <a:buFont typeface="Wingdings" pitchFamily="2" charset="2"/>
              <a:buChar char="ü"/>
            </a:pPr>
            <a:r>
              <a:rPr lang="en-US" dirty="0" smtClean="0"/>
              <a:t>In </a:t>
            </a:r>
            <a:r>
              <a:rPr lang="en-US" dirty="0"/>
              <a:t>this study :chemotherapy was able to </a:t>
            </a:r>
            <a:r>
              <a:rPr lang="en-US" dirty="0" smtClean="0"/>
              <a:t>rapidly reduce </a:t>
            </a:r>
            <a:r>
              <a:rPr lang="en-US" dirty="0"/>
              <a:t>the </a:t>
            </a:r>
            <a:r>
              <a:rPr lang="en-US" dirty="0" err="1"/>
              <a:t>intraspinal</a:t>
            </a:r>
            <a:r>
              <a:rPr lang="en-US" dirty="0"/>
              <a:t> soft tissue mass and to relieve the local pain and radicular pain, even with spinal cord and nerve root compression</a:t>
            </a:r>
            <a:r>
              <a:rPr lang="en-US" dirty="0" smtClean="0"/>
              <a:t>.</a:t>
            </a:r>
            <a:r>
              <a:rPr lang="en-US" dirty="0"/>
              <a:t> </a:t>
            </a:r>
            <a:endParaRPr lang="en-US" dirty="0" smtClean="0"/>
          </a:p>
          <a:p>
            <a:pPr algn="l" rtl="0">
              <a:buFont typeface="Wingdings" pitchFamily="2" charset="2"/>
              <a:buChar char="ü"/>
            </a:pPr>
            <a:r>
              <a:rPr lang="en-US" dirty="0" smtClean="0"/>
              <a:t>8/9 </a:t>
            </a:r>
            <a:r>
              <a:rPr lang="en-US" dirty="0"/>
              <a:t>patients were cured only by </a:t>
            </a:r>
            <a:r>
              <a:rPr lang="en-US" dirty="0" smtClean="0"/>
              <a:t>chemotherapy</a:t>
            </a:r>
          </a:p>
          <a:p>
            <a:pPr algn="l" rtl="0">
              <a:buFont typeface="Wingdings" pitchFamily="2" charset="2"/>
              <a:buChar char="ü"/>
            </a:pPr>
            <a:r>
              <a:rPr lang="en-US" dirty="0" smtClean="0"/>
              <a:t> </a:t>
            </a:r>
            <a:r>
              <a:rPr lang="en-US" dirty="0"/>
              <a:t>there was no evidence  </a:t>
            </a:r>
            <a:r>
              <a:rPr lang="en-US" dirty="0" smtClean="0"/>
              <a:t>that chemotherapy </a:t>
            </a:r>
            <a:r>
              <a:rPr lang="en-US" dirty="0"/>
              <a:t>is a good option in the management of LCH of the spine in children with soft tissue extension, especially the patients with neurological deficits. </a:t>
            </a:r>
          </a:p>
          <a:p>
            <a:pPr marL="0" indent="0" algn="l" rtl="0">
              <a:buNone/>
            </a:pPr>
            <a:endParaRPr lang="en-US" dirty="0" smtClean="0"/>
          </a:p>
          <a:p>
            <a:pPr algn="l" rtl="0">
              <a:buFont typeface="Wingdings" pitchFamily="2" charset="2"/>
              <a:buChar char="ü"/>
            </a:pPr>
            <a:r>
              <a:rPr lang="en-US" dirty="0" smtClean="0"/>
              <a:t>surgical </a:t>
            </a:r>
            <a:r>
              <a:rPr lang="en-US" dirty="0"/>
              <a:t>decompression is probably not necessary for most </a:t>
            </a:r>
            <a:r>
              <a:rPr lang="en-US" dirty="0" smtClean="0"/>
              <a:t>patients</a:t>
            </a:r>
          </a:p>
          <a:p>
            <a:pPr algn="l" rtl="0">
              <a:buFont typeface="Wingdings" pitchFamily="2" charset="2"/>
              <a:buChar char="ü"/>
            </a:pPr>
            <a:r>
              <a:rPr lang="en-US" dirty="0" smtClean="0"/>
              <a:t>Only </a:t>
            </a:r>
            <a:r>
              <a:rPr lang="en-US" dirty="0"/>
              <a:t>with spinal instability or neurological deficits caused by kyphosis is surgical treatment </a:t>
            </a:r>
            <a:r>
              <a:rPr lang="en-US" dirty="0" smtClean="0"/>
              <a:t>recommended</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869160"/>
            <a:ext cx="7632848" cy="1303040"/>
          </a:xfrm>
        </p:spPr>
        <p:txBody>
          <a:bodyPr>
            <a:noAutofit/>
          </a:bodyPr>
          <a:lstStyle/>
          <a:p>
            <a:pPr rtl="0"/>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Vertebral remodeling in </a:t>
            </a:r>
            <a:r>
              <a:rPr lang="en-US" sz="2800" b="1" dirty="0" err="1" smtClean="0">
                <a:latin typeface="Times New Roman" pitchFamily="18" charset="0"/>
                <a:cs typeface="Times New Roman" pitchFamily="18" charset="0"/>
              </a:rPr>
              <a:t>eosinophilic</a:t>
            </a:r>
            <a:r>
              <a:rPr lang="en-US" sz="2800" b="1" dirty="0" smtClean="0">
                <a:latin typeface="Times New Roman" pitchFamily="18" charset="0"/>
                <a:cs typeface="Times New Roman" pitchFamily="18" charset="0"/>
              </a:rPr>
              <a:t> granuloma of the spine. </a:t>
            </a:r>
            <a:r>
              <a:rPr lang="en-US" sz="2800" b="1" dirty="0" smtClean="0">
                <a:latin typeface="Times New Roman" pitchFamily="18" charset="0"/>
                <a:cs typeface="Times New Roman" pitchFamily="18" charset="0"/>
              </a:rPr>
              <a:t>A</a:t>
            </a:r>
            <a:r>
              <a:rPr lang="en-US" sz="2800" dirty="0" smtClean="0">
                <a:latin typeface="Times New Roman" pitchFamily="18" charset="0"/>
                <a:cs typeface="Times New Roman" pitchFamily="18" charset="0"/>
              </a:rPr>
              <a:t>.</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long-</a:t>
            </a:r>
            <a:r>
              <a:rPr lang="en-US" sz="2800" b="1" dirty="0" smtClean="0">
                <a:latin typeface="Times New Roman" pitchFamily="18" charset="0"/>
                <a:cs typeface="Times New Roman" pitchFamily="18" charset="0"/>
              </a:rPr>
              <a:t>term </a:t>
            </a:r>
            <a:r>
              <a:rPr lang="en-US" sz="2800" b="1" dirty="0" smtClean="0">
                <a:latin typeface="Times New Roman" pitchFamily="18" charset="0"/>
                <a:cs typeface="Times New Roman" pitchFamily="18" charset="0"/>
              </a:rPr>
              <a:t>follow-up</a:t>
            </a:r>
            <a:r>
              <a:rPr lang="en-US" sz="1800" b="1" dirty="0">
                <a:latin typeface="Times New Roman" pitchFamily="18" charset="0"/>
                <a:cs typeface="Times New Roman" pitchFamily="18" charset="0"/>
              </a:rPr>
              <a:t>.</a:t>
            </a:r>
            <a:r>
              <a:rPr lang="en-US" sz="1600" b="1"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Department </a:t>
            </a:r>
            <a:r>
              <a:rPr lang="en-US" sz="1600" dirty="0">
                <a:latin typeface="Times New Roman" pitchFamily="18" charset="0"/>
                <a:cs typeface="Times New Roman" pitchFamily="18" charset="0"/>
              </a:rPr>
              <a:t>of </a:t>
            </a:r>
            <a:r>
              <a:rPr lang="en-US" sz="1600" dirty="0" err="1">
                <a:latin typeface="Times New Roman" pitchFamily="18" charset="0"/>
                <a:cs typeface="Times New Roman" pitchFamily="18" charset="0"/>
              </a:rPr>
              <a:t>Orthopaedic</a:t>
            </a:r>
            <a:r>
              <a:rPr lang="en-US" sz="1600" dirty="0">
                <a:latin typeface="Times New Roman" pitchFamily="18" charset="0"/>
                <a:cs typeface="Times New Roman" pitchFamily="18" charset="0"/>
              </a:rPr>
              <a:t> Surgery, University of </a:t>
            </a:r>
            <a:r>
              <a:rPr lang="en-US" sz="1600" dirty="0" err="1">
                <a:latin typeface="Times New Roman" pitchFamily="18" charset="0"/>
                <a:cs typeface="Times New Roman" pitchFamily="18" charset="0"/>
              </a:rPr>
              <a:t>Würzburg</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German</a:t>
            </a:r>
            <a:r>
              <a:rPr lang="en-US" sz="1800" dirty="0" smtClean="0">
                <a:latin typeface="Times New Roman" pitchFamily="18" charset="0"/>
                <a:cs typeface="Times New Roman" pitchFamily="18" charset="0"/>
              </a:rPr>
              <a:t>y</a:t>
            </a:r>
            <a:r>
              <a:rPr lang="en-US" sz="1400" dirty="0">
                <a:latin typeface="Times New Roman" pitchFamily="18" charset="0"/>
                <a:cs typeface="Times New Roman" pitchFamily="18" charset="0"/>
              </a:rPr>
              <a:t>1998 Jun 15;23(12):1351-4.</a:t>
            </a:r>
            <a:endParaRPr lang="fa-IR" sz="4800" dirty="0">
              <a:latin typeface="Times New Roman" pitchFamily="18" charset="0"/>
              <a:cs typeface="Times New Roman" pitchFamily="18" charset="0"/>
            </a:endParaRPr>
          </a:p>
        </p:txBody>
      </p:sp>
      <p:sp>
        <p:nvSpPr>
          <p:cNvPr id="3" name="Content Placeholder 2"/>
          <p:cNvSpPr>
            <a:spLocks noGrp="1"/>
          </p:cNvSpPr>
          <p:nvPr>
            <p:ph idx="1"/>
          </p:nvPr>
        </p:nvSpPr>
        <p:spPr>
          <a:xfrm>
            <a:off x="323528" y="548680"/>
            <a:ext cx="8568952" cy="4248472"/>
          </a:xfrm>
        </p:spPr>
        <p:txBody>
          <a:bodyPr>
            <a:normAutofit/>
          </a:bodyPr>
          <a:lstStyle/>
          <a:p>
            <a:pPr algn="l" rtl="0">
              <a:buNone/>
            </a:pPr>
            <a:endParaRPr lang="en-US" b="1" dirty="0" smtClean="0"/>
          </a:p>
          <a:p>
            <a:pPr algn="l" rtl="0">
              <a:buNone/>
            </a:pPr>
            <a:r>
              <a:rPr lang="en-US" b="1" dirty="0" smtClean="0"/>
              <a:t>Abstract</a:t>
            </a:r>
          </a:p>
          <a:p>
            <a:pPr algn="l" rtl="0">
              <a:buNone/>
            </a:pPr>
            <a:r>
              <a:rPr lang="en-US" dirty="0" smtClean="0"/>
              <a:t>14  </a:t>
            </a:r>
            <a:r>
              <a:rPr lang="en-US" dirty="0" smtClean="0"/>
              <a:t>patients </a:t>
            </a:r>
            <a:r>
              <a:rPr lang="en-US" dirty="0" smtClean="0"/>
              <a:t> with </a:t>
            </a:r>
            <a:r>
              <a:rPr lang="en-US" dirty="0" err="1" smtClean="0"/>
              <a:t>eosinophilic</a:t>
            </a:r>
            <a:r>
              <a:rPr lang="en-US" dirty="0" smtClean="0"/>
              <a:t> </a:t>
            </a:r>
            <a:r>
              <a:rPr lang="en-US" dirty="0" smtClean="0"/>
              <a:t>granuloma of the spine, </a:t>
            </a:r>
            <a:r>
              <a:rPr lang="en-US" dirty="0" smtClean="0"/>
              <a:t> </a:t>
            </a:r>
            <a:r>
              <a:rPr lang="en-US" dirty="0" smtClean="0"/>
              <a:t>on the basis of </a:t>
            </a:r>
            <a:r>
              <a:rPr lang="en-US" dirty="0" smtClean="0"/>
              <a:t>histologic diagnosis who was treated conservatively</a:t>
            </a:r>
            <a:endParaRPr lang="en-US" dirty="0" smtClean="0"/>
          </a:p>
          <a:p>
            <a:pPr algn="l" rtl="0">
              <a:buNone/>
            </a:pPr>
            <a:r>
              <a:rPr lang="en-US" dirty="0" smtClean="0"/>
              <a:t>The remodeling of the vertebral body was studied in an average follow-up of 5.6 </a:t>
            </a:r>
            <a:r>
              <a:rPr lang="en-US" dirty="0" smtClean="0"/>
              <a:t>years </a:t>
            </a:r>
          </a:p>
          <a:p>
            <a:pPr algn="l" rtl="0">
              <a:buNone/>
            </a:pPr>
            <a:r>
              <a:rPr lang="en-US" dirty="0" smtClean="0"/>
              <a:t>vertebral </a:t>
            </a:r>
            <a:r>
              <a:rPr lang="en-US" dirty="0"/>
              <a:t>height </a:t>
            </a:r>
            <a:r>
              <a:rPr lang="en-US" dirty="0" smtClean="0"/>
              <a:t> was </a:t>
            </a:r>
            <a:r>
              <a:rPr lang="en-US" dirty="0"/>
              <a:t>calculated by measuring the ventral distance between the superior and inferior margins of the vertebral body </a:t>
            </a:r>
            <a:endParaRPr lang="en-US" dirty="0" smtClean="0"/>
          </a:p>
          <a:p>
            <a:pPr algn="l" rtl="0">
              <a:buNone/>
            </a:pPr>
            <a:r>
              <a:rPr lang="en-US" dirty="0" smtClean="0"/>
              <a:t>cervical </a:t>
            </a:r>
            <a:r>
              <a:rPr lang="en-US" dirty="0"/>
              <a:t>spine in 2 patients and in thoracic and lumbar vertebrae in 7 patients each. </a:t>
            </a:r>
            <a:endParaRPr lang="en-US" dirty="0" smtClean="0"/>
          </a:p>
          <a:p>
            <a:pPr algn="l" rtl="0">
              <a:buNone/>
            </a:pPr>
            <a:endParaRPr lang="en-US" dirty="0"/>
          </a:p>
          <a:p>
            <a:pPr algn="l" rtl="0">
              <a:buNone/>
            </a:pPr>
            <a:endParaRPr lang="fa-IR" dirty="0"/>
          </a:p>
        </p:txBody>
      </p:sp>
      <p:sp>
        <p:nvSpPr>
          <p:cNvPr id="4" name="Rectangle 3"/>
          <p:cNvSpPr/>
          <p:nvPr/>
        </p:nvSpPr>
        <p:spPr>
          <a:xfrm>
            <a:off x="2286000" y="-7420124"/>
            <a:ext cx="4572000" cy="5909310"/>
          </a:xfrm>
          <a:prstGeom prst="rect">
            <a:avLst/>
          </a:prstGeom>
        </p:spPr>
        <p:txBody>
          <a:bodyPr>
            <a:spAutoFit/>
          </a:bodyPr>
          <a:lstStyle/>
          <a:p>
            <a:r>
              <a:rPr lang="en-US" dirty="0" smtClean="0">
                <a:hlinkClick r:id="" tooltip="Spine."/>
              </a:rPr>
              <a:t>Spine (</a:t>
            </a:r>
            <a:r>
              <a:rPr lang="en-US" dirty="0" err="1" smtClean="0">
                <a:hlinkClick r:id="" tooltip="Spine."/>
              </a:rPr>
              <a:t>Phila</a:t>
            </a:r>
            <a:r>
              <a:rPr lang="en-US" dirty="0" smtClean="0">
                <a:hlinkClick r:id="" tooltip="Spine."/>
              </a:rPr>
              <a:t> Pa 1976).</a:t>
            </a:r>
            <a:r>
              <a:rPr lang="en-US" dirty="0" smtClean="0"/>
              <a:t> 1998 Jun 15;23(12):1351-4.</a:t>
            </a:r>
          </a:p>
          <a:p>
            <a:r>
              <a:rPr lang="en-US" b="1" dirty="0" smtClean="0"/>
              <a:t>Vertebral remodeling in </a:t>
            </a:r>
            <a:r>
              <a:rPr lang="en-US" b="1" dirty="0" err="1" smtClean="0"/>
              <a:t>eosinophilic</a:t>
            </a:r>
            <a:r>
              <a:rPr lang="en-US" b="1" dirty="0" smtClean="0"/>
              <a:t> </a:t>
            </a:r>
            <a:r>
              <a:rPr lang="en-US" b="1" dirty="0" err="1" smtClean="0"/>
              <a:t>granuloma</a:t>
            </a:r>
            <a:r>
              <a:rPr lang="en-US" b="1" dirty="0" smtClean="0"/>
              <a:t> of the spine. A long-term follow-up.</a:t>
            </a:r>
          </a:p>
          <a:p>
            <a:r>
              <a:rPr lang="en-US" dirty="0" err="1" smtClean="0">
                <a:hlinkClick r:id="rId2"/>
              </a:rPr>
              <a:t>Raab</a:t>
            </a:r>
            <a:r>
              <a:rPr lang="en-US" dirty="0" smtClean="0">
                <a:hlinkClick r:id="rId2"/>
              </a:rPr>
              <a:t> P</a:t>
            </a:r>
            <a:r>
              <a:rPr lang="en-US" dirty="0" smtClean="0"/>
              <a:t>, </a:t>
            </a:r>
            <a:r>
              <a:rPr lang="en-US" dirty="0" err="1" smtClean="0">
                <a:hlinkClick r:id="rId3"/>
              </a:rPr>
              <a:t>Hohmann</a:t>
            </a:r>
            <a:r>
              <a:rPr lang="en-US" dirty="0" smtClean="0">
                <a:hlinkClick r:id="rId3"/>
              </a:rPr>
              <a:t> F</a:t>
            </a:r>
            <a:r>
              <a:rPr lang="en-US" dirty="0" smtClean="0"/>
              <a:t>, </a:t>
            </a:r>
            <a:r>
              <a:rPr lang="en-US" dirty="0" err="1" smtClean="0">
                <a:hlinkClick r:id="rId4"/>
              </a:rPr>
              <a:t>Kühl</a:t>
            </a:r>
            <a:r>
              <a:rPr lang="en-US" dirty="0" smtClean="0">
                <a:hlinkClick r:id="rId4"/>
              </a:rPr>
              <a:t> J</a:t>
            </a:r>
            <a:r>
              <a:rPr lang="en-US" dirty="0" smtClean="0"/>
              <a:t>, </a:t>
            </a:r>
            <a:r>
              <a:rPr lang="en-US" dirty="0" err="1" smtClean="0">
                <a:hlinkClick r:id="rId5"/>
              </a:rPr>
              <a:t>Krauspe</a:t>
            </a:r>
            <a:r>
              <a:rPr lang="en-US" dirty="0" smtClean="0">
                <a:hlinkClick r:id="rId5"/>
              </a:rPr>
              <a:t> R</a:t>
            </a:r>
            <a:r>
              <a:rPr lang="en-US" dirty="0" smtClean="0"/>
              <a:t>.</a:t>
            </a:r>
          </a:p>
          <a:p>
            <a:r>
              <a:rPr lang="en-US" b="1" dirty="0" smtClean="0"/>
              <a:t>Source</a:t>
            </a:r>
          </a:p>
          <a:p>
            <a:r>
              <a:rPr lang="en-US" dirty="0" smtClean="0"/>
              <a:t>Department of </a:t>
            </a:r>
            <a:r>
              <a:rPr lang="en-US" dirty="0" err="1" smtClean="0"/>
              <a:t>Orthopaedic</a:t>
            </a:r>
            <a:r>
              <a:rPr lang="en-US" dirty="0" smtClean="0"/>
              <a:t> Surgery, University of </a:t>
            </a:r>
            <a:r>
              <a:rPr lang="en-US" dirty="0" err="1" smtClean="0"/>
              <a:t>Würzburg</a:t>
            </a:r>
            <a:r>
              <a:rPr lang="en-US" dirty="0" smtClean="0"/>
              <a:t>, Germany.</a:t>
            </a:r>
          </a:p>
          <a:p>
            <a:r>
              <a:rPr lang="en-US" b="1" dirty="0" smtClean="0"/>
              <a:t>Abstract</a:t>
            </a:r>
          </a:p>
          <a:p>
            <a:r>
              <a:rPr lang="en-US" b="1" dirty="0" smtClean="0"/>
              <a:t>STUDY DESIGN: </a:t>
            </a:r>
          </a:p>
          <a:p>
            <a:r>
              <a:rPr lang="en-US" dirty="0" smtClean="0"/>
              <a:t>In this study, 14 conservatively treated patients were reviewed who had </a:t>
            </a:r>
            <a:r>
              <a:rPr lang="en-US" dirty="0" err="1" smtClean="0"/>
              <a:t>eosinophilic</a:t>
            </a:r>
            <a:r>
              <a:rPr lang="en-US" dirty="0" smtClean="0"/>
              <a:t> </a:t>
            </a:r>
            <a:r>
              <a:rPr lang="en-US" dirty="0" err="1" smtClean="0"/>
              <a:t>granuloma</a:t>
            </a:r>
            <a:r>
              <a:rPr lang="en-US" dirty="0" smtClean="0"/>
              <a:t> of the spine, which had been diagnosed on the basis of </a:t>
            </a:r>
            <a:r>
              <a:rPr lang="en-US" dirty="0" err="1" smtClean="0"/>
              <a:t>histologic</a:t>
            </a:r>
            <a:r>
              <a:rPr lang="en-US" dirty="0" smtClean="0"/>
              <a:t> study of the vertebral lesion or of specimens from other sites in patients with multiple involvement. The remodeling of the vertebral body was studied in an average follow-up of 5.6 years.</a:t>
            </a:r>
          </a:p>
          <a:p>
            <a:r>
              <a:rPr lang="en-US" dirty="0" smtClean="0"/>
              <a:t>mandatory for an accurate diagnosis.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13176"/>
            <a:ext cx="6781800" cy="1159024"/>
          </a:xfrm>
        </p:spPr>
        <p:txBody>
          <a:bodyPr>
            <a:noAutofit/>
          </a:bodyPr>
          <a:lstStyle/>
          <a:p>
            <a:r>
              <a:rPr lang="en-US"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Vertebral remodeling in </a:t>
            </a:r>
            <a:r>
              <a:rPr lang="en-US" sz="2000" b="1" dirty="0" err="1" smtClean="0">
                <a:latin typeface="Times New Roman" pitchFamily="18" charset="0"/>
                <a:cs typeface="Times New Roman" pitchFamily="18" charset="0"/>
              </a:rPr>
              <a:t>eosinophilic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granuloma</a:t>
            </a:r>
            <a:r>
              <a:rPr lang="en-US" sz="2000" b="1" dirty="0" smtClean="0">
                <a:latin typeface="Times New Roman" pitchFamily="18" charset="0"/>
                <a:cs typeface="Times New Roman" pitchFamily="18" charset="0"/>
              </a:rPr>
              <a:t> of the spine. A long-term follow-up.</a:t>
            </a:r>
            <a:br>
              <a:rPr lang="en-US" sz="2000" b="1" dirty="0" smtClean="0">
                <a:latin typeface="Times New Roman" pitchFamily="18" charset="0"/>
                <a:cs typeface="Times New Roman" pitchFamily="18" charset="0"/>
              </a:rPr>
            </a:br>
            <a:endParaRPr lang="fa-IR" sz="2000" dirty="0">
              <a:latin typeface="Times New Roman" pitchFamily="18" charset="0"/>
              <a:cs typeface="Times New Roman" pitchFamily="18" charset="0"/>
            </a:endParaRPr>
          </a:p>
        </p:txBody>
      </p:sp>
      <p:sp>
        <p:nvSpPr>
          <p:cNvPr id="3" name="Content Placeholder 2"/>
          <p:cNvSpPr>
            <a:spLocks noGrp="1"/>
          </p:cNvSpPr>
          <p:nvPr>
            <p:ph idx="1"/>
          </p:nvPr>
        </p:nvSpPr>
        <p:spPr>
          <a:xfrm>
            <a:off x="611560" y="685800"/>
            <a:ext cx="7694240" cy="3886200"/>
          </a:xfrm>
        </p:spPr>
        <p:txBody>
          <a:bodyPr>
            <a:normAutofit fontScale="92500"/>
          </a:bodyPr>
          <a:lstStyle/>
          <a:p>
            <a:pPr algn="l" rtl="0">
              <a:buNone/>
            </a:pPr>
            <a:r>
              <a:rPr lang="en-US" dirty="0" smtClean="0"/>
              <a:t>Conclusion:</a:t>
            </a:r>
            <a:endParaRPr lang="en-US" dirty="0"/>
          </a:p>
          <a:p>
            <a:pPr algn="l" rtl="0">
              <a:buNone/>
            </a:pPr>
            <a:r>
              <a:rPr lang="en-US" dirty="0" smtClean="0"/>
              <a:t> </a:t>
            </a:r>
            <a:r>
              <a:rPr lang="en-US" dirty="0"/>
              <a:t>conservative orthopedic treatment with immobilization in a brace is sufficient to allow for optimal vertebral remodeling.</a:t>
            </a:r>
          </a:p>
          <a:p>
            <a:pPr algn="l" rtl="0">
              <a:buNone/>
            </a:pPr>
            <a:r>
              <a:rPr lang="en-US" dirty="0"/>
              <a:t> Partial to nearly complete reconstitution of vertebral height was seen in all cases.</a:t>
            </a:r>
          </a:p>
          <a:p>
            <a:pPr algn="l" rtl="0">
              <a:buNone/>
            </a:pPr>
            <a:r>
              <a:rPr lang="en-US" dirty="0"/>
              <a:t> Thus, operative treatment with curettage </a:t>
            </a:r>
            <a:r>
              <a:rPr lang="en-US" dirty="0" smtClean="0"/>
              <a:t>and </a:t>
            </a:r>
            <a:r>
              <a:rPr lang="en-US" dirty="0"/>
              <a:t>bone </a:t>
            </a:r>
            <a:r>
              <a:rPr lang="en-US" dirty="0" smtClean="0"/>
              <a:t>grafting is not necessary</a:t>
            </a:r>
            <a:r>
              <a:rPr lang="en-US" dirty="0"/>
              <a:t>.</a:t>
            </a:r>
          </a:p>
          <a:p>
            <a:pPr algn="l" rtl="0">
              <a:buNone/>
            </a:pPr>
            <a:r>
              <a:rPr lang="en-US" dirty="0"/>
              <a:t> In instances with neurologic </a:t>
            </a:r>
            <a:r>
              <a:rPr lang="en-US" dirty="0" smtClean="0"/>
              <a:t>impairment surgical </a:t>
            </a:r>
            <a:r>
              <a:rPr lang="en-US" dirty="0"/>
              <a:t>decompression and short fusion of the spine is necessary. </a:t>
            </a:r>
          </a:p>
          <a:p>
            <a:pPr algn="l" rtl="0">
              <a:buNone/>
            </a:pPr>
            <a:r>
              <a:rPr lang="en-US" dirty="0"/>
              <a:t>Nevertheless, </a:t>
            </a:r>
            <a:r>
              <a:rPr lang="en-US" dirty="0" smtClean="0"/>
              <a:t>biopsy </a:t>
            </a:r>
            <a:r>
              <a:rPr lang="en-US" dirty="0"/>
              <a:t>are mandatory for an accurate diagnosis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normAutofit fontScale="90000"/>
          </a:bodyPr>
          <a:lstStyle/>
          <a:p>
            <a:pPr rtl="0"/>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b="1" dirty="0" err="1" smtClean="0">
                <a:latin typeface="Times New Roman" pitchFamily="18" charset="0"/>
                <a:cs typeface="Times New Roman" pitchFamily="18" charset="0"/>
              </a:rPr>
              <a:t>Langerhans</a:t>
            </a:r>
            <a:r>
              <a:rPr lang="en-US" sz="2700" b="1" dirty="0" smtClean="0">
                <a:latin typeface="Times New Roman" pitchFamily="18" charset="0"/>
                <a:cs typeface="Times New Roman" pitchFamily="18" charset="0"/>
              </a:rPr>
              <a:t> cell </a:t>
            </a:r>
            <a:r>
              <a:rPr lang="en-US" sz="2700" b="1" dirty="0" err="1" smtClean="0">
                <a:latin typeface="Times New Roman" pitchFamily="18" charset="0"/>
                <a:cs typeface="Times New Roman" pitchFamily="18" charset="0"/>
              </a:rPr>
              <a:t>histiocytosis</a:t>
            </a:r>
            <a:r>
              <a:rPr lang="en-US" sz="2700" b="1" dirty="0" smtClean="0">
                <a:latin typeface="Times New Roman" pitchFamily="18" charset="0"/>
                <a:cs typeface="Times New Roman" pitchFamily="18" charset="0"/>
              </a:rPr>
              <a:t> of the spine in children. Long-term </a:t>
            </a:r>
            <a:r>
              <a:rPr lang="en-US" sz="2700" b="1" dirty="0" smtClean="0">
                <a:latin typeface="Times New Roman" pitchFamily="18" charset="0"/>
                <a:cs typeface="Times New Roman" pitchFamily="18" charset="0"/>
              </a:rPr>
              <a:t>follow-</a:t>
            </a:r>
            <a:r>
              <a:rPr lang="en-US" sz="2700" b="1" dirty="0" err="1" smtClean="0">
                <a:latin typeface="Times New Roman" pitchFamily="18" charset="0"/>
                <a:cs typeface="Times New Roman" pitchFamily="18" charset="0"/>
              </a:rPr>
              <a:t>up.</a:t>
            </a:r>
            <a:r>
              <a:rPr lang="en-US" sz="1800" dirty="0" err="1" smtClean="0">
                <a:latin typeface="Times New Roman" pitchFamily="18" charset="0"/>
                <a:cs typeface="Times New Roman" pitchFamily="18" charset="0"/>
              </a:rPr>
              <a:t>Children's</a:t>
            </a:r>
            <a:r>
              <a:rPr lang="en-US"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Hospital of Philadelphia, Philadelphia, </a:t>
            </a:r>
            <a:r>
              <a:rPr lang="en-US" sz="20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USA</a:t>
            </a:r>
            <a:r>
              <a:rPr lang="en-US" sz="1600" dirty="0">
                <a:latin typeface="Times New Roman" pitchFamily="18" charset="0"/>
                <a:cs typeface="Times New Roman" pitchFamily="18" charset="0"/>
                <a:hlinkClick r:id="" tooltip="The Journal of bone and joint surgery. American volume."/>
              </a:rPr>
              <a:t>J Bone Joint </a:t>
            </a:r>
            <a:r>
              <a:rPr lang="en-US" sz="1600" dirty="0" err="1">
                <a:latin typeface="Times New Roman" pitchFamily="18" charset="0"/>
                <a:cs typeface="Times New Roman" pitchFamily="18" charset="0"/>
                <a:hlinkClick r:id="" tooltip="The Journal of bone and joint surgery. American volume."/>
              </a:rPr>
              <a:t>Surg</a:t>
            </a:r>
            <a:r>
              <a:rPr lang="en-US" sz="1600" dirty="0">
                <a:latin typeface="Times New Roman" pitchFamily="18" charset="0"/>
                <a:cs typeface="Times New Roman" pitchFamily="18" charset="0"/>
                <a:hlinkClick r:id="" tooltip="The Journal of bone and joint surgery. American volume."/>
              </a:rPr>
              <a:t> Am.</a:t>
            </a:r>
            <a:r>
              <a:rPr lang="en-US" sz="1600" dirty="0">
                <a:latin typeface="Times New Roman" pitchFamily="18" charset="0"/>
                <a:cs typeface="Times New Roman" pitchFamily="18" charset="0"/>
              </a:rPr>
              <a:t> 2004 Aug;86-A(8):1740-50.</a:t>
            </a:r>
            <a:endParaRPr lang="en-US" dirty="0" smtClean="0">
              <a:latin typeface="Times New Roman" pitchFamily="18" charset="0"/>
              <a:cs typeface="Times New Roman" pitchFamily="18" charset="0"/>
            </a:endParaRPr>
          </a:p>
        </p:txBody>
      </p:sp>
      <p:sp>
        <p:nvSpPr>
          <p:cNvPr id="3" name="Content Placeholder 2"/>
          <p:cNvSpPr>
            <a:spLocks noGrp="1"/>
          </p:cNvSpPr>
          <p:nvPr>
            <p:ph idx="1"/>
          </p:nvPr>
        </p:nvSpPr>
        <p:spPr>
          <a:xfrm>
            <a:off x="179512" y="1556792"/>
            <a:ext cx="8712968" cy="4569371"/>
          </a:xfrm>
        </p:spPr>
        <p:txBody>
          <a:bodyPr>
            <a:normAutofit/>
          </a:bodyPr>
          <a:lstStyle/>
          <a:p>
            <a:pPr algn="l" rtl="0">
              <a:buNone/>
            </a:pPr>
            <a:r>
              <a:rPr lang="en-US" b="1" dirty="0" smtClean="0"/>
              <a:t>Abstract</a:t>
            </a:r>
          </a:p>
          <a:p>
            <a:pPr algn="l" rtl="0">
              <a:buNone/>
            </a:pPr>
            <a:r>
              <a:rPr lang="en-US" dirty="0" smtClean="0"/>
              <a:t>26 </a:t>
            </a:r>
            <a:r>
              <a:rPr lang="en-US" dirty="0" smtClean="0"/>
              <a:t>children </a:t>
            </a:r>
            <a:r>
              <a:rPr lang="en-US" dirty="0" smtClean="0"/>
              <a:t>with biopsy-proven </a:t>
            </a:r>
            <a:r>
              <a:rPr lang="en-US" dirty="0" smtClean="0"/>
              <a:t>LCH involving </a:t>
            </a:r>
            <a:r>
              <a:rPr lang="en-US" dirty="0" smtClean="0"/>
              <a:t>the spine were treated </a:t>
            </a:r>
            <a:r>
              <a:rPr lang="en-US" dirty="0" smtClean="0"/>
              <a:t>between </a:t>
            </a:r>
            <a:r>
              <a:rPr lang="en-US" dirty="0" smtClean="0"/>
              <a:t>1970 and 2003</a:t>
            </a:r>
            <a:r>
              <a:rPr lang="en-US" dirty="0" smtClean="0"/>
              <a:t>.</a:t>
            </a:r>
          </a:p>
          <a:p>
            <a:pPr algn="l" rtl="0">
              <a:buNone/>
            </a:pPr>
            <a:r>
              <a:rPr lang="en-US" dirty="0" smtClean="0"/>
              <a:t> </a:t>
            </a:r>
            <a:r>
              <a:rPr lang="en-US" dirty="0" smtClean="0"/>
              <a:t>Vertebral body collapse was measured on radiographs and classified as grade I (0% to 50% collapse) or grade II (51% to 100% collapse) and </a:t>
            </a:r>
            <a:r>
              <a:rPr lang="en-US" dirty="0" err="1" smtClean="0"/>
              <a:t>subclassified</a:t>
            </a:r>
            <a:r>
              <a:rPr lang="en-US" dirty="0" smtClean="0"/>
              <a:t> as A (symmetric collapse) or B (asymmetric collapse). </a:t>
            </a:r>
            <a:endParaRPr lang="en-US" dirty="0" smtClean="0"/>
          </a:p>
          <a:p>
            <a:pPr algn="l" rtl="0">
              <a:buNone/>
            </a:pPr>
            <a:r>
              <a:rPr lang="en-US" dirty="0" smtClean="0"/>
              <a:t>Lesions </a:t>
            </a:r>
            <a:r>
              <a:rPr lang="en-US" dirty="0" smtClean="0"/>
              <a:t>of the posterior elements of the spine were classified as grade III. </a:t>
            </a:r>
            <a:endParaRPr lang="en-US" dirty="0" smtClean="0"/>
          </a:p>
          <a:p>
            <a:pPr algn="l" rtl="0">
              <a:buNone/>
            </a:pPr>
            <a:r>
              <a:rPr lang="en-US" dirty="0" smtClean="0"/>
              <a:t>Twenty-three </a:t>
            </a:r>
            <a:r>
              <a:rPr lang="en-US" dirty="0" smtClean="0"/>
              <a:t>children were followed for two years or more (mean, 9.4 years),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72008"/>
          </a:xfrm>
        </p:spPr>
        <p:txBody>
          <a:bodyPr>
            <a:normAutofit fontScale="90000"/>
          </a:bodyPr>
          <a:lstStyle/>
          <a:p>
            <a:endParaRPr lang="en-US" dirty="0" smtClean="0"/>
          </a:p>
        </p:txBody>
      </p:sp>
      <p:sp>
        <p:nvSpPr>
          <p:cNvPr id="3" name="Content Placeholder 2"/>
          <p:cNvSpPr>
            <a:spLocks noGrp="1"/>
          </p:cNvSpPr>
          <p:nvPr>
            <p:ph idx="1"/>
          </p:nvPr>
        </p:nvSpPr>
        <p:spPr>
          <a:xfrm>
            <a:off x="457200" y="404664"/>
            <a:ext cx="8219256" cy="5721499"/>
          </a:xfrm>
        </p:spPr>
        <p:txBody>
          <a:bodyPr>
            <a:normAutofit fontScale="92500" lnSpcReduction="20000"/>
          </a:bodyPr>
          <a:lstStyle/>
          <a:p>
            <a:pPr algn="l" rtl="0">
              <a:buNone/>
            </a:pPr>
            <a:r>
              <a:rPr lang="en-US" b="1" dirty="0" smtClean="0"/>
              <a:t>RESULTS: </a:t>
            </a:r>
            <a:r>
              <a:rPr lang="en-US" dirty="0" smtClean="0"/>
              <a:t>(62</a:t>
            </a:r>
            <a:r>
              <a:rPr lang="en-US" dirty="0" smtClean="0"/>
              <a:t>%) </a:t>
            </a:r>
            <a:r>
              <a:rPr lang="en-US" dirty="0" smtClean="0"/>
              <a:t> </a:t>
            </a:r>
            <a:r>
              <a:rPr lang="en-US" dirty="0" smtClean="0"/>
              <a:t>children were found to have multifocal skeletal disease</a:t>
            </a:r>
            <a:r>
              <a:rPr lang="en-US" dirty="0" smtClean="0"/>
              <a:t>.. </a:t>
            </a:r>
            <a:r>
              <a:rPr lang="en-US" dirty="0" smtClean="0"/>
              <a:t>The extent of the initial collapse seen </a:t>
            </a:r>
            <a:r>
              <a:rPr lang="en-US" dirty="0" err="1" smtClean="0"/>
              <a:t>radiographically</a:t>
            </a:r>
            <a:r>
              <a:rPr lang="en-US" dirty="0" smtClean="0"/>
              <a:t> was grade IA for twenty vertebrae, IB for three, IIA for ten, IIB for nine, and III for two.</a:t>
            </a:r>
          </a:p>
          <a:p>
            <a:pPr algn="l" rtl="0">
              <a:buNone/>
            </a:pPr>
            <a:r>
              <a:rPr lang="en-US" dirty="0" smtClean="0"/>
              <a:t> Grade-I lesions were more likely to be associated with symmetric collapse than were grade-II lesions. Spinal deformity developed in four children, and two later required spinal fusion. No relationship was observed between the grade of the initial collapse and the subsequent development of spinal deformity. Despite heterogeneous treatment, all patients were alive and well with resolution of all presenting signs and symptoms and no evidence of active disease at the time of the most recent follow-up.</a:t>
            </a:r>
          </a:p>
          <a:p>
            <a:pPr algn="l" rtl="0">
              <a:buNone/>
            </a:pPr>
            <a:endParaRPr lang="en-US" b="1" dirty="0" smtClean="0"/>
          </a:p>
          <a:p>
            <a:pPr algn="l" rtl="0">
              <a:buNone/>
            </a:pPr>
            <a:r>
              <a:rPr lang="en-US" b="1" dirty="0" smtClean="0"/>
              <a:t>CONCLUSIONS: </a:t>
            </a:r>
          </a:p>
          <a:p>
            <a:pPr algn="l" rtl="0">
              <a:buNone/>
            </a:pPr>
            <a:r>
              <a:rPr lang="en-US" dirty="0" smtClean="0"/>
              <a:t>. </a:t>
            </a:r>
            <a:r>
              <a:rPr lang="en-US" dirty="0" smtClean="0"/>
              <a:t>The natural history of these lesions in the spine in the absence of systemic disease or spinal deformity is such that aggressive surgical management is usually not indicated; only follow-up is necessary to monitor recovery and spinal balance.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History</a:t>
            </a:r>
            <a:endParaRPr lang="fa-IR" b="1" dirty="0"/>
          </a:p>
        </p:txBody>
      </p:sp>
      <p:sp>
        <p:nvSpPr>
          <p:cNvPr id="3" name="Content Placeholder 2"/>
          <p:cNvSpPr>
            <a:spLocks noGrp="1"/>
          </p:cNvSpPr>
          <p:nvPr>
            <p:ph idx="1"/>
          </p:nvPr>
        </p:nvSpPr>
        <p:spPr>
          <a:xfrm>
            <a:off x="762000" y="685800"/>
            <a:ext cx="7543800" cy="4687416"/>
          </a:xfrm>
        </p:spPr>
        <p:txBody>
          <a:bodyPr>
            <a:noAutofit/>
          </a:bodyPr>
          <a:lstStyle/>
          <a:p>
            <a:pPr algn="l" rtl="0"/>
            <a:endParaRPr lang="en-US" sz="2400" dirty="0" smtClean="0"/>
          </a:p>
          <a:p>
            <a:pPr algn="l" rtl="0"/>
            <a:endParaRPr lang="en-US" dirty="0"/>
          </a:p>
          <a:p>
            <a:pPr algn="l" rtl="0"/>
            <a:r>
              <a:rPr lang="en-US" sz="2400" b="1" dirty="0" err="1" smtClean="0"/>
              <a:t>Abd</a:t>
            </a:r>
            <a:r>
              <a:rPr lang="en-US" sz="2400" b="1" dirty="0" smtClean="0"/>
              <a:t> </a:t>
            </a:r>
            <a:r>
              <a:rPr lang="en-US" sz="2400" b="1" dirty="0" err="1" smtClean="0"/>
              <a:t>Sono</a:t>
            </a:r>
            <a:r>
              <a:rPr lang="en-US" sz="2400" dirty="0" smtClean="0"/>
              <a:t>: NL</a:t>
            </a:r>
          </a:p>
          <a:p>
            <a:pPr algn="l" rtl="0"/>
            <a:r>
              <a:rPr lang="en-US" sz="2400" b="1" dirty="0" smtClean="0"/>
              <a:t>Bone Scan</a:t>
            </a:r>
            <a:r>
              <a:rPr lang="en-US" sz="2400" dirty="0" smtClean="0"/>
              <a:t>: active bone lesion of the L4  spine. 25/6/91</a:t>
            </a:r>
          </a:p>
          <a:p>
            <a:pPr algn="l" rtl="0"/>
            <a:endParaRPr lang="en-US" sz="2400" dirty="0" smtClean="0"/>
          </a:p>
          <a:p>
            <a:pPr algn="l" rtl="0"/>
            <a:r>
              <a:rPr lang="en-US" sz="2400" b="1" dirty="0" smtClean="0"/>
              <a:t>Spiral CT scan </a:t>
            </a:r>
            <a:r>
              <a:rPr lang="en-US" sz="2400" dirty="0" smtClean="0"/>
              <a:t>:</a:t>
            </a:r>
            <a:r>
              <a:rPr lang="en-US" sz="2400" dirty="0" err="1" smtClean="0"/>
              <a:t>Destructiv</a:t>
            </a:r>
            <a:r>
              <a:rPr lang="en-US" sz="2400" dirty="0" smtClean="0"/>
              <a:t> Lesion  on </a:t>
            </a:r>
            <a:r>
              <a:rPr lang="en-US" sz="2400" dirty="0" err="1" smtClean="0"/>
              <a:t>antero</a:t>
            </a:r>
            <a:r>
              <a:rPr lang="en-US" sz="2400" dirty="0" smtClean="0"/>
              <a:t> – lateral aspect of L4 vertebral body with mild </a:t>
            </a:r>
            <a:r>
              <a:rPr lang="en-US" sz="2400" dirty="0" err="1" smtClean="0"/>
              <a:t>prevertebral</a:t>
            </a:r>
            <a:r>
              <a:rPr lang="en-US" sz="2400" dirty="0" smtClean="0"/>
              <a:t> soft tissue component. Spinal canal is intact.   26/6/91</a:t>
            </a:r>
          </a:p>
          <a:p>
            <a:pPr algn="l" rtl="0"/>
            <a:endParaRPr lang="en-US" sz="2400" dirty="0" smtClean="0"/>
          </a:p>
          <a:p>
            <a:pPr algn="l" rtl="0"/>
            <a:r>
              <a:rPr lang="en-US" sz="2400" b="1" dirty="0" smtClean="0"/>
              <a:t> </a:t>
            </a:r>
            <a:r>
              <a:rPr lang="en-US" sz="2400" b="1" dirty="0" err="1" smtClean="0"/>
              <a:t>Lumbo</a:t>
            </a:r>
            <a:r>
              <a:rPr lang="en-US" sz="2400" b="1" dirty="0" smtClean="0"/>
              <a:t>-sacral </a:t>
            </a:r>
            <a:r>
              <a:rPr lang="en-US" sz="2400" b="1" dirty="0" smtClean="0"/>
              <a:t>MRI </a:t>
            </a:r>
            <a:r>
              <a:rPr lang="en-US" sz="2400" dirty="0" smtClean="0"/>
              <a:t>: </a:t>
            </a:r>
            <a:r>
              <a:rPr lang="en-US" sz="2400" dirty="0" err="1" smtClean="0"/>
              <a:t>Hypersignal</a:t>
            </a:r>
            <a:r>
              <a:rPr lang="en-US" sz="2400" dirty="0" smtClean="0"/>
              <a:t> </a:t>
            </a:r>
            <a:r>
              <a:rPr lang="en-US" sz="2400" dirty="0" smtClean="0"/>
              <a:t>T2W </a:t>
            </a:r>
            <a:r>
              <a:rPr lang="en-US" sz="2400" dirty="0" err="1" smtClean="0"/>
              <a:t>hyposignal</a:t>
            </a:r>
            <a:r>
              <a:rPr lang="en-US" sz="2400" dirty="0" smtClean="0"/>
              <a:t> T1W L4 body lesion, needs MRI with  IV </a:t>
            </a:r>
            <a:r>
              <a:rPr lang="en-US" sz="2400" dirty="0" err="1" smtClean="0"/>
              <a:t>gadolinim</a:t>
            </a:r>
            <a:r>
              <a:rPr lang="en-US" sz="2400" dirty="0" smtClean="0"/>
              <a:t> for ruling out  infiltrative  lesion ,  posterior  or </a:t>
            </a:r>
            <a:r>
              <a:rPr lang="en-US" sz="2400" dirty="0" err="1" smtClean="0"/>
              <a:t>postero</a:t>
            </a:r>
            <a:r>
              <a:rPr lang="en-US" sz="2400" dirty="0" smtClean="0"/>
              <a:t>-lateral disc  :No displacement </a:t>
            </a:r>
          </a:p>
          <a:p>
            <a:pPr algn="l" rtl="0">
              <a:buNone/>
            </a:pPr>
            <a:r>
              <a:rPr lang="en-US" sz="2400" dirty="0"/>
              <a:t> </a:t>
            </a:r>
            <a:endParaRPr lang="en-US" sz="2400" dirty="0" smtClean="0"/>
          </a:p>
          <a:p>
            <a:pPr algn="l" rtl="0"/>
            <a:endParaRPr lang="en-US" sz="1600" dirty="0" smtClean="0"/>
          </a:p>
          <a:p>
            <a:pPr algn="l" rtl="0"/>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History</a:t>
            </a:r>
            <a:endParaRPr lang="fa-IR" dirty="0"/>
          </a:p>
        </p:txBody>
      </p:sp>
      <p:sp>
        <p:nvSpPr>
          <p:cNvPr id="3" name="Content Placeholder 2"/>
          <p:cNvSpPr>
            <a:spLocks noGrp="1"/>
          </p:cNvSpPr>
          <p:nvPr>
            <p:ph idx="1"/>
          </p:nvPr>
        </p:nvSpPr>
        <p:spPr>
          <a:xfrm>
            <a:off x="762000" y="685800"/>
            <a:ext cx="7543800" cy="4471392"/>
          </a:xfrm>
        </p:spPr>
        <p:txBody>
          <a:bodyPr>
            <a:normAutofit/>
          </a:bodyPr>
          <a:lstStyle/>
          <a:p>
            <a:pPr algn="l" rtl="0">
              <a:buFont typeface="Wingdings" pitchFamily="2" charset="2"/>
              <a:buChar char="q"/>
            </a:pPr>
            <a:endParaRPr lang="en-US" b="1" dirty="0" smtClean="0"/>
          </a:p>
          <a:p>
            <a:pPr algn="l" rtl="0">
              <a:buFont typeface="Wingdings" pitchFamily="2" charset="2"/>
              <a:buChar char="q"/>
            </a:pPr>
            <a:endParaRPr lang="en-US" b="1" dirty="0"/>
          </a:p>
          <a:p>
            <a:pPr algn="l" rtl="0">
              <a:buFont typeface="Wingdings" pitchFamily="2" charset="2"/>
              <a:buChar char="q"/>
            </a:pPr>
            <a:r>
              <a:rPr lang="en-US" b="1" dirty="0" smtClean="0"/>
              <a:t>Needle </a:t>
            </a:r>
            <a:r>
              <a:rPr lang="en-US" b="1" dirty="0" smtClean="0"/>
              <a:t>Biopsy- </a:t>
            </a:r>
            <a:r>
              <a:rPr lang="en-US" b="1" dirty="0" smtClean="0"/>
              <a:t>guide of CT Scan Report : LCH   4/7/91  </a:t>
            </a:r>
            <a:endParaRPr lang="en-US" b="1" dirty="0" smtClean="0"/>
          </a:p>
          <a:p>
            <a:pPr algn="l" rtl="0">
              <a:buFont typeface="Wingdings" pitchFamily="2" charset="2"/>
              <a:buChar char="q"/>
            </a:pPr>
            <a:r>
              <a:rPr lang="en-US" b="1" dirty="0" smtClean="0"/>
              <a:t>IHC : </a:t>
            </a:r>
            <a:r>
              <a:rPr lang="en-US" dirty="0" err="1" smtClean="0"/>
              <a:t>Difffuse</a:t>
            </a:r>
            <a:r>
              <a:rPr lang="en-US" dirty="0" smtClean="0"/>
              <a:t> positive reaction  for S- 100 protein and  </a:t>
            </a:r>
            <a:r>
              <a:rPr lang="en-US" dirty="0" smtClean="0"/>
              <a:t>      </a:t>
            </a:r>
          </a:p>
          <a:p>
            <a:pPr marL="0" indent="0" algn="l" rtl="0">
              <a:buNone/>
            </a:pPr>
            <a:r>
              <a:rPr lang="en-US" dirty="0" smtClean="0"/>
              <a:t>             </a:t>
            </a:r>
            <a:r>
              <a:rPr lang="en-US" dirty="0" smtClean="0"/>
              <a:t>CD1A,Vimentin </a:t>
            </a:r>
            <a:r>
              <a:rPr lang="en-US" dirty="0" smtClean="0"/>
              <a:t>and CD68</a:t>
            </a:r>
          </a:p>
          <a:p>
            <a:pPr algn="l" rtl="0">
              <a:buFont typeface="Wingdings" pitchFamily="2" charset="2"/>
              <a:buChar char="q"/>
            </a:pPr>
            <a:r>
              <a:rPr lang="en-US" b="1" dirty="0" smtClean="0"/>
              <a:t>Review of HP: </a:t>
            </a:r>
            <a:r>
              <a:rPr lang="en-US" b="1" dirty="0" smtClean="0"/>
              <a:t> LCH</a:t>
            </a:r>
            <a:endParaRPr lang="en-US" b="1" dirty="0" smtClean="0"/>
          </a:p>
          <a:p>
            <a:pPr algn="l" rtl="0">
              <a:buFont typeface="Wingdings" pitchFamily="2" charset="2"/>
              <a:buChar char="q"/>
            </a:pPr>
            <a:r>
              <a:rPr lang="en-US" b="1" dirty="0" smtClean="0"/>
              <a:t>Treatment</a:t>
            </a:r>
            <a:r>
              <a:rPr lang="en-US" dirty="0" smtClean="0"/>
              <a:t>:  </a:t>
            </a:r>
            <a:r>
              <a:rPr lang="en-US" dirty="0" smtClean="0"/>
              <a:t>Brace</a:t>
            </a:r>
          </a:p>
          <a:p>
            <a:pPr algn="l" rtl="0">
              <a:buFont typeface="Wingdings" pitchFamily="2" charset="2"/>
              <a:buChar char="q"/>
            </a:pPr>
            <a:r>
              <a:rPr lang="en-US" b="1" dirty="0" smtClean="0"/>
              <a:t>Follow up </a:t>
            </a:r>
            <a:r>
              <a:rPr lang="en-US" dirty="0" smtClean="0"/>
              <a:t>:  </a:t>
            </a:r>
            <a:r>
              <a:rPr lang="en-US" dirty="0" err="1" smtClean="0"/>
              <a:t>Clinicaly</a:t>
            </a:r>
            <a:r>
              <a:rPr lang="en-US" dirty="0" smtClean="0"/>
              <a:t>  </a:t>
            </a:r>
            <a:r>
              <a:rPr lang="en-US" dirty="0" smtClean="0"/>
              <a:t>Stable, No back pain </a:t>
            </a:r>
          </a:p>
          <a:p>
            <a:pPr algn="l" rtl="0">
              <a:buFont typeface="Wingdings" pitchFamily="2" charset="2"/>
              <a:buChar char="q"/>
            </a:pPr>
            <a:r>
              <a:rPr lang="en-US" b="1" dirty="0" smtClean="0"/>
              <a:t>Bone survey</a:t>
            </a:r>
            <a:r>
              <a:rPr lang="en-US" dirty="0" smtClean="0"/>
              <a:t>: ( after 2 Month): NL  29/8/91</a:t>
            </a:r>
          </a:p>
          <a:p>
            <a:pPr algn="l" rtl="0">
              <a:buFont typeface="Wingdings" pitchFamily="2" charset="2"/>
              <a:buChar char="q"/>
            </a:pPr>
            <a:endParaRPr lang="en-US" dirty="0" smtClean="0"/>
          </a:p>
          <a:p>
            <a:pPr marL="0" indent="0" algn="l" rtl="0">
              <a:buNone/>
            </a:pPr>
            <a:endParaRPr lang="en-US" dirty="0" smtClean="0"/>
          </a:p>
          <a:p>
            <a:pPr algn="l" rtl="0">
              <a:buFont typeface="Wingdings" pitchFamily="2" charset="2"/>
              <a:buChar char="q"/>
            </a:pPr>
            <a:endParaRPr lang="en-US" dirty="0" smtClean="0"/>
          </a:p>
          <a:p>
            <a:pPr algn="l" rtl="0">
              <a:buFont typeface="Wingdings" pitchFamily="2" charset="2"/>
              <a:buChar char="q"/>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fa-IR" dirty="0"/>
          </a:p>
        </p:txBody>
      </p:sp>
      <p:sp>
        <p:nvSpPr>
          <p:cNvPr id="3" name="Content Placeholder 2"/>
          <p:cNvSpPr>
            <a:spLocks noGrp="1"/>
          </p:cNvSpPr>
          <p:nvPr>
            <p:ph idx="1"/>
          </p:nvPr>
        </p:nvSpPr>
        <p:spPr>
          <a:xfrm>
            <a:off x="395536" y="980728"/>
            <a:ext cx="8435280" cy="4525963"/>
          </a:xfrm>
        </p:spPr>
        <p:txBody>
          <a:bodyPr>
            <a:normAutofit fontScale="70000" lnSpcReduction="20000"/>
          </a:bodyPr>
          <a:lstStyle/>
          <a:p>
            <a:pPr algn="l" rtl="0">
              <a:buNone/>
            </a:pPr>
            <a:r>
              <a:rPr lang="en-US" dirty="0" smtClean="0"/>
              <a:t>WBC: 6.96    PMN= %63.3    L= %29.7      M:%5    E: %1.7    B :% 0.3  </a:t>
            </a:r>
          </a:p>
          <a:p>
            <a:pPr algn="l" rtl="0">
              <a:buNone/>
            </a:pPr>
            <a:r>
              <a:rPr lang="en-US" dirty="0" err="1" smtClean="0"/>
              <a:t>Hb</a:t>
            </a:r>
            <a:r>
              <a:rPr lang="en-US" dirty="0" smtClean="0"/>
              <a:t>= 12      MCV: 80      MCH: 28                Plate: 302           </a:t>
            </a:r>
            <a:r>
              <a:rPr lang="en-US" dirty="0" err="1" smtClean="0"/>
              <a:t>Retic</a:t>
            </a:r>
            <a:r>
              <a:rPr lang="en-US" dirty="0" smtClean="0"/>
              <a:t>: 0.3%</a:t>
            </a:r>
          </a:p>
          <a:p>
            <a:pPr algn="l" rtl="0">
              <a:buNone/>
            </a:pPr>
            <a:r>
              <a:rPr lang="en-US" dirty="0" smtClean="0"/>
              <a:t>D&amp; I </a:t>
            </a:r>
            <a:r>
              <a:rPr lang="en-US" dirty="0" err="1" smtClean="0"/>
              <a:t>coombsTest</a:t>
            </a:r>
            <a:r>
              <a:rPr lang="en-US" dirty="0" smtClean="0"/>
              <a:t>: </a:t>
            </a:r>
            <a:r>
              <a:rPr lang="en-US" dirty="0" err="1" smtClean="0"/>
              <a:t>Neg</a:t>
            </a:r>
            <a:r>
              <a:rPr lang="en-US" dirty="0" smtClean="0"/>
              <a:t>  </a:t>
            </a:r>
          </a:p>
          <a:p>
            <a:pPr algn="l" rtl="0">
              <a:buNone/>
            </a:pPr>
            <a:r>
              <a:rPr lang="en-US" dirty="0" smtClean="0"/>
              <a:t>  </a:t>
            </a:r>
            <a:r>
              <a:rPr lang="en-US" b="1" dirty="0" smtClean="0"/>
              <a:t>ESR:8(up to 10)     </a:t>
            </a:r>
            <a:r>
              <a:rPr lang="en-US" dirty="0" smtClean="0"/>
              <a:t>          </a:t>
            </a:r>
            <a:r>
              <a:rPr lang="en-US" b="1" dirty="0" smtClean="0"/>
              <a:t>CRP: 5( up to 5)       U/A: SG:1020</a:t>
            </a:r>
          </a:p>
          <a:p>
            <a:pPr algn="l" rtl="0">
              <a:buNone/>
            </a:pPr>
            <a:endParaRPr lang="en-US" dirty="0" smtClean="0"/>
          </a:p>
          <a:p>
            <a:pPr algn="l" rtl="0">
              <a:buNone/>
            </a:pPr>
            <a:r>
              <a:rPr lang="en-US" dirty="0" smtClean="0"/>
              <a:t>BS: 97                    BUN :37                 </a:t>
            </a:r>
            <a:r>
              <a:rPr lang="en-US" dirty="0" err="1" smtClean="0"/>
              <a:t>Creat</a:t>
            </a:r>
            <a:r>
              <a:rPr lang="en-US" dirty="0" smtClean="0"/>
              <a:t>: 0.46    </a:t>
            </a:r>
          </a:p>
          <a:p>
            <a:pPr algn="l" rtl="0">
              <a:buNone/>
            </a:pPr>
            <a:r>
              <a:rPr lang="en-US" dirty="0" smtClean="0"/>
              <a:t>Calcium: 9             P: 5.1                     ALK:417                    </a:t>
            </a:r>
            <a:r>
              <a:rPr lang="en-US" b="1" dirty="0" err="1" smtClean="0"/>
              <a:t>SGOt</a:t>
            </a:r>
            <a:r>
              <a:rPr lang="en-US" b="1" dirty="0" smtClean="0"/>
              <a:t>: 31         SGPT: 15</a:t>
            </a:r>
          </a:p>
          <a:p>
            <a:pPr algn="l" rtl="0">
              <a:buNone/>
            </a:pPr>
            <a:r>
              <a:rPr lang="en-US" dirty="0" smtClean="0"/>
              <a:t> BILT: 0.6                </a:t>
            </a:r>
            <a:r>
              <a:rPr lang="en-US" dirty="0" err="1" smtClean="0"/>
              <a:t>Bil</a:t>
            </a:r>
            <a:r>
              <a:rPr lang="en-US" dirty="0" smtClean="0"/>
              <a:t> D:15                 T-protein: 6.7           S- Alb: 4.4</a:t>
            </a:r>
          </a:p>
          <a:p>
            <a:pPr algn="l" rtl="0">
              <a:buNone/>
            </a:pPr>
            <a:r>
              <a:rPr lang="en-US" dirty="0" smtClean="0"/>
              <a:t>PT= 13.8                 INR:1.09                 PTT: 30 </a:t>
            </a:r>
          </a:p>
          <a:p>
            <a:pPr algn="l" rtl="0">
              <a:buNone/>
            </a:pPr>
            <a:r>
              <a:rPr lang="en-US" dirty="0" err="1" smtClean="0"/>
              <a:t>HBSAg</a:t>
            </a:r>
            <a:r>
              <a:rPr lang="en-US" dirty="0" smtClean="0"/>
              <a:t>: </a:t>
            </a:r>
            <a:r>
              <a:rPr lang="en-US" dirty="0" err="1" smtClean="0"/>
              <a:t>neg</a:t>
            </a:r>
            <a:r>
              <a:rPr lang="en-US" dirty="0" smtClean="0"/>
              <a:t>            HBS AB: 10.6          HIV: </a:t>
            </a:r>
            <a:r>
              <a:rPr lang="en-US" dirty="0" err="1" smtClean="0"/>
              <a:t>Neg</a:t>
            </a:r>
            <a:r>
              <a:rPr lang="en-US" dirty="0" smtClean="0"/>
              <a:t>                </a:t>
            </a:r>
            <a:r>
              <a:rPr lang="en-US" dirty="0" err="1" smtClean="0"/>
              <a:t>HCVAb:Neg</a:t>
            </a:r>
            <a:r>
              <a:rPr lang="en-US" dirty="0" smtClean="0"/>
              <a:t> </a:t>
            </a:r>
          </a:p>
          <a:p>
            <a:pPr algn="l" rtl="0">
              <a:buNone/>
            </a:pPr>
            <a:r>
              <a:rPr lang="en-US" dirty="0" smtClean="0"/>
              <a:t>TSH: 3.47                 T4: 8.8  </a:t>
            </a:r>
          </a:p>
          <a:p>
            <a:pPr algn="l" rtl="0">
              <a:buNone/>
            </a:pPr>
            <a:r>
              <a:rPr lang="en-US" dirty="0" smtClean="0"/>
              <a:t> </a:t>
            </a:r>
            <a:r>
              <a:rPr lang="en-US" dirty="0" err="1" smtClean="0"/>
              <a:t>Ferritin</a:t>
            </a:r>
            <a:r>
              <a:rPr lang="en-US" dirty="0" smtClean="0"/>
              <a:t>: 32.3                </a:t>
            </a:r>
            <a:r>
              <a:rPr lang="en-US" dirty="0" err="1" smtClean="0"/>
              <a:t>Hb</a:t>
            </a:r>
            <a:r>
              <a:rPr lang="en-US" dirty="0" smtClean="0"/>
              <a:t> </a:t>
            </a:r>
            <a:r>
              <a:rPr lang="en-US" dirty="0" err="1" smtClean="0"/>
              <a:t>Electhrophorasis</a:t>
            </a:r>
            <a:r>
              <a:rPr lang="en-US" dirty="0" smtClean="0"/>
              <a:t>: </a:t>
            </a:r>
            <a:r>
              <a:rPr lang="en-US" dirty="0" err="1" smtClean="0"/>
              <a:t>Nl</a:t>
            </a:r>
            <a:r>
              <a:rPr lang="en-US" dirty="0" smtClean="0"/>
              <a:t>      1/9/91</a:t>
            </a:r>
          </a:p>
          <a:p>
            <a:pPr algn="l" rtl="0">
              <a:buNone/>
            </a:pPr>
            <a:r>
              <a:rPr lang="en-US" dirty="0" smtClean="0"/>
              <a:t> </a:t>
            </a:r>
          </a:p>
          <a:p>
            <a:pPr algn="l" rtl="0">
              <a:buNone/>
            </a:pPr>
            <a:r>
              <a:rPr lang="en-US" b="1" dirty="0" smtClean="0"/>
              <a:t>Next MRI: NEXT month( 10/91)</a:t>
            </a:r>
          </a:p>
          <a:p>
            <a:pPr algn="l" rtl="0">
              <a:buNone/>
            </a:pPr>
            <a:r>
              <a:rPr lang="en-US" dirty="0" smtClean="0"/>
              <a:t>  </a:t>
            </a:r>
          </a:p>
          <a:p>
            <a:pPr algn="l" rtl="0">
              <a:buNone/>
            </a:pPr>
            <a:r>
              <a:rPr lang="en-US" dirty="0" smtClean="0"/>
              <a:t> </a:t>
            </a:r>
            <a:endParaRPr lang="fa-I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032" y="0"/>
            <a:ext cx="4000408" cy="1143000"/>
          </a:xfrm>
        </p:spPr>
        <p:txBody>
          <a:bodyPr>
            <a:normAutofit/>
          </a:bodyPr>
          <a:lstStyle/>
          <a:p>
            <a:r>
              <a:rPr lang="en-US" sz="4400" b="1" dirty="0" err="1" smtClean="0"/>
              <a:t>Histiocytosis</a:t>
            </a:r>
            <a:endParaRPr lang="fa-IR" sz="4400" b="1" dirty="0"/>
          </a:p>
        </p:txBody>
      </p:sp>
      <p:sp>
        <p:nvSpPr>
          <p:cNvPr id="3" name="Content Placeholder 2"/>
          <p:cNvSpPr>
            <a:spLocks noGrp="1"/>
          </p:cNvSpPr>
          <p:nvPr>
            <p:ph idx="1"/>
          </p:nvPr>
        </p:nvSpPr>
        <p:spPr>
          <a:xfrm>
            <a:off x="323528" y="1052736"/>
            <a:ext cx="8496944" cy="5040560"/>
          </a:xfrm>
        </p:spPr>
        <p:txBody>
          <a:bodyPr>
            <a:noAutofit/>
          </a:bodyPr>
          <a:lstStyle/>
          <a:p>
            <a:pPr algn="l" rtl="0">
              <a:buFont typeface="Wingdings" pitchFamily="2" charset="2"/>
              <a:buChar char="q"/>
            </a:pPr>
            <a:r>
              <a:rPr lang="en-US" dirty="0" smtClean="0">
                <a:cs typeface="Times New Roman" pitchFamily="18" charset="0"/>
              </a:rPr>
              <a:t>Up </a:t>
            </a:r>
            <a:r>
              <a:rPr lang="en-US" dirty="0" smtClean="0">
                <a:cs typeface="Times New Roman" pitchFamily="18" charset="0"/>
              </a:rPr>
              <a:t>to 80% of LCH lesions in children are of EG type</a:t>
            </a:r>
            <a:r>
              <a:rPr lang="en-US" dirty="0" smtClean="0">
                <a:cs typeface="Times New Roman" pitchFamily="18" charset="0"/>
              </a:rPr>
              <a:t>.</a:t>
            </a:r>
          </a:p>
          <a:p>
            <a:pPr algn="l" rtl="0">
              <a:buFont typeface="Wingdings" pitchFamily="2" charset="2"/>
              <a:buChar char="q"/>
            </a:pPr>
            <a:r>
              <a:rPr lang="en-US" dirty="0" smtClean="0">
                <a:cs typeface="Times New Roman" pitchFamily="18" charset="0"/>
              </a:rPr>
              <a:t>The </a:t>
            </a:r>
            <a:r>
              <a:rPr lang="en-US" dirty="0" smtClean="0">
                <a:cs typeface="Times New Roman" pitchFamily="18" charset="0"/>
              </a:rPr>
              <a:t>incidence of spinal involvement : 6.5%  to  25%</a:t>
            </a:r>
          </a:p>
          <a:p>
            <a:pPr algn="l" rtl="0">
              <a:buFont typeface="Wingdings" pitchFamily="2" charset="2"/>
              <a:buChar char="q"/>
            </a:pPr>
            <a:endParaRPr lang="en-US" dirty="0" smtClean="0">
              <a:cs typeface="Times New Roman" pitchFamily="18" charset="0"/>
            </a:endParaRPr>
          </a:p>
          <a:p>
            <a:pPr algn="l" rtl="0">
              <a:buFont typeface="Wingdings" pitchFamily="2" charset="2"/>
              <a:buChar char="q"/>
            </a:pPr>
            <a:r>
              <a:rPr lang="en-US" dirty="0" smtClean="0">
                <a:cs typeface="Times New Roman" pitchFamily="18" charset="0"/>
              </a:rPr>
              <a:t>80</a:t>
            </a:r>
            <a:r>
              <a:rPr lang="en-US" dirty="0" smtClean="0">
                <a:cs typeface="Times New Roman" pitchFamily="18" charset="0"/>
              </a:rPr>
              <a:t>% of cases : children &lt;10 years of </a:t>
            </a:r>
            <a:r>
              <a:rPr lang="en-US" dirty="0" smtClean="0">
                <a:cs typeface="Times New Roman" pitchFamily="18" charset="0"/>
              </a:rPr>
              <a:t>age</a:t>
            </a:r>
          </a:p>
          <a:p>
            <a:pPr algn="l" rtl="0">
              <a:buFont typeface="Wingdings" pitchFamily="2" charset="2"/>
              <a:buChar char="q"/>
            </a:pPr>
            <a:r>
              <a:rPr lang="en-US" dirty="0" smtClean="0">
                <a:cs typeface="Times New Roman" pitchFamily="18" charset="0"/>
              </a:rPr>
              <a:t>usual </a:t>
            </a:r>
            <a:r>
              <a:rPr lang="en-US" dirty="0" smtClean="0">
                <a:cs typeface="Times New Roman" pitchFamily="18" charset="0"/>
              </a:rPr>
              <a:t>appearance of  the spinal LCH is vertebral </a:t>
            </a:r>
            <a:r>
              <a:rPr lang="en-US" dirty="0" smtClean="0">
                <a:cs typeface="Times New Roman" pitchFamily="18" charset="0"/>
              </a:rPr>
              <a:t>body </a:t>
            </a:r>
            <a:r>
              <a:rPr lang="en-US" dirty="0" err="1" smtClean="0">
                <a:cs typeface="Times New Roman" pitchFamily="18" charset="0"/>
              </a:rPr>
              <a:t>osteolytic</a:t>
            </a:r>
            <a:r>
              <a:rPr lang="en-US" dirty="0" smtClean="0">
                <a:cs typeface="Times New Roman" pitchFamily="18" charset="0"/>
              </a:rPr>
              <a:t> lesions </a:t>
            </a:r>
            <a:r>
              <a:rPr lang="en-US" dirty="0" smtClean="0">
                <a:cs typeface="Times New Roman" pitchFamily="18" charset="0"/>
              </a:rPr>
              <a:t>that  leads to “vertebra </a:t>
            </a:r>
            <a:r>
              <a:rPr lang="en-US" dirty="0" err="1" smtClean="0">
                <a:cs typeface="Times New Roman" pitchFamily="18" charset="0"/>
              </a:rPr>
              <a:t>plana</a:t>
            </a:r>
            <a:r>
              <a:rPr lang="en-US" dirty="0" smtClean="0">
                <a:cs typeface="Times New Roman" pitchFamily="18" charset="0"/>
              </a:rPr>
              <a:t>” </a:t>
            </a:r>
            <a:endParaRPr lang="en-US" dirty="0" smtClean="0">
              <a:cs typeface="Times New Roman" pitchFamily="18" charset="0"/>
            </a:endParaRPr>
          </a:p>
          <a:p>
            <a:pPr algn="l" rtl="0">
              <a:buFont typeface="Wingdings" pitchFamily="2" charset="2"/>
              <a:buChar char="q"/>
            </a:pPr>
            <a:endParaRPr lang="en-US" dirty="0" smtClean="0">
              <a:cs typeface="Times New Roman" pitchFamily="18" charset="0"/>
            </a:endParaRPr>
          </a:p>
          <a:p>
            <a:pPr algn="l" rtl="0">
              <a:buFont typeface="Wingdings" pitchFamily="2" charset="2"/>
              <a:buChar char="q"/>
            </a:pPr>
            <a:r>
              <a:rPr lang="en-US" dirty="0" smtClean="0">
                <a:cs typeface="Times New Roman" pitchFamily="18" charset="0"/>
              </a:rPr>
              <a:t>LCH </a:t>
            </a:r>
            <a:r>
              <a:rPr lang="en-US" dirty="0" smtClean="0">
                <a:cs typeface="Times New Roman" pitchFamily="18" charset="0"/>
              </a:rPr>
              <a:t>may be more </a:t>
            </a:r>
            <a:r>
              <a:rPr lang="en-US" dirty="0" smtClean="0">
                <a:cs typeface="Times New Roman" pitchFamily="18" charset="0"/>
              </a:rPr>
              <a:t>aggressive</a:t>
            </a:r>
            <a:r>
              <a:rPr lang="en-US" dirty="0" smtClean="0">
                <a:cs typeface="Times New Roman" pitchFamily="18" charset="0"/>
              </a:rPr>
              <a:t>, which may make the lesions look like a </a:t>
            </a:r>
            <a:r>
              <a:rPr lang="en-US" dirty="0" smtClean="0">
                <a:cs typeface="Times New Roman" pitchFamily="18" charset="0"/>
              </a:rPr>
              <a:t> malignancy</a:t>
            </a:r>
            <a:r>
              <a:rPr lang="en-US" dirty="0" smtClean="0">
                <a:cs typeface="Times New Roman" pitchFamily="18" charset="0"/>
              </a:rPr>
              <a:t>, which appear as bubbly and lytic lesions, and </a:t>
            </a:r>
            <a:r>
              <a:rPr lang="en-US" dirty="0" smtClean="0">
                <a:cs typeface="Times New Roman" pitchFamily="18" charset="0"/>
              </a:rPr>
              <a:t>expand </a:t>
            </a:r>
            <a:r>
              <a:rPr lang="en-US" dirty="0" smtClean="0">
                <a:cs typeface="Times New Roman" pitchFamily="18" charset="0"/>
              </a:rPr>
              <a:t>posterior elements with a soft tissue mass.</a:t>
            </a:r>
            <a:endParaRPr lang="fa-IR" dirty="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smtClean="0"/>
              <a:t>Histiocytosis</a:t>
            </a:r>
            <a:endParaRPr lang="fa-IR" sz="3600" b="1" dirty="0"/>
          </a:p>
        </p:txBody>
      </p:sp>
      <p:sp>
        <p:nvSpPr>
          <p:cNvPr id="3" name="Content Placeholder 2"/>
          <p:cNvSpPr>
            <a:spLocks noGrp="1"/>
          </p:cNvSpPr>
          <p:nvPr>
            <p:ph idx="1"/>
          </p:nvPr>
        </p:nvSpPr>
        <p:spPr>
          <a:xfrm>
            <a:off x="762000" y="685800"/>
            <a:ext cx="7543800" cy="4831432"/>
          </a:xfrm>
        </p:spPr>
        <p:txBody>
          <a:bodyPr>
            <a:normAutofit/>
          </a:bodyPr>
          <a:lstStyle/>
          <a:p>
            <a:pPr lvl="0" algn="l" rtl="0">
              <a:buClr>
                <a:srgbClr val="AD0101"/>
              </a:buClr>
              <a:buFont typeface="Wingdings" pitchFamily="2" charset="2"/>
              <a:buChar char="q"/>
            </a:pPr>
            <a:r>
              <a:rPr lang="en-US" dirty="0">
                <a:solidFill>
                  <a:srgbClr val="303030"/>
                </a:solidFill>
                <a:cs typeface="Times New Roman" pitchFamily="18" charset="0"/>
              </a:rPr>
              <a:t>Reports on  </a:t>
            </a:r>
            <a:r>
              <a:rPr lang="en-US" dirty="0" err="1">
                <a:solidFill>
                  <a:srgbClr val="303030"/>
                </a:solidFill>
                <a:cs typeface="Times New Roman" pitchFamily="18" charset="0"/>
              </a:rPr>
              <a:t>para</a:t>
            </a:r>
            <a:r>
              <a:rPr lang="en-US" dirty="0">
                <a:solidFill>
                  <a:srgbClr val="303030"/>
                </a:solidFill>
                <a:cs typeface="Times New Roman" pitchFamily="18" charset="0"/>
              </a:rPr>
              <a:t> vertebral soft tissue mass in LCH of the spine are rare in the literature</a:t>
            </a:r>
          </a:p>
          <a:p>
            <a:pPr algn="l" rtl="0">
              <a:buFont typeface="Wingdings" pitchFamily="2" charset="2"/>
              <a:buChar char="q"/>
            </a:pPr>
            <a:r>
              <a:rPr lang="en-US" sz="2400" dirty="0" smtClean="0">
                <a:latin typeface="Times New Roman" pitchFamily="18" charset="0"/>
                <a:cs typeface="Times New Roman" pitchFamily="18" charset="0"/>
              </a:rPr>
              <a:t>Since </a:t>
            </a:r>
            <a:r>
              <a:rPr lang="en-US" sz="2400" dirty="0" smtClean="0">
                <a:latin typeface="Times New Roman" pitchFamily="18" charset="0"/>
                <a:cs typeface="Times New Roman" pitchFamily="18" charset="0"/>
              </a:rPr>
              <a:t>the introduction of (MRI), soft tissue  extension </a:t>
            </a:r>
            <a:r>
              <a:rPr lang="en-US" dirty="0" smtClean="0">
                <a:latin typeface="Times New Roman" pitchFamily="18" charset="0"/>
                <a:cs typeface="Times New Roman" pitchFamily="18" charset="0"/>
              </a:rPr>
              <a:t>of</a:t>
            </a:r>
            <a:r>
              <a:rPr lang="en-US" sz="2400" dirty="0" smtClean="0">
                <a:latin typeface="Times New Roman" pitchFamily="18" charset="0"/>
                <a:cs typeface="Times New Roman" pitchFamily="18" charset="0"/>
              </a:rPr>
              <a:t>  vertebral </a:t>
            </a:r>
            <a:r>
              <a:rPr lang="en-US" sz="2400" dirty="0" smtClean="0">
                <a:latin typeface="Times New Roman" pitchFamily="18" charset="0"/>
                <a:cs typeface="Times New Roman" pitchFamily="18" charset="0"/>
              </a:rPr>
              <a:t>body </a:t>
            </a:r>
            <a:r>
              <a:rPr lang="en-US" sz="2400" dirty="0" smtClean="0">
                <a:latin typeface="Times New Roman" pitchFamily="18" charset="0"/>
                <a:cs typeface="Times New Roman" pitchFamily="18" charset="0"/>
              </a:rPr>
              <a:t>LCH  become </a:t>
            </a:r>
            <a:r>
              <a:rPr lang="en-US" sz="2400" dirty="0" smtClean="0">
                <a:latin typeface="Times New Roman" pitchFamily="18" charset="0"/>
                <a:cs typeface="Times New Roman" pitchFamily="18" charset="0"/>
              </a:rPr>
              <a:t>a well </a:t>
            </a:r>
            <a:r>
              <a:rPr lang="en-US" sz="2400" dirty="0" smtClean="0">
                <a:latin typeface="Times New Roman" pitchFamily="18" charset="0"/>
                <a:cs typeface="Times New Roman" pitchFamily="18" charset="0"/>
              </a:rPr>
              <a:t>known </a:t>
            </a:r>
            <a:r>
              <a:rPr lang="en-US" sz="2400" dirty="0" smtClean="0">
                <a:latin typeface="Times New Roman" pitchFamily="18" charset="0"/>
                <a:cs typeface="Times New Roman" pitchFamily="18" charset="0"/>
              </a:rPr>
              <a:t>entity </a:t>
            </a:r>
          </a:p>
          <a:p>
            <a:pPr algn="l" rtl="0">
              <a:buFont typeface="Wingdings" pitchFamily="2" charset="2"/>
              <a:buChar char="q"/>
            </a:pPr>
            <a:r>
              <a:rPr lang="en-US" sz="2400" dirty="0" smtClean="0">
                <a:latin typeface="Times New Roman" pitchFamily="18" charset="0"/>
                <a:cs typeface="Times New Roman" pitchFamily="18" charset="0"/>
              </a:rPr>
              <a:t>the incidence of soft tissue extension is unknown because reports </a:t>
            </a:r>
            <a:r>
              <a:rPr lang="en-US" sz="2400" dirty="0" smtClean="0">
                <a:latin typeface="Times New Roman" pitchFamily="18" charset="0"/>
                <a:cs typeface="Times New Roman" pitchFamily="18" charset="0"/>
              </a:rPr>
              <a:t> are  either case </a:t>
            </a:r>
            <a:r>
              <a:rPr lang="en-US" sz="2400" dirty="0" smtClean="0">
                <a:latin typeface="Times New Roman" pitchFamily="18" charset="0"/>
                <a:cs typeface="Times New Roman" pitchFamily="18" charset="0"/>
              </a:rPr>
              <a:t>reports or </a:t>
            </a:r>
            <a:r>
              <a:rPr lang="en-US" dirty="0" smtClean="0">
                <a:latin typeface="Times New Roman" pitchFamily="18" charset="0"/>
                <a:cs typeface="Times New Roman" pitchFamily="18" charset="0"/>
              </a:rPr>
              <a:t>reviews</a:t>
            </a:r>
          </a:p>
          <a:p>
            <a:pPr algn="l" rtl="0">
              <a:buFont typeface="Wingdings" pitchFamily="2" charset="2"/>
              <a:buChar char="q"/>
            </a:pPr>
            <a:r>
              <a:rPr lang="en-US" dirty="0" smtClean="0">
                <a:latin typeface="Times New Roman" pitchFamily="18" charset="0"/>
                <a:cs typeface="Times New Roman" pitchFamily="18" charset="0"/>
              </a:rPr>
              <a:t>Patients  </a:t>
            </a:r>
            <a:r>
              <a:rPr lang="en-US" dirty="0">
                <a:latin typeface="Times New Roman" pitchFamily="18" charset="0"/>
                <a:cs typeface="Times New Roman" pitchFamily="18" charset="0"/>
              </a:rPr>
              <a:t>easily Misdiagnosed with malignant </a:t>
            </a:r>
            <a:r>
              <a:rPr lang="en-US" dirty="0" err="1">
                <a:latin typeface="Times New Roman" pitchFamily="18" charset="0"/>
                <a:cs typeface="Times New Roman" pitchFamily="18" charset="0"/>
              </a:rPr>
              <a:t>tumours</a:t>
            </a:r>
            <a:r>
              <a:rPr lang="en-US" dirty="0">
                <a:latin typeface="Times New Roman" pitchFamily="18" charset="0"/>
                <a:cs typeface="Times New Roman" pitchFamily="18" charset="0"/>
              </a:rPr>
              <a:t>, more aggressive </a:t>
            </a:r>
            <a:r>
              <a:rPr lang="en-US" dirty="0" err="1">
                <a:latin typeface="Times New Roman" pitchFamily="18" charset="0"/>
                <a:cs typeface="Times New Roman" pitchFamily="18" charset="0"/>
              </a:rPr>
              <a:t>tumours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lymphom</a:t>
            </a:r>
            <a:r>
              <a:rPr lang="en-US" dirty="0">
                <a:latin typeface="Times New Roman" pitchFamily="18" charset="0"/>
                <a:cs typeface="Times New Roman" pitchFamily="18" charset="0"/>
              </a:rPr>
              <a:t> or tuberculosis . </a:t>
            </a:r>
          </a:p>
          <a:p>
            <a:pPr algn="l" rtl="0">
              <a:buFont typeface="Wingdings" pitchFamily="2" charset="2"/>
              <a:buChar char="q"/>
            </a:pPr>
            <a:r>
              <a:rPr lang="en-US" dirty="0">
                <a:latin typeface="Times New Roman" pitchFamily="18" charset="0"/>
                <a:cs typeface="Times New Roman" pitchFamily="18" charset="0"/>
              </a:rPr>
              <a:t>vertebra </a:t>
            </a:r>
            <a:r>
              <a:rPr lang="en-US" dirty="0" err="1">
                <a:latin typeface="Times New Roman" pitchFamily="18" charset="0"/>
                <a:cs typeface="Times New Roman" pitchFamily="18" charset="0"/>
              </a:rPr>
              <a:t>plana</a:t>
            </a:r>
            <a:r>
              <a:rPr lang="en-US" dirty="0">
                <a:latin typeface="Times New Roman" pitchFamily="18" charset="0"/>
                <a:cs typeface="Times New Roman" pitchFamily="18" charset="0"/>
              </a:rPr>
              <a:t>  with soft tissue mass can be also seen in variety of spine </a:t>
            </a:r>
            <a:r>
              <a:rPr lang="en-US" dirty="0" err="1">
                <a:latin typeface="Times New Roman" pitchFamily="18" charset="0"/>
                <a:cs typeface="Times New Roman" pitchFamily="18" charset="0"/>
              </a:rPr>
              <a:t>tumours</a:t>
            </a:r>
            <a:r>
              <a:rPr lang="en-US" dirty="0">
                <a:latin typeface="Times New Roman" pitchFamily="18" charset="0"/>
                <a:cs typeface="Times New Roman" pitchFamily="18" charset="0"/>
              </a:rPr>
              <a:t>, including Ewing’s sarcoma, lymphoma, aneurysmal bone cyst, leukemia, malignant solid </a:t>
            </a:r>
            <a:r>
              <a:rPr lang="en-US" dirty="0" err="1">
                <a:latin typeface="Times New Roman" pitchFamily="18" charset="0"/>
                <a:cs typeface="Times New Roman" pitchFamily="18" charset="0"/>
              </a:rPr>
              <a:t>tumours</a:t>
            </a:r>
            <a:r>
              <a:rPr lang="en-US"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smtClean="0"/>
              <a:t>Histiocytosis</a:t>
            </a:r>
            <a:endParaRPr lang="fa-IR" sz="3600" b="1" dirty="0"/>
          </a:p>
        </p:txBody>
      </p:sp>
      <p:sp>
        <p:nvSpPr>
          <p:cNvPr id="3" name="Content Placeholder 2"/>
          <p:cNvSpPr>
            <a:spLocks noGrp="1"/>
          </p:cNvSpPr>
          <p:nvPr>
            <p:ph idx="1"/>
          </p:nvPr>
        </p:nvSpPr>
        <p:spPr>
          <a:xfrm>
            <a:off x="762000" y="685800"/>
            <a:ext cx="7543800" cy="4903440"/>
          </a:xfrm>
        </p:spPr>
        <p:txBody>
          <a:bodyPr>
            <a:normAutofit fontScale="92500"/>
          </a:bodyPr>
          <a:lstStyle/>
          <a:p>
            <a:pPr algn="l" rtl="0">
              <a:buFont typeface="Wingdings" pitchFamily="2" charset="2"/>
              <a:buChar char="q"/>
            </a:pPr>
            <a:r>
              <a:rPr lang="en-US" dirty="0" smtClean="0"/>
              <a:t>The treatment of LCH of the spine with soft tissue  extension, </a:t>
            </a:r>
            <a:r>
              <a:rPr lang="en-US" dirty="0" smtClean="0"/>
              <a:t>is </a:t>
            </a:r>
            <a:r>
              <a:rPr lang="en-US" dirty="0" smtClean="0"/>
              <a:t>still  controversial. </a:t>
            </a:r>
          </a:p>
          <a:p>
            <a:pPr algn="l" rtl="0">
              <a:buFont typeface="Wingdings" pitchFamily="2" charset="2"/>
              <a:buChar char="q"/>
            </a:pPr>
            <a:r>
              <a:rPr lang="en-US" dirty="0" smtClean="0"/>
              <a:t>treatments of LCH of the spine:</a:t>
            </a:r>
          </a:p>
          <a:p>
            <a:pPr marL="855663" indent="-273050" algn="l" rtl="0">
              <a:buFont typeface="Wingdings" pitchFamily="2" charset="2"/>
              <a:buChar char="ü"/>
            </a:pPr>
            <a:r>
              <a:rPr lang="en-US" dirty="0" smtClean="0"/>
              <a:t> </a:t>
            </a:r>
            <a:r>
              <a:rPr lang="en-US" dirty="0" smtClean="0"/>
              <a:t>prolonged </a:t>
            </a:r>
            <a:r>
              <a:rPr lang="en-US" dirty="0" smtClean="0"/>
              <a:t>bed rest,</a:t>
            </a:r>
          </a:p>
          <a:p>
            <a:pPr marL="855663" indent="-273050" algn="l" rtl="0">
              <a:buFont typeface="Wingdings" pitchFamily="2" charset="2"/>
              <a:buChar char="ü"/>
            </a:pPr>
            <a:r>
              <a:rPr lang="en-US" dirty="0" smtClean="0"/>
              <a:t> </a:t>
            </a:r>
            <a:r>
              <a:rPr lang="en-US" dirty="0" err="1" smtClean="0"/>
              <a:t>immobilisation</a:t>
            </a:r>
            <a:r>
              <a:rPr lang="en-US" dirty="0" smtClean="0"/>
              <a:t> with cast and brace,</a:t>
            </a:r>
          </a:p>
          <a:p>
            <a:pPr marL="855663" indent="-273050" algn="l" rtl="0">
              <a:buFont typeface="Wingdings" pitchFamily="2" charset="2"/>
              <a:buChar char="ü"/>
            </a:pPr>
            <a:r>
              <a:rPr lang="en-US" dirty="0" smtClean="0"/>
              <a:t> Chemotherapy</a:t>
            </a:r>
            <a:r>
              <a:rPr lang="en-US" dirty="0" smtClean="0"/>
              <a:t>, </a:t>
            </a:r>
          </a:p>
          <a:p>
            <a:pPr marL="855663" indent="-273050" algn="l" rtl="0">
              <a:buFont typeface="Wingdings" pitchFamily="2" charset="2"/>
              <a:buChar char="ü"/>
            </a:pPr>
            <a:r>
              <a:rPr lang="en-US" dirty="0" smtClean="0"/>
              <a:t> Radiation </a:t>
            </a:r>
            <a:r>
              <a:rPr lang="en-US" dirty="0" smtClean="0"/>
              <a:t>therapy and surgery </a:t>
            </a:r>
          </a:p>
          <a:p>
            <a:pPr algn="l" rtl="0">
              <a:buFont typeface="Wingdings" pitchFamily="2" charset="2"/>
              <a:buChar char="q"/>
            </a:pPr>
            <a:r>
              <a:rPr lang="en-US" dirty="0" smtClean="0"/>
              <a:t>neurological deficit</a:t>
            </a:r>
          </a:p>
          <a:p>
            <a:pPr marL="463550" indent="0" algn="l" rtl="0">
              <a:buFont typeface="Wingdings" pitchFamily="2" charset="2"/>
              <a:buChar char="ü"/>
            </a:pPr>
            <a:r>
              <a:rPr lang="en-US" dirty="0" smtClean="0"/>
              <a:t>Most researchers suggested that the neural elements should </a:t>
            </a:r>
            <a:endParaRPr lang="en-US" dirty="0" smtClean="0"/>
          </a:p>
          <a:p>
            <a:pPr marL="463550" indent="0" algn="l" rtl="0">
              <a:buNone/>
            </a:pPr>
            <a:r>
              <a:rPr lang="en-US" dirty="0"/>
              <a:t> </a:t>
            </a:r>
            <a:r>
              <a:rPr lang="en-US" dirty="0" smtClean="0"/>
              <a:t>  </a:t>
            </a:r>
            <a:r>
              <a:rPr lang="en-US" dirty="0" smtClean="0"/>
              <a:t>be </a:t>
            </a:r>
            <a:r>
              <a:rPr lang="en-US" dirty="0" smtClean="0"/>
              <a:t>decompressed and then fused </a:t>
            </a:r>
          </a:p>
          <a:p>
            <a:pPr marL="463550" indent="0" algn="l" rtl="0">
              <a:buFont typeface="Wingdings" pitchFamily="2" charset="2"/>
              <a:buChar char="ü"/>
            </a:pPr>
            <a:r>
              <a:rPr lang="en-US" dirty="0" smtClean="0"/>
              <a:t>Some investigators advocated </a:t>
            </a:r>
            <a:r>
              <a:rPr lang="en-US" dirty="0" err="1" smtClean="0"/>
              <a:t>immobilisation</a:t>
            </a:r>
            <a:r>
              <a:rPr lang="en-US" dirty="0" smtClean="0"/>
              <a:t> and radiation </a:t>
            </a:r>
          </a:p>
          <a:p>
            <a:pPr marL="463550" indent="0" algn="l" rtl="0">
              <a:buFont typeface="Wingdings" pitchFamily="2" charset="2"/>
              <a:buChar char="ü"/>
            </a:pPr>
            <a:r>
              <a:rPr lang="en-US" dirty="0" smtClean="0"/>
              <a:t>A few recommended hormone or chemotherapy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340768"/>
          </a:xfrm>
        </p:spPr>
        <p:txBody>
          <a:bodyPr>
            <a:noAutofit/>
          </a:bodyPr>
          <a:lstStyle/>
          <a:p>
            <a:pPr rtl="0"/>
            <a:r>
              <a:rPr lang="en-US" sz="2400" b="1" dirty="0" smtClean="0">
                <a:latin typeface="+mn-lt"/>
              </a:rPr>
              <a:t/>
            </a:r>
            <a:br>
              <a:rPr lang="en-US" sz="2400" b="1" dirty="0" smtClean="0">
                <a:latin typeface="+mn-lt"/>
              </a:rPr>
            </a:br>
            <a:r>
              <a:rPr lang="en-US" sz="2400" b="1" dirty="0">
                <a:latin typeface="+mn-lt"/>
              </a:rPr>
              <a:t/>
            </a:r>
            <a:br>
              <a:rPr lang="en-US" sz="2400" b="1" dirty="0">
                <a:latin typeface="+mn-lt"/>
              </a:rPr>
            </a:br>
            <a:r>
              <a:rPr lang="en-US" sz="2400" b="1" dirty="0" smtClean="0">
                <a:latin typeface="+mn-lt"/>
              </a:rPr>
              <a:t/>
            </a:r>
            <a:br>
              <a:rPr lang="en-US" sz="2400" b="1" dirty="0" smtClean="0">
                <a:latin typeface="+mn-lt"/>
              </a:rPr>
            </a:br>
            <a:r>
              <a:rPr lang="en-US" sz="2400" b="1" dirty="0">
                <a:latin typeface="+mn-lt"/>
              </a:rPr>
              <a:t/>
            </a:r>
            <a:br>
              <a:rPr lang="en-US" sz="2400" b="1" dirty="0">
                <a:latin typeface="+mn-lt"/>
              </a:rPr>
            </a:br>
            <a:r>
              <a:rPr lang="en-US" sz="2400" b="1" dirty="0" smtClean="0">
                <a:latin typeface="+mn-lt"/>
              </a:rPr>
              <a:t/>
            </a:r>
            <a:br>
              <a:rPr lang="en-US" sz="2400" b="1" dirty="0" smtClean="0">
                <a:latin typeface="+mn-lt"/>
              </a:rPr>
            </a:br>
            <a:r>
              <a:rPr lang="en-US" sz="2400" b="1" dirty="0">
                <a:latin typeface="+mn-lt"/>
              </a:rPr>
              <a:t/>
            </a:r>
            <a:br>
              <a:rPr lang="en-US" sz="2400" b="1" dirty="0">
                <a:latin typeface="+mn-lt"/>
              </a:rPr>
            </a:br>
            <a:r>
              <a:rPr lang="en-US" sz="2400" b="1" dirty="0" smtClean="0">
                <a:latin typeface="+mn-lt"/>
              </a:rPr>
              <a:t/>
            </a:r>
            <a:br>
              <a:rPr lang="en-US" sz="2400" b="1" dirty="0" smtClean="0">
                <a:latin typeface="+mn-lt"/>
              </a:rPr>
            </a:br>
            <a:r>
              <a:rPr lang="en-US" sz="2400" b="1" dirty="0">
                <a:latin typeface="+mn-lt"/>
              </a:rPr>
              <a:t/>
            </a:r>
            <a:br>
              <a:rPr lang="en-US" sz="2400" b="1" dirty="0">
                <a:latin typeface="+mn-lt"/>
              </a:rPr>
            </a:br>
            <a:r>
              <a:rPr lang="en-US" sz="2400" b="1" dirty="0" smtClean="0">
                <a:latin typeface="+mn-lt"/>
              </a:rPr>
              <a:t/>
            </a:r>
            <a:br>
              <a:rPr lang="en-US" sz="2400" b="1" dirty="0" smtClean="0">
                <a:latin typeface="+mn-lt"/>
              </a:rPr>
            </a:br>
            <a:r>
              <a:rPr lang="en-US" sz="2400" b="1" dirty="0">
                <a:latin typeface="+mn-lt"/>
              </a:rPr>
              <a:t/>
            </a:r>
            <a:br>
              <a:rPr lang="en-US" sz="2400" b="1" dirty="0">
                <a:latin typeface="+mn-lt"/>
              </a:rPr>
            </a:br>
            <a:r>
              <a:rPr lang="en-US" sz="2400" b="1" dirty="0" smtClean="0">
                <a:latin typeface="+mn-lt"/>
              </a:rPr>
              <a:t/>
            </a:r>
            <a:br>
              <a:rPr lang="en-US" sz="2400" b="1" dirty="0" smtClean="0">
                <a:latin typeface="+mn-lt"/>
              </a:rPr>
            </a:br>
            <a:r>
              <a:rPr lang="en-US" sz="2400" b="1" dirty="0" smtClean="0">
                <a:latin typeface="+mn-lt"/>
              </a:rPr>
              <a:t/>
            </a:r>
            <a:br>
              <a:rPr lang="en-US" sz="2400" b="1" dirty="0" smtClean="0">
                <a:latin typeface="+mn-lt"/>
              </a:rPr>
            </a:br>
            <a:r>
              <a:rPr lang="en-US" sz="2400" b="1" dirty="0">
                <a:latin typeface="+mn-lt"/>
              </a:rPr>
              <a:t/>
            </a:r>
            <a:br>
              <a:rPr lang="en-US" sz="2400" b="1" dirty="0">
                <a:latin typeface="+mn-lt"/>
              </a:rPr>
            </a:br>
            <a:r>
              <a:rPr lang="en-US" sz="2400" b="1" dirty="0" smtClean="0">
                <a:latin typeface="+mn-lt"/>
              </a:rPr>
              <a:t/>
            </a:r>
            <a:br>
              <a:rPr lang="en-US" sz="2400" b="1" dirty="0" smtClean="0">
                <a:latin typeface="+mn-lt"/>
              </a:rPr>
            </a:br>
            <a:r>
              <a:rPr lang="en-US" sz="2400" b="1" dirty="0">
                <a:latin typeface="+mn-lt"/>
              </a:rPr>
              <a:t/>
            </a:r>
            <a:br>
              <a:rPr lang="en-US" sz="2400" b="1" dirty="0">
                <a:latin typeface="+mn-lt"/>
              </a:rPr>
            </a:br>
            <a:r>
              <a:rPr lang="en-US" sz="2400" b="1" dirty="0" smtClean="0">
                <a:latin typeface="+mn-lt"/>
              </a:rPr>
              <a:t/>
            </a:r>
            <a:br>
              <a:rPr lang="en-US" sz="2400" b="1" dirty="0" smtClean="0">
                <a:latin typeface="+mn-lt"/>
              </a:rPr>
            </a:br>
            <a:r>
              <a:rPr lang="en-US" sz="2400" b="1" dirty="0">
                <a:latin typeface="+mn-lt"/>
              </a:rPr>
              <a:t/>
            </a:r>
            <a:br>
              <a:rPr lang="en-US" sz="2400" b="1" dirty="0">
                <a:latin typeface="+mn-lt"/>
              </a:rPr>
            </a:br>
            <a:r>
              <a:rPr lang="en-US" sz="2400" b="1" dirty="0" smtClean="0">
                <a:latin typeface="+mn-lt"/>
              </a:rPr>
              <a:t/>
            </a:r>
            <a:br>
              <a:rPr lang="en-US" sz="2400" b="1" dirty="0" smtClean="0">
                <a:latin typeface="+mn-lt"/>
              </a:rPr>
            </a:br>
            <a:r>
              <a:rPr lang="en-US" sz="2400" b="1" dirty="0">
                <a:latin typeface="+mn-lt"/>
              </a:rPr>
              <a:t/>
            </a:r>
            <a:br>
              <a:rPr lang="en-US" sz="2400" b="1" dirty="0">
                <a:latin typeface="+mn-lt"/>
              </a:rPr>
            </a:br>
            <a:r>
              <a:rPr lang="en-US" sz="2400" b="1" dirty="0" smtClean="0">
                <a:latin typeface="+mn-lt"/>
              </a:rPr>
              <a:t/>
            </a:r>
            <a:br>
              <a:rPr lang="en-US" sz="2400" b="1" dirty="0" smtClean="0">
                <a:latin typeface="+mn-lt"/>
              </a:rPr>
            </a:br>
            <a:r>
              <a:rPr lang="en-US" sz="2400" b="1" dirty="0">
                <a:latin typeface="+mn-lt"/>
              </a:rPr>
              <a:t/>
            </a:r>
            <a:br>
              <a:rPr lang="en-US" sz="2400" b="1" dirty="0">
                <a:latin typeface="+mn-lt"/>
              </a:rPr>
            </a:br>
            <a:r>
              <a:rPr lang="en-US" sz="2400" b="1" dirty="0" smtClean="0">
                <a:latin typeface="+mn-lt"/>
              </a:rPr>
              <a:t/>
            </a:r>
            <a:br>
              <a:rPr lang="en-US" sz="2400" b="1" dirty="0" smtClean="0">
                <a:latin typeface="+mn-lt"/>
              </a:rPr>
            </a:br>
            <a:r>
              <a:rPr lang="en-US" sz="2400" b="1" dirty="0" smtClean="0">
                <a:latin typeface="+mn-lt"/>
              </a:rPr>
              <a:t/>
            </a:r>
            <a:br>
              <a:rPr lang="en-US" sz="2400" b="1" dirty="0" smtClean="0">
                <a:latin typeface="+mn-lt"/>
              </a:rPr>
            </a:br>
            <a:r>
              <a:rPr lang="en-US" sz="2400" b="1" dirty="0">
                <a:latin typeface="+mn-lt"/>
              </a:rPr>
              <a:t/>
            </a:r>
            <a:br>
              <a:rPr lang="en-US" sz="2400" b="1" dirty="0">
                <a:latin typeface="+mn-lt"/>
              </a:rPr>
            </a:br>
            <a:r>
              <a:rPr lang="en-US" sz="2400" b="1" dirty="0" smtClean="0">
                <a:latin typeface="+mn-lt"/>
              </a:rPr>
              <a:t/>
            </a:r>
            <a:br>
              <a:rPr lang="en-US" sz="2400" b="1" dirty="0" smtClean="0">
                <a:latin typeface="+mn-lt"/>
              </a:rPr>
            </a:br>
            <a:r>
              <a:rPr lang="en-US" sz="2400" b="1" dirty="0">
                <a:latin typeface="+mn-lt"/>
              </a:rPr>
              <a:t/>
            </a:r>
            <a:br>
              <a:rPr lang="en-US" sz="2400" b="1" dirty="0">
                <a:latin typeface="+mn-lt"/>
              </a:rPr>
            </a:br>
            <a:r>
              <a:rPr lang="en-US" sz="2400" b="1" dirty="0">
                <a:latin typeface="+mn-lt"/>
              </a:rPr>
              <a:t/>
            </a:r>
            <a:br>
              <a:rPr lang="en-US" sz="2400" b="1" dirty="0">
                <a:latin typeface="+mn-lt"/>
              </a:rPr>
            </a:br>
            <a:r>
              <a:rPr lang="en-US" sz="2400" b="1" dirty="0" smtClean="0">
                <a:latin typeface="+mn-lt"/>
              </a:rPr>
              <a:t/>
            </a:r>
            <a:br>
              <a:rPr lang="en-US" sz="2400" b="1" dirty="0" smtClean="0">
                <a:latin typeface="+mn-lt"/>
              </a:rPr>
            </a:br>
            <a:r>
              <a:rPr lang="en-US" sz="2400" b="1" dirty="0">
                <a:latin typeface="+mn-lt"/>
              </a:rPr>
              <a:t/>
            </a:r>
            <a:br>
              <a:rPr lang="en-US" sz="2400" b="1" dirty="0">
                <a:latin typeface="+mn-lt"/>
              </a:rPr>
            </a:br>
            <a:r>
              <a:rPr lang="en-US" sz="2400" b="1" dirty="0" smtClean="0">
                <a:latin typeface="+mn-lt"/>
              </a:rPr>
              <a:t/>
            </a:r>
            <a:br>
              <a:rPr lang="en-US" sz="2400" b="1" dirty="0" smtClean="0">
                <a:latin typeface="+mn-lt"/>
              </a:rPr>
            </a:br>
            <a:r>
              <a:rPr lang="en-US" sz="2400" b="1" dirty="0" smtClean="0">
                <a:latin typeface="+mn-lt"/>
              </a:rPr>
              <a:t/>
            </a:r>
            <a:br>
              <a:rPr lang="en-US" sz="2400" b="1" dirty="0" smtClean="0">
                <a:latin typeface="+mn-lt"/>
              </a:rPr>
            </a:br>
            <a:r>
              <a:rPr lang="en-US" sz="2400" b="1" dirty="0">
                <a:latin typeface="+mn-lt"/>
              </a:rPr>
              <a:t/>
            </a:r>
            <a:br>
              <a:rPr lang="en-US" sz="2400" b="1" dirty="0">
                <a:latin typeface="+mn-lt"/>
              </a:rPr>
            </a:br>
            <a:r>
              <a:rPr lang="en-US" sz="2400" b="1" dirty="0" smtClean="0">
                <a:latin typeface="+mn-lt"/>
              </a:rPr>
              <a:t>Treatment </a:t>
            </a:r>
            <a:r>
              <a:rPr lang="en-US" sz="2400" b="1" dirty="0" smtClean="0">
                <a:latin typeface="+mn-lt"/>
              </a:rPr>
              <a:t>and outcome of vertebral Langerhans </a:t>
            </a:r>
            <a:r>
              <a:rPr lang="en-US" sz="2400" b="1" dirty="0" smtClean="0">
                <a:latin typeface="+mn-lt"/>
              </a:rPr>
              <a:t>cell </a:t>
            </a:r>
            <a:r>
              <a:rPr lang="en-US" sz="2400" b="1" dirty="0" err="1" smtClean="0">
                <a:latin typeface="+mn-lt"/>
              </a:rPr>
              <a:t>histiocytosis</a:t>
            </a:r>
            <a:r>
              <a:rPr lang="en-US" sz="2400" b="1" dirty="0" smtClean="0">
                <a:latin typeface="+mn-lt"/>
              </a:rPr>
              <a:t> </a:t>
            </a:r>
            <a:r>
              <a:rPr lang="en-US" sz="2400" b="1" dirty="0" smtClean="0">
                <a:latin typeface="+mn-lt"/>
              </a:rPr>
              <a:t>at the Children’s </a:t>
            </a:r>
            <a:r>
              <a:rPr lang="en-US" sz="2400" b="1" dirty="0" smtClean="0">
                <a:latin typeface="+mn-lt"/>
              </a:rPr>
              <a:t> </a:t>
            </a:r>
            <a:r>
              <a:rPr lang="en-US" sz="2400" b="1" dirty="0" smtClean="0">
                <a:latin typeface="+mn-lt"/>
              </a:rPr>
              <a:t>Hospital of Eastern </a:t>
            </a:r>
            <a:r>
              <a:rPr lang="en-US" sz="2400" b="1" dirty="0" smtClean="0">
                <a:latin typeface="+mn-lt"/>
              </a:rPr>
              <a:t>Ontario </a:t>
            </a:r>
            <a:r>
              <a:rPr lang="en-US" sz="1400" b="1" dirty="0" smtClean="0">
                <a:latin typeface="+mn-lt"/>
              </a:rPr>
              <a:t>Christopher </a:t>
            </a:r>
            <a:r>
              <a:rPr lang="en-US" sz="1400" b="1" dirty="0">
                <a:latin typeface="+mn-lt"/>
              </a:rPr>
              <a:t>W. J can </a:t>
            </a:r>
            <a:r>
              <a:rPr lang="en-US" sz="1400" b="1" dirty="0" err="1">
                <a:latin typeface="+mn-lt"/>
              </a:rPr>
              <a:t>chir</a:t>
            </a:r>
            <a:r>
              <a:rPr lang="en-US" sz="1400" b="1" dirty="0">
                <a:latin typeface="+mn-lt"/>
              </a:rPr>
              <a:t>, Vol. 48, No 3, </a:t>
            </a:r>
            <a:r>
              <a:rPr lang="en-US" sz="1400" b="1" dirty="0" err="1">
                <a:latin typeface="+mn-lt"/>
              </a:rPr>
              <a:t>juin</a:t>
            </a:r>
            <a:r>
              <a:rPr lang="en-US" sz="1400" b="1" dirty="0">
                <a:latin typeface="+mn-lt"/>
              </a:rPr>
              <a:t> 2005</a:t>
            </a:r>
            <a:r>
              <a:rPr lang="fa-IR" sz="1800" dirty="0">
                <a:latin typeface="+mn-lt"/>
              </a:rPr>
              <a:t/>
            </a:r>
            <a:br>
              <a:rPr lang="fa-IR" sz="1800" dirty="0">
                <a:latin typeface="+mn-lt"/>
              </a:rPr>
            </a:br>
            <a:r>
              <a:rPr lang="en-US" sz="2400" b="1" dirty="0" smtClean="0">
                <a:latin typeface="+mn-lt"/>
              </a:rPr>
              <a:t> </a:t>
            </a:r>
            <a:r>
              <a:rPr lang="en-US" sz="2400" b="1" dirty="0" smtClean="0">
                <a:latin typeface="+mn-lt"/>
              </a:rPr>
              <a:t/>
            </a:r>
            <a:br>
              <a:rPr lang="en-US" sz="2400" b="1" dirty="0" smtClean="0">
                <a:latin typeface="+mn-lt"/>
              </a:rPr>
            </a:br>
            <a:endParaRPr lang="fa-IR" sz="2400" dirty="0">
              <a:latin typeface="+mn-lt"/>
            </a:endParaRPr>
          </a:p>
        </p:txBody>
      </p:sp>
      <p:sp>
        <p:nvSpPr>
          <p:cNvPr id="3" name="Content Placeholder 2"/>
          <p:cNvSpPr>
            <a:spLocks noGrp="1"/>
          </p:cNvSpPr>
          <p:nvPr>
            <p:ph idx="1"/>
          </p:nvPr>
        </p:nvSpPr>
        <p:spPr>
          <a:xfrm>
            <a:off x="107504" y="1772816"/>
            <a:ext cx="8928992" cy="4353347"/>
          </a:xfrm>
        </p:spPr>
        <p:txBody>
          <a:bodyPr>
            <a:noAutofit/>
          </a:bodyPr>
          <a:lstStyle/>
          <a:p>
            <a:pPr lvl="0" algn="l" rtl="0">
              <a:buClr>
                <a:srgbClr val="AD0101"/>
              </a:buClr>
              <a:buFont typeface="Wingdings" pitchFamily="2" charset="2"/>
              <a:buChar char="ü"/>
            </a:pPr>
            <a:endParaRPr lang="en-US" dirty="0">
              <a:solidFill>
                <a:srgbClr val="303030"/>
              </a:solidFill>
              <a:latin typeface="Times New Roman" pitchFamily="18" charset="0"/>
              <a:cs typeface="Times New Roman" pitchFamily="18" charset="0"/>
            </a:endParaRPr>
          </a:p>
          <a:p>
            <a:pPr algn="l" rtl="0">
              <a:buClr>
                <a:srgbClr val="AD0101"/>
              </a:buClr>
              <a:buFont typeface="Wingdings" pitchFamily="2" charset="2"/>
              <a:buChar char="ü"/>
            </a:pPr>
            <a:r>
              <a:rPr lang="en-US" dirty="0">
                <a:latin typeface="Times New Roman" pitchFamily="18" charset="0"/>
                <a:cs typeface="Times New Roman" pitchFamily="18" charset="0"/>
              </a:rPr>
              <a:t>1980 -2003 , 8</a:t>
            </a:r>
            <a:r>
              <a:rPr lang="en-US" dirty="0" smtClean="0">
                <a:latin typeface="Times New Roman" pitchFamily="18" charset="0"/>
                <a:cs typeface="Times New Roman" pitchFamily="18" charset="0"/>
              </a:rPr>
              <a:t>children </a:t>
            </a:r>
            <a:r>
              <a:rPr lang="en-US" dirty="0">
                <a:latin typeface="Times New Roman" pitchFamily="18" charset="0"/>
                <a:cs typeface="Times New Roman" pitchFamily="18" charset="0"/>
              </a:rPr>
              <a:t>with LCH &lt;18 years of age, ,vertebral involvement </a:t>
            </a:r>
            <a:endParaRPr lang="en-US" dirty="0" smtClean="0">
              <a:latin typeface="Times New Roman" pitchFamily="18" charset="0"/>
              <a:cs typeface="Times New Roman" pitchFamily="18" charset="0"/>
            </a:endParaRPr>
          </a:p>
          <a:p>
            <a:pPr algn="l" rtl="0">
              <a:buClr>
                <a:srgbClr val="AD0101"/>
              </a:buClr>
              <a:buFont typeface="Wingdings" pitchFamily="2" charset="2"/>
              <a:buChar char="ü"/>
            </a:pPr>
            <a:r>
              <a:rPr lang="en-US" dirty="0" smtClean="0">
                <a:solidFill>
                  <a:srgbClr val="303030"/>
                </a:solidFill>
                <a:latin typeface="Times New Roman" pitchFamily="18" charset="0"/>
                <a:cs typeface="Times New Roman" pitchFamily="18" charset="0"/>
              </a:rPr>
              <a:t>Most </a:t>
            </a:r>
            <a:r>
              <a:rPr lang="en-US" dirty="0">
                <a:solidFill>
                  <a:srgbClr val="303030"/>
                </a:solidFill>
                <a:latin typeface="Times New Roman" pitchFamily="18" charset="0"/>
                <a:cs typeface="Times New Roman" pitchFamily="18" charset="0"/>
              </a:rPr>
              <a:t>common presenting :back or neck pain. </a:t>
            </a:r>
          </a:p>
          <a:p>
            <a:pPr lvl="0" algn="l" rtl="0">
              <a:buClr>
                <a:srgbClr val="AD0101"/>
              </a:buClr>
              <a:buFont typeface="Wingdings" pitchFamily="2" charset="2"/>
              <a:buChar char="ü"/>
            </a:pPr>
            <a:r>
              <a:rPr lang="en-US" dirty="0">
                <a:solidFill>
                  <a:srgbClr val="303030"/>
                </a:solidFill>
                <a:latin typeface="Times New Roman" pitchFamily="18" charset="0"/>
                <a:cs typeface="Times New Roman" pitchFamily="18" charset="0"/>
              </a:rPr>
              <a:t>Thoracic vertebrae </a:t>
            </a:r>
            <a:r>
              <a:rPr lang="en-US" dirty="0" smtClean="0">
                <a:solidFill>
                  <a:srgbClr val="303030"/>
                </a:solidFill>
                <a:latin typeface="Times New Roman" pitchFamily="18" charset="0"/>
                <a:cs typeface="Times New Roman" pitchFamily="18" charset="0"/>
              </a:rPr>
              <a:t>most </a:t>
            </a:r>
            <a:r>
              <a:rPr lang="en-US" dirty="0">
                <a:solidFill>
                  <a:srgbClr val="303030"/>
                </a:solidFill>
                <a:latin typeface="Times New Roman" pitchFamily="18" charset="0"/>
                <a:cs typeface="Times New Roman" pitchFamily="18" charset="0"/>
              </a:rPr>
              <a:t>commonly affected followed equally by cervical and lumbar spines.</a:t>
            </a:r>
          </a:p>
          <a:p>
            <a:pPr lvl="0" algn="l" rtl="0">
              <a:buClr>
                <a:srgbClr val="AD0101"/>
              </a:buClr>
              <a:buFont typeface="Wingdings" pitchFamily="2" charset="2"/>
              <a:buChar char="ü"/>
            </a:pPr>
            <a:r>
              <a:rPr lang="en-US" dirty="0">
                <a:solidFill>
                  <a:srgbClr val="303030"/>
                </a:solidFill>
                <a:latin typeface="Times New Roman" pitchFamily="18" charset="0"/>
                <a:cs typeface="Times New Roman" pitchFamily="18" charset="0"/>
              </a:rPr>
              <a:t> Most children underwent a complete diagnostic work-up. </a:t>
            </a:r>
          </a:p>
          <a:p>
            <a:pPr lvl="0" algn="l" rtl="0">
              <a:buClr>
                <a:srgbClr val="AD0101"/>
              </a:buClr>
              <a:buFont typeface="Wingdings" pitchFamily="2" charset="2"/>
              <a:buChar char="ü"/>
            </a:pPr>
            <a:r>
              <a:rPr lang="en-US" dirty="0">
                <a:solidFill>
                  <a:srgbClr val="303030"/>
                </a:solidFill>
                <a:latin typeface="Times New Roman" pitchFamily="18" charset="0"/>
                <a:cs typeface="Times New Roman" pitchFamily="18" charset="0"/>
              </a:rPr>
              <a:t>Biopsies were attempted in all cases with 6 positive </a:t>
            </a:r>
            <a:r>
              <a:rPr lang="en-US" dirty="0" smtClean="0">
                <a:solidFill>
                  <a:srgbClr val="303030"/>
                </a:solidFill>
                <a:latin typeface="Times New Roman" pitchFamily="18" charset="0"/>
                <a:cs typeface="Times New Roman" pitchFamily="18" charset="0"/>
              </a:rPr>
              <a:t>results.</a:t>
            </a:r>
          </a:p>
          <a:p>
            <a:pPr lvl="0" algn="l" rtl="0">
              <a:buClr>
                <a:srgbClr val="AD0101"/>
              </a:buClr>
              <a:buFont typeface="Wingdings" pitchFamily="2" charset="2"/>
              <a:buChar char="ü"/>
            </a:pPr>
            <a:r>
              <a:rPr lang="en-US" dirty="0" smtClean="0">
                <a:solidFill>
                  <a:srgbClr val="303030"/>
                </a:solidFill>
                <a:latin typeface="Times New Roman" pitchFamily="18" charset="0"/>
                <a:cs typeface="Times New Roman" pitchFamily="18" charset="0"/>
              </a:rPr>
              <a:t>Treatment </a:t>
            </a:r>
            <a:r>
              <a:rPr lang="en-US" dirty="0">
                <a:solidFill>
                  <a:srgbClr val="303030"/>
                </a:solidFill>
                <a:latin typeface="Times New Roman" pitchFamily="18" charset="0"/>
                <a:cs typeface="Times New Roman" pitchFamily="18" charset="0"/>
              </a:rPr>
              <a:t> </a:t>
            </a:r>
            <a:r>
              <a:rPr lang="en-US" dirty="0" smtClean="0">
                <a:solidFill>
                  <a:srgbClr val="303030"/>
                </a:solidFill>
                <a:latin typeface="Times New Roman" pitchFamily="18" charset="0"/>
                <a:cs typeface="Times New Roman" pitchFamily="18" charset="0"/>
              </a:rPr>
              <a:t>depend on </a:t>
            </a:r>
            <a:r>
              <a:rPr lang="en-US" dirty="0">
                <a:solidFill>
                  <a:srgbClr val="303030"/>
                </a:solidFill>
                <a:latin typeface="Times New Roman" pitchFamily="18" charset="0"/>
                <a:cs typeface="Times New Roman" pitchFamily="18" charset="0"/>
              </a:rPr>
              <a:t>the severity of the </a:t>
            </a:r>
            <a:r>
              <a:rPr lang="en-US" dirty="0" smtClean="0">
                <a:solidFill>
                  <a:srgbClr val="303030"/>
                </a:solidFill>
                <a:latin typeface="Times New Roman" pitchFamily="18" charset="0"/>
                <a:cs typeface="Times New Roman" pitchFamily="18" charset="0"/>
              </a:rPr>
              <a:t>presenting complaint</a:t>
            </a:r>
            <a:r>
              <a:rPr lang="en-US" dirty="0">
                <a:solidFill>
                  <a:srgbClr val="303030"/>
                </a:solidFill>
                <a:latin typeface="Times New Roman" pitchFamily="18" charset="0"/>
                <a:cs typeface="Times New Roman" pitchFamily="18" charset="0"/>
              </a:rPr>
              <a:t>; </a:t>
            </a:r>
          </a:p>
          <a:p>
            <a:pPr lvl="0" algn="l" rtl="0">
              <a:buClr>
                <a:srgbClr val="AD0101"/>
              </a:buClr>
              <a:buFont typeface="Wingdings" pitchFamily="2" charset="2"/>
              <a:buChar char="ü"/>
            </a:pPr>
            <a:r>
              <a:rPr lang="en-US" dirty="0">
                <a:solidFill>
                  <a:srgbClr val="303030"/>
                </a:solidFill>
                <a:latin typeface="Times New Roman" pitchFamily="18" charset="0"/>
                <a:cs typeface="Times New Roman" pitchFamily="18" charset="0"/>
              </a:rPr>
              <a:t>None of the </a:t>
            </a:r>
            <a:r>
              <a:rPr lang="en-US" dirty="0" err="1">
                <a:solidFill>
                  <a:srgbClr val="303030"/>
                </a:solidFill>
                <a:latin typeface="Times New Roman" pitchFamily="18" charset="0"/>
                <a:cs typeface="Times New Roman" pitchFamily="18" charset="0"/>
              </a:rPr>
              <a:t>tumours</a:t>
            </a:r>
            <a:r>
              <a:rPr lang="en-US" dirty="0">
                <a:solidFill>
                  <a:srgbClr val="303030"/>
                </a:solidFill>
                <a:latin typeface="Times New Roman" pitchFamily="18" charset="0"/>
                <a:cs typeface="Times New Roman" pitchFamily="18" charset="0"/>
              </a:rPr>
              <a:t> was completely </a:t>
            </a:r>
            <a:r>
              <a:rPr lang="en-US" dirty="0" smtClean="0">
                <a:solidFill>
                  <a:srgbClr val="303030"/>
                </a:solidFill>
                <a:latin typeface="Times New Roman" pitchFamily="18" charset="0"/>
                <a:cs typeface="Times New Roman" pitchFamily="18" charset="0"/>
              </a:rPr>
              <a:t>resected. Follow-up </a:t>
            </a:r>
            <a:r>
              <a:rPr lang="en-US" dirty="0">
                <a:solidFill>
                  <a:srgbClr val="303030"/>
                </a:solidFill>
                <a:latin typeface="Times New Roman" pitchFamily="18" charset="0"/>
                <a:cs typeface="Times New Roman" pitchFamily="18" charset="0"/>
              </a:rPr>
              <a:t>averaged 3.4 </a:t>
            </a:r>
            <a:r>
              <a:rPr lang="en-US" dirty="0" smtClean="0">
                <a:solidFill>
                  <a:srgbClr val="303030"/>
                </a:solidFill>
                <a:latin typeface="Times New Roman" pitchFamily="18" charset="0"/>
                <a:cs typeface="Times New Roman" pitchFamily="18" charset="0"/>
              </a:rPr>
              <a:t>years Only </a:t>
            </a:r>
            <a:r>
              <a:rPr lang="en-US" dirty="0">
                <a:solidFill>
                  <a:srgbClr val="303030"/>
                </a:solidFill>
                <a:latin typeface="Times New Roman" pitchFamily="18" charset="0"/>
                <a:cs typeface="Times New Roman" pitchFamily="18" charset="0"/>
              </a:rPr>
              <a:t>1 child has had a recurrence.</a:t>
            </a:r>
          </a:p>
          <a:p>
            <a:pPr algn="l" rtl="0">
              <a:buFont typeface="Wingdings" pitchFamily="2" charset="2"/>
              <a:buChar char="ü"/>
            </a:pPr>
            <a:endParaRPr lang="en-US" dirty="0" smtClean="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717</TotalTime>
  <Words>2217</Words>
  <Application>Microsoft Office PowerPoint</Application>
  <PresentationFormat>On-screen Show (4:3)</PresentationFormat>
  <Paragraphs>198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NewsPrint</vt:lpstr>
      <vt:lpstr>PowerPoint Presentation</vt:lpstr>
      <vt:lpstr>History</vt:lpstr>
      <vt:lpstr>History</vt:lpstr>
      <vt:lpstr>History</vt:lpstr>
      <vt:lpstr>History</vt:lpstr>
      <vt:lpstr>Histiocytosis</vt:lpstr>
      <vt:lpstr>Histiocytosis</vt:lpstr>
      <vt:lpstr>Histiocytosis</vt:lpstr>
      <vt:lpstr>                                Treatment and outcome of vertebral Langerhans cell histiocytosis at the Children’s  Hospital of Eastern Ontario Christopher W. J can chir, Vol. 48, No 3, juin 2005   </vt:lpstr>
      <vt:lpstr>Case 3. There is 50% canal compromise at the L4 vertebra. The lateral radiograph (A) demonstrates the classic vertebra plana of the anterior vertebral bod of L4. The bone scan (B) shows uptake of contrast at L4. CT (C) and MRI (D,E) images further demonstrate the degree of canal compromise at this leve</vt:lpstr>
      <vt:lpstr>FIG. 2. Case 8. Sagittal (A) and transverse (B) MR images demonstrate the solitary lesion of Langerhans cell histiocytosis involving the spinous process of T12 as well as the paraspinal soft tissuse.</vt:lpstr>
      <vt:lpstr>FIG. 3. Case 8. Histologic sections show an atypical histiocytic infiltrate (A; hematoxylin- phloxine-saffron stain, original magnification ×25), eosinophils in the background (B; Giemsa stain, original magnification ×25), positive CD1a staining (C; original magnification ×25) and Birbeck granules on electron microscopy (D; original magnification ×55 000).</vt:lpstr>
      <vt:lpstr> Summary and conclusions </vt:lpstr>
      <vt:lpstr>PowerPoint Presentation</vt:lpstr>
      <vt:lpstr>Rare C-6 vertebral involvement in a child with histiocytosis X: Case report Folia Neuropathol 2007; 45 (2): 93-97</vt:lpstr>
      <vt:lpstr>Rare C-6 vertebral involvement in a child with histiocytosis X: Case report Folia Neuropathol 2007; 45 (2): 93-97</vt:lpstr>
      <vt:lpstr>Rare C-6 vertebral involvement in a child with histiocytosis X: Case report Folia Neuropathol 2007; 45 (2): 93-97</vt:lpstr>
      <vt:lpstr>Langerhans’ cell histiocytosis of the spine in children with soft tissue extension and chemotherap International Orthopaedics (SICOT) (2009) 33:731–736 Xin-Sheng Peng</vt:lpstr>
      <vt:lpstr>Fig. 1 Atypical radiographical presentation of the vertebral involvement of Langerhans’ cell histiocytosis (LCH) of the spine in children with soft tissue mass. One lateral erosion with soft tissue mass of T7case 7</vt:lpstr>
      <vt:lpstr>Fig. 2 LCH of T7. Axial computed tomography (CT) image demonstrating circumferential soft tissue extension from the vertebrabody (case 6)</vt:lpstr>
      <vt:lpstr>Langerhans’ cell histiocytosis of the spine in children with soft tissue extension and chemotherapy  International Orthopaedics (SICOT) (2009) 33:731–736 Xin-Sheng Peng</vt:lpstr>
      <vt:lpstr>Fig. 5 LCH of T4. MRI views (T1-weighted with gadoliniumenhanced image) shows the prominent soft tissue mass intruding into the spinal canal, which disappeared completely one month after chemotherapy (case 8)</vt:lpstr>
      <vt:lpstr>Langerhans’ cell histiocytosis of the spine in children with soft tissue extension and chemotherapy  International Orthopaedics (SICOT) (2009) 33:731–736 Xin-Sheng Peng</vt:lpstr>
      <vt:lpstr> Vertebral remodeling in eosinophilic granuloma of the spine. A. long-term follow-up. Department of Orthopaedic Surgery, University of Würzburg, Germany1998 Jun 15;23(12):1351-4.</vt:lpstr>
      <vt:lpstr>. Vertebral remodeling in eosinophilic granuloma of the spine. A long-term follow-up. </vt:lpstr>
      <vt:lpstr> Langerhans cell histiocytosis of the spine in children. Long-term follow-up.Children's Hospital of Philadelphia, Philadelphia,  USAJ Bone Joint Surg Am. 2004 Aug;86-A(8):1740-50.</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Name of God</dc:title>
  <dc:creator>Windows User</dc:creator>
  <cp:lastModifiedBy>Farid</cp:lastModifiedBy>
  <cp:revision>83</cp:revision>
  <dcterms:created xsi:type="dcterms:W3CDTF">2012-11-24T15:12:11Z</dcterms:created>
  <dcterms:modified xsi:type="dcterms:W3CDTF">2012-11-28T19:15:20Z</dcterms:modified>
</cp:coreProperties>
</file>