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267" r:id="rId14"/>
    <p:sldId id="268" r:id="rId15"/>
    <p:sldId id="269" r:id="rId16"/>
    <p:sldId id="270" r:id="rId17"/>
    <p:sldId id="278" r:id="rId18"/>
    <p:sldId id="271" r:id="rId19"/>
    <p:sldId id="272" r:id="rId20"/>
    <p:sldId id="274" r:id="rId21"/>
    <p:sldId id="279" r:id="rId22"/>
    <p:sldId id="275" r:id="rId23"/>
    <p:sldId id="276" r:id="rId24"/>
    <p:sldId id="273" r:id="rId2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872302-1185-4F6E-8A2E-64EFD4B6E04D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19F26D-3FFB-45DB-B22D-032080BE403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>
                <a:latin typeface="Arial" pitchFamily="34" charset="0"/>
                <a:cs typeface="Arial" pitchFamily="34" charset="0"/>
              </a:rPr>
              <a:t>How I treat acquired aplastic anemia</a:t>
            </a:r>
            <a:endParaRPr lang="fa-IR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Blood 2012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xmlns="" val="1518501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86400"/>
            <a:ext cx="6781800" cy="6858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-Bold"/>
              </a:rPr>
              <a:t>Immunosuppressive therapy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4876800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different </a:t>
            </a:r>
            <a:r>
              <a:rPr lang="en-US" sz="2000" dirty="0"/>
              <a:t>horse ATG preparations, </a:t>
            </a:r>
            <a:r>
              <a:rPr lang="en-US" sz="2000" dirty="0" smtClean="0"/>
              <a:t>have similar  rates</a:t>
            </a:r>
            <a:r>
              <a:rPr lang="en-US" sz="2000" dirty="0"/>
              <a:t>, </a:t>
            </a:r>
            <a:r>
              <a:rPr lang="en-US" sz="2000" dirty="0" smtClean="0"/>
              <a:t>time course</a:t>
            </a:r>
            <a:r>
              <a:rPr lang="en-US" sz="2000" dirty="0"/>
              <a:t>, and patterns of hematologic </a:t>
            </a:r>
            <a:r>
              <a:rPr lang="en-US" sz="2000" dirty="0" smtClean="0"/>
              <a:t>recovery</a:t>
            </a:r>
            <a:endParaRPr lang="en-US" sz="2000" dirty="0"/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 the </a:t>
            </a:r>
            <a:r>
              <a:rPr lang="en-US" sz="2000" dirty="0"/>
              <a:t>addition of </a:t>
            </a:r>
            <a:r>
              <a:rPr lang="en-US" sz="2000" dirty="0" err="1"/>
              <a:t>CsA</a:t>
            </a:r>
            <a:r>
              <a:rPr lang="en-US" sz="2000" dirty="0"/>
              <a:t> to ATG increased </a:t>
            </a:r>
            <a:r>
              <a:rPr lang="en-US" sz="2000" dirty="0" smtClean="0"/>
              <a:t>the hematologic </a:t>
            </a:r>
            <a:r>
              <a:rPr lang="en-US" sz="2000" dirty="0"/>
              <a:t>response rate</a:t>
            </a:r>
            <a:r>
              <a:rPr lang="en-US" sz="2000" dirty="0" smtClean="0"/>
              <a:t>,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The addition of </a:t>
            </a:r>
            <a:r>
              <a:rPr lang="en-US" sz="2000" dirty="0" err="1"/>
              <a:t>mycophenolate</a:t>
            </a:r>
            <a:r>
              <a:rPr lang="en-US" sz="2000" dirty="0"/>
              <a:t> </a:t>
            </a:r>
            <a:r>
              <a:rPr lang="en-US" sz="2000" dirty="0" err="1" smtClean="0"/>
              <a:t>mofetil</a:t>
            </a:r>
            <a:r>
              <a:rPr lang="en-US" sz="2000" dirty="0" smtClean="0"/>
              <a:t>, </a:t>
            </a:r>
            <a:r>
              <a:rPr lang="en-US" sz="2000" dirty="0"/>
              <a:t>growth </a:t>
            </a:r>
            <a:r>
              <a:rPr lang="en-US" sz="2000" dirty="0" smtClean="0"/>
              <a:t>factors, or </a:t>
            </a:r>
            <a:r>
              <a:rPr lang="en-US" sz="2000" dirty="0" err="1" smtClean="0"/>
              <a:t>sirolimus</a:t>
            </a:r>
            <a:r>
              <a:rPr lang="en-US" sz="2000" dirty="0" smtClean="0"/>
              <a:t> to </a:t>
            </a:r>
            <a:r>
              <a:rPr lang="en-US" sz="2000" dirty="0" err="1"/>
              <a:t>horseATG</a:t>
            </a:r>
            <a:r>
              <a:rPr lang="en-US" sz="2000" dirty="0"/>
              <a:t>/</a:t>
            </a:r>
            <a:r>
              <a:rPr lang="en-US" sz="2000" dirty="0" err="1"/>
              <a:t>CsA</a:t>
            </a:r>
            <a:r>
              <a:rPr lang="en-US" sz="2000" dirty="0"/>
              <a:t> did not improve rates of </a:t>
            </a:r>
            <a:r>
              <a:rPr lang="en-US" sz="2000" dirty="0" smtClean="0"/>
              <a:t>response, relapse</a:t>
            </a:r>
            <a:r>
              <a:rPr lang="en-US" sz="2000" dirty="0"/>
              <a:t>, or clonal evolution </a:t>
            </a:r>
            <a:endParaRPr lang="en-US" sz="20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in this study hematologic </a:t>
            </a:r>
            <a:r>
              <a:rPr lang="en-US" sz="2000" dirty="0"/>
              <a:t>response to rabbit ATG (37%) was </a:t>
            </a:r>
            <a:r>
              <a:rPr lang="en-US" sz="2000" dirty="0" smtClean="0"/>
              <a:t>half that </a:t>
            </a:r>
            <a:r>
              <a:rPr lang="en-US" sz="2000" dirty="0"/>
              <a:t>observed with standard horse ATG (68%), with </a:t>
            </a:r>
            <a:r>
              <a:rPr lang="en-US" sz="2000" dirty="0" smtClean="0"/>
              <a:t>inferior survival </a:t>
            </a:r>
            <a:r>
              <a:rPr lang="en-US" sz="2000" dirty="0"/>
              <a:t>noted in the rabbit ATG </a:t>
            </a:r>
            <a:r>
              <a:rPr lang="en-US" sz="2000" dirty="0" smtClean="0"/>
              <a:t>and  </a:t>
            </a:r>
            <a:r>
              <a:rPr lang="en-US" sz="2000" dirty="0" err="1" smtClean="0"/>
              <a:t>alemtuzumab</a:t>
            </a:r>
            <a:r>
              <a:rPr lang="en-US" sz="2000" dirty="0" smtClean="0"/>
              <a:t>-only </a:t>
            </a:r>
            <a:r>
              <a:rPr lang="en-US" sz="2000" dirty="0"/>
              <a:t>treatment arm (100 mg total) was </a:t>
            </a:r>
            <a:r>
              <a:rPr lang="en-US" sz="2000" dirty="0" smtClean="0"/>
              <a:t>discontinued early </a:t>
            </a:r>
            <a:r>
              <a:rPr lang="en-US" sz="2000" dirty="0"/>
              <a:t>because of a low response rate and an increase in early </a:t>
            </a:r>
            <a:r>
              <a:rPr lang="en-US" sz="2000" dirty="0" smtClean="0"/>
              <a:t>deaths.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horse </a:t>
            </a:r>
            <a:r>
              <a:rPr lang="en-US" sz="2000" dirty="0"/>
              <a:t>ATG/</a:t>
            </a:r>
            <a:r>
              <a:rPr lang="en-US" sz="2000" dirty="0" err="1"/>
              <a:t>CsA</a:t>
            </a:r>
            <a:r>
              <a:rPr lang="en-US" sz="2000" dirty="0"/>
              <a:t> remains </a:t>
            </a:r>
            <a:r>
              <a:rPr lang="en-US" sz="2000" dirty="0" smtClean="0"/>
              <a:t>the most </a:t>
            </a:r>
            <a:r>
              <a:rPr lang="en-US" sz="2000" dirty="0"/>
              <a:t>effective regimen for first-line therapy of </a:t>
            </a:r>
            <a:r>
              <a:rPr lang="en-US" sz="2000" dirty="0" smtClean="0"/>
              <a:t>SAA.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 err="1" smtClean="0"/>
              <a:t>Cyclophosphamid</a:t>
            </a:r>
            <a:r>
              <a:rPr lang="en-US" sz="2000" dirty="0" smtClean="0"/>
              <a:t> , higher incidences of </a:t>
            </a:r>
            <a:r>
              <a:rPr lang="en-US" sz="2000" dirty="0"/>
              <a:t>invasive fungal infections </a:t>
            </a:r>
            <a:r>
              <a:rPr lang="en-US" sz="2000" dirty="0" smtClean="0"/>
              <a:t>than horse </a:t>
            </a:r>
            <a:r>
              <a:rPr lang="en-US" sz="2000" dirty="0"/>
              <a:t>ATG and represent the major toxicity </a:t>
            </a:r>
            <a:r>
              <a:rPr lang="en-US" sz="2000" dirty="0" smtClean="0"/>
              <a:t>this </a:t>
            </a:r>
            <a:r>
              <a:rPr lang="en-US" sz="2000" dirty="0"/>
              <a:t>regimen </a:t>
            </a:r>
            <a:r>
              <a:rPr lang="en-US" sz="2000" dirty="0" smtClean="0"/>
              <a:t>is not </a:t>
            </a:r>
            <a:r>
              <a:rPr lang="en-US" sz="2000" dirty="0"/>
              <a:t>recommended outside a clinical research protocol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xmlns="" val="2906563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7620000" cy="838200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latin typeface="Times-BoldItalic"/>
              </a:rPr>
              <a:t>ATG</a:t>
            </a:r>
            <a:r>
              <a:rPr lang="en-US" sz="2800" dirty="0" smtClean="0"/>
              <a:t> _i</a:t>
            </a:r>
            <a:r>
              <a:rPr lang="en-US" sz="2800" b="1" dirty="0" smtClean="0">
                <a:latin typeface="Helvetica-Bold"/>
              </a:rPr>
              <a:t>mmunosuppression</a:t>
            </a:r>
            <a:r>
              <a:rPr lang="en-US" sz="2800" b="1" i="1" dirty="0" smtClean="0">
                <a:latin typeface="Times-BoldItalic"/>
              </a:rPr>
              <a:t> </a:t>
            </a:r>
            <a:r>
              <a:rPr lang="en-US" sz="2800" b="1" dirty="0" smtClean="0">
                <a:latin typeface="Helvetica-Bold"/>
              </a:rPr>
              <a:t>administration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72440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ATG </a:t>
            </a:r>
            <a:r>
              <a:rPr lang="en-US" sz="2000" dirty="0">
                <a:latin typeface="Times-Roman"/>
              </a:rPr>
              <a:t>skin test 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for </a:t>
            </a:r>
            <a:r>
              <a:rPr lang="en-US" sz="2000" dirty="0" smtClean="0">
                <a:latin typeface="Times-Roman"/>
              </a:rPr>
              <a:t>hypersensitivity and </a:t>
            </a:r>
            <a:r>
              <a:rPr lang="en-US" sz="2000" dirty="0">
                <a:latin typeface="Times-Roman"/>
              </a:rPr>
              <a:t>desensitize those reacting to </a:t>
            </a:r>
            <a:r>
              <a:rPr lang="en-US" sz="2000" dirty="0" smtClean="0">
                <a:latin typeface="Times-Roman"/>
              </a:rPr>
              <a:t>test</a:t>
            </a:r>
          </a:p>
          <a:p>
            <a:pPr marL="0" indent="0" algn="l" rtl="0">
              <a:buNone/>
            </a:pPr>
            <a:r>
              <a:rPr lang="en-US" sz="2000" dirty="0" err="1" smtClean="0">
                <a:latin typeface="Times-Roman"/>
              </a:rPr>
              <a:t>Adouble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-Roman"/>
              </a:rPr>
              <a:t>lumen CV-line </a:t>
            </a:r>
            <a:r>
              <a:rPr lang="en-US" sz="2000" dirty="0">
                <a:latin typeface="Times-Roman"/>
              </a:rPr>
              <a:t>should be inserted </a:t>
            </a:r>
            <a:r>
              <a:rPr lang="en-US" sz="2000" dirty="0" smtClean="0">
                <a:latin typeface="Times-Roman"/>
              </a:rPr>
              <a:t>to </a:t>
            </a:r>
            <a:r>
              <a:rPr lang="en-US" sz="2000" dirty="0">
                <a:latin typeface="Times-Roman"/>
              </a:rPr>
              <a:t>delivery of drugs </a:t>
            </a:r>
            <a:r>
              <a:rPr lang="en-US" sz="2000" dirty="0" smtClean="0">
                <a:latin typeface="Times-Roman"/>
              </a:rPr>
              <a:t>and transfusions.</a:t>
            </a: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-Roman"/>
              </a:rPr>
              <a:t>Plt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should be maintained at more than 20 </a:t>
            </a:r>
            <a:r>
              <a:rPr lang="en-US" sz="2000" dirty="0" smtClean="0">
                <a:latin typeface="Times-Roman"/>
              </a:rPr>
              <a:t>000/L during </a:t>
            </a:r>
            <a:r>
              <a:rPr lang="en-US" sz="2000" dirty="0">
                <a:latin typeface="Times-Roman"/>
              </a:rPr>
              <a:t>the ATG administration </a:t>
            </a:r>
            <a:endParaRPr lang="en-US" sz="2000" dirty="0" smtClean="0">
              <a:latin typeface="Times-Roman"/>
            </a:endParaRP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In 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platelet </a:t>
            </a:r>
            <a:r>
              <a:rPr lang="en-US" sz="2000" dirty="0" smtClean="0">
                <a:latin typeface="Times-Roman"/>
              </a:rPr>
              <a:t>refractoriness, check </a:t>
            </a:r>
            <a:r>
              <a:rPr lang="en-US" sz="2000" dirty="0">
                <a:solidFill>
                  <a:srgbClr val="FF0000"/>
                </a:solidFill>
                <a:latin typeface="Times-Roman"/>
              </a:rPr>
              <a:t>alloantibodies</a:t>
            </a:r>
            <a:r>
              <a:rPr lang="en-US" sz="2000" dirty="0">
                <a:latin typeface="Times-Roman"/>
              </a:rPr>
              <a:t> to determine the need for </a:t>
            </a:r>
            <a:r>
              <a:rPr lang="en-US" sz="2000" dirty="0" smtClean="0">
                <a:latin typeface="Times-Roman"/>
              </a:rPr>
              <a:t>best matched </a:t>
            </a:r>
            <a:r>
              <a:rPr lang="en-US" sz="2000" dirty="0" err="1" smtClean="0">
                <a:latin typeface="Times-Roman"/>
              </a:rPr>
              <a:t>plt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products. </a:t>
            </a: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-Roman"/>
              </a:rPr>
              <a:t>universal filtration </a:t>
            </a:r>
            <a:r>
              <a:rPr lang="en-US" sz="2000" dirty="0">
                <a:latin typeface="Times-Roman"/>
              </a:rPr>
              <a:t>of </a:t>
            </a:r>
            <a:r>
              <a:rPr lang="en-US" sz="2000" dirty="0" smtClean="0">
                <a:latin typeface="Times-Roman"/>
              </a:rPr>
              <a:t>blood products </a:t>
            </a:r>
            <a:r>
              <a:rPr lang="en-US" sz="2000" dirty="0">
                <a:latin typeface="Times-Roman"/>
              </a:rPr>
              <a:t>to prevent alloantibody formation</a:t>
            </a:r>
            <a:r>
              <a:rPr lang="en-US" sz="2000" dirty="0" smtClean="0">
                <a:latin typeface="Times-Roman"/>
              </a:rPr>
              <a:t>.</a:t>
            </a: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There is no </a:t>
            </a:r>
            <a:r>
              <a:rPr lang="en-US" sz="2000" dirty="0" smtClean="0">
                <a:latin typeface="Times-Roman"/>
              </a:rPr>
              <a:t>formal recommendation </a:t>
            </a:r>
            <a:r>
              <a:rPr lang="en-US" sz="2000" dirty="0">
                <a:latin typeface="Times-Roman"/>
              </a:rPr>
              <a:t>regarding the use of </a:t>
            </a:r>
            <a:r>
              <a:rPr lang="en-US" sz="2000" dirty="0">
                <a:solidFill>
                  <a:srgbClr val="FF0000"/>
                </a:solidFill>
                <a:latin typeface="Times-Roman"/>
              </a:rPr>
              <a:t>irradiated blood </a:t>
            </a:r>
            <a:r>
              <a:rPr lang="en-US" sz="2000" dirty="0" smtClean="0">
                <a:latin typeface="Times-Roman"/>
              </a:rPr>
              <a:t>products after </a:t>
            </a:r>
            <a:r>
              <a:rPr lang="en-US" sz="2000" dirty="0">
                <a:latin typeface="Times-Roman"/>
              </a:rPr>
              <a:t>horse ATG in SAA, but </a:t>
            </a:r>
            <a:r>
              <a:rPr lang="en-US" sz="2000" dirty="0" smtClean="0">
                <a:latin typeface="Times-Roman"/>
              </a:rPr>
              <a:t>in this study irradiate products were used</a:t>
            </a:r>
            <a:endParaRPr lang="en-US" sz="2000" dirty="0">
              <a:latin typeface="Times-Roman"/>
            </a:endParaRP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-Roman"/>
              </a:rPr>
              <a:t>withhold-blockers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before ATG to avoid </a:t>
            </a:r>
            <a:r>
              <a:rPr lang="en-US" sz="2000" dirty="0" smtClean="0">
                <a:latin typeface="Times-Roman"/>
              </a:rPr>
              <a:t>suppressing physiologic </a:t>
            </a:r>
            <a:r>
              <a:rPr lang="en-US" sz="2000" dirty="0">
                <a:latin typeface="Times-Roman"/>
              </a:rPr>
              <a:t>compensatory responses to anaphylaxis. </a:t>
            </a:r>
            <a:endParaRPr lang="en-US" sz="2000" dirty="0" smtClean="0">
              <a:latin typeface="Times-Roman"/>
            </a:endParaRP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ATG </a:t>
            </a:r>
            <a:r>
              <a:rPr lang="en-US" sz="2000" dirty="0">
                <a:latin typeface="Times-Roman"/>
              </a:rPr>
              <a:t>is </a:t>
            </a:r>
            <a:r>
              <a:rPr lang="en-US" sz="2000" dirty="0" smtClean="0">
                <a:latin typeface="Times-Roman"/>
              </a:rPr>
              <a:t>better not </a:t>
            </a:r>
            <a:r>
              <a:rPr lang="en-US" sz="2000" dirty="0">
                <a:latin typeface="Times-Roman"/>
              </a:rPr>
              <a:t>initiated </a:t>
            </a:r>
            <a:r>
              <a:rPr lang="en-US" sz="2000" dirty="0" smtClean="0">
                <a:latin typeface="Times-Roman"/>
              </a:rPr>
              <a:t>when </a:t>
            </a:r>
            <a:r>
              <a:rPr lang="en-US" sz="2000" dirty="0">
                <a:latin typeface="Times-Roman"/>
              </a:rPr>
              <a:t>hospitals may </a:t>
            </a:r>
            <a:r>
              <a:rPr lang="en-US" sz="2000" dirty="0" smtClean="0">
                <a:latin typeface="Times-Roman"/>
              </a:rPr>
              <a:t>be </a:t>
            </a:r>
            <a:r>
              <a:rPr lang="en-US" sz="2000" dirty="0" smtClean="0">
                <a:solidFill>
                  <a:srgbClr val="FF0000"/>
                </a:solidFill>
                <a:latin typeface="Times-Roman"/>
              </a:rPr>
              <a:t>short-staffed</a:t>
            </a:r>
          </a:p>
          <a:p>
            <a:pPr marL="0" indent="0" algn="l" rtl="0">
              <a:buNone/>
            </a:pPr>
            <a:r>
              <a:rPr lang="en-US" sz="2000" dirty="0" smtClean="0">
                <a:latin typeface="Times-Roman"/>
              </a:rPr>
              <a:t>ATG </a:t>
            </a:r>
            <a:r>
              <a:rPr lang="en-US" sz="2000" dirty="0">
                <a:latin typeface="Times-Roman"/>
              </a:rPr>
              <a:t>is 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administered at a dose of 40 mg/kg over 4 </a:t>
            </a:r>
            <a:r>
              <a:rPr lang="en-US" sz="2000" dirty="0" smtClean="0">
                <a:latin typeface="Times-Roman"/>
              </a:rPr>
              <a:t>hours, daily </a:t>
            </a:r>
            <a:r>
              <a:rPr lang="en-US" sz="2000" dirty="0">
                <a:latin typeface="Times-Roman"/>
              </a:rPr>
              <a:t>for 4 days. </a:t>
            </a:r>
            <a:endParaRPr lang="en-US" sz="2000" dirty="0" smtClean="0">
              <a:latin typeface="Times-Roman"/>
            </a:endParaRPr>
          </a:p>
          <a:p>
            <a:pPr marL="0" indent="0" algn="l" rtl="0">
              <a:buNone/>
            </a:pPr>
            <a:r>
              <a:rPr lang="en-US" sz="2000" dirty="0" err="1" smtClean="0">
                <a:latin typeface="Times-Roman"/>
              </a:rPr>
              <a:t>Pred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1 mg/kg is started on day 1 </a:t>
            </a:r>
            <a:r>
              <a:rPr lang="en-US" sz="2000" dirty="0" smtClean="0">
                <a:latin typeface="Times-Roman"/>
              </a:rPr>
              <a:t> </a:t>
            </a:r>
            <a:r>
              <a:rPr lang="en-US" sz="2000" dirty="0">
                <a:latin typeface="Times-Roman"/>
              </a:rPr>
              <a:t>for 2 weeks, as prophylaxis for serum sickness. </a:t>
            </a:r>
            <a:endParaRPr lang="en-US" sz="2000" dirty="0" smtClean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63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7010400" cy="7620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ATG_immunosuppression</a:t>
            </a:r>
            <a:r>
              <a:rPr lang="en-US" sz="2400" dirty="0" smtClean="0"/>
              <a:t> </a:t>
            </a:r>
            <a:r>
              <a:rPr lang="en-US" sz="2400" dirty="0"/>
              <a:t>administration</a:t>
            </a: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15400" cy="5029200"/>
          </a:xfrm>
        </p:spPr>
        <p:txBody>
          <a:bodyPr>
            <a:normAutofit fontScale="85000"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Premedication</a:t>
            </a:r>
            <a:r>
              <a:rPr lang="en-US" dirty="0"/>
              <a:t> before each ATG dose with acetaminophen and diphenhydramine is conventional, and common infusion reactions are managed symptomatically with </a:t>
            </a:r>
            <a:r>
              <a:rPr lang="en-US" dirty="0" err="1"/>
              <a:t>meperidine</a:t>
            </a:r>
            <a:r>
              <a:rPr lang="en-US" dirty="0"/>
              <a:t> (rigors), acetaminophen (fevers), diphenhydramine (rash), intravenous hydration (hypotension), and supplemental oxygen (hypoxemia).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Occasionally</a:t>
            </a:r>
            <a:r>
              <a:rPr lang="en-US" dirty="0"/>
              <a:t>, hemodynamic and/or respiratory compromise can precipitate transfer to </a:t>
            </a:r>
            <a:r>
              <a:rPr lang="en-US" dirty="0">
                <a:solidFill>
                  <a:srgbClr val="FF0000"/>
                </a:solidFill>
              </a:rPr>
              <a:t>the intensive care unit</a:t>
            </a:r>
            <a:r>
              <a:rPr lang="en-US" dirty="0"/>
              <a:t>, vasopressor support, and, rarely, intubation.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the presence of </a:t>
            </a:r>
            <a:r>
              <a:rPr lang="en-US" dirty="0">
                <a:solidFill>
                  <a:srgbClr val="FF0000"/>
                </a:solidFill>
              </a:rPr>
              <a:t>life-threatening reactions</a:t>
            </a:r>
            <a:r>
              <a:rPr lang="en-US" dirty="0"/>
              <a:t>, the ATG infusion is slowed or held temporarily until alarming signs and symptoms subside. Depending on the severity of reactions, we reinitiate ATG at the normal or a slower infusion rate (sometimes over 24 hours) in a monitored </a:t>
            </a:r>
            <a:r>
              <a:rPr lang="en-US" dirty="0" smtClean="0"/>
              <a:t>setting.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Increased </a:t>
            </a:r>
            <a:r>
              <a:rPr lang="en-US" dirty="0">
                <a:solidFill>
                  <a:srgbClr val="FF0000"/>
                </a:solidFill>
              </a:rPr>
              <a:t>liver enzymes </a:t>
            </a:r>
            <a:r>
              <a:rPr lang="en-US" dirty="0"/>
              <a:t>tend to normalize over several days, and ATG may be infused despite mild to moderate elevation in transaminases.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Changing </a:t>
            </a:r>
            <a:r>
              <a:rPr lang="en-US" dirty="0"/>
              <a:t>ATG formulations (from horse to rabbit, for example) should not be used as strategy to manage infusion-related toxicities. </a:t>
            </a:r>
            <a:endParaRPr lang="en-US" dirty="0" smtClean="0"/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56292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86400"/>
            <a:ext cx="6781800" cy="685800"/>
          </a:xfrm>
        </p:spPr>
        <p:txBody>
          <a:bodyPr>
            <a:normAutofit fontScale="90000"/>
          </a:bodyPr>
          <a:lstStyle/>
          <a:p>
            <a:r>
              <a:rPr lang="en-US" sz="4000" b="1" i="1" dirty="0">
                <a:latin typeface="Times-BoldItalic"/>
              </a:rPr>
              <a:t>Cyclosporine.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50292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initiate </a:t>
            </a:r>
            <a:r>
              <a:rPr lang="en-US" dirty="0" err="1"/>
              <a:t>CsA</a:t>
            </a:r>
            <a:r>
              <a:rPr lang="en-US" dirty="0"/>
              <a:t> 10 mg/kg per </a:t>
            </a:r>
            <a:r>
              <a:rPr lang="en-US" dirty="0" smtClean="0"/>
              <a:t>day</a:t>
            </a:r>
            <a:r>
              <a:rPr lang="en-US" dirty="0"/>
              <a:t>(in children, 15 mg/kg per day)</a:t>
            </a:r>
            <a:r>
              <a:rPr lang="en-US" dirty="0" smtClean="0"/>
              <a:t>on </a:t>
            </a:r>
            <a:r>
              <a:rPr lang="en-US" dirty="0"/>
              <a:t>day 1 to a </a:t>
            </a:r>
            <a:r>
              <a:rPr lang="en-US" dirty="0" smtClean="0"/>
              <a:t>level between </a:t>
            </a:r>
            <a:r>
              <a:rPr lang="en-US" dirty="0"/>
              <a:t>200 and 400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mL.</a:t>
            </a:r>
            <a:endParaRPr lang="en-US" dirty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Many </a:t>
            </a:r>
            <a:r>
              <a:rPr lang="en-US" dirty="0"/>
              <a:t>patients develop </a:t>
            </a:r>
            <a:r>
              <a:rPr lang="en-US" dirty="0" smtClean="0">
                <a:solidFill>
                  <a:srgbClr val="FF0000"/>
                </a:solidFill>
              </a:rPr>
              <a:t>HTN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during </a:t>
            </a:r>
            <a:r>
              <a:rPr lang="en-US" dirty="0" err="1"/>
              <a:t>CsA</a:t>
            </a:r>
            <a:r>
              <a:rPr lang="en-US" dirty="0"/>
              <a:t> treatment, and amlodipine is preferred because </a:t>
            </a:r>
            <a:r>
              <a:rPr lang="en-US" dirty="0" smtClean="0"/>
              <a:t>of minimal </a:t>
            </a:r>
            <a:r>
              <a:rPr lang="en-US" dirty="0"/>
              <a:t>overlap with </a:t>
            </a:r>
            <a:r>
              <a:rPr lang="en-US" dirty="0" err="1"/>
              <a:t>CsA</a:t>
            </a:r>
            <a:r>
              <a:rPr lang="en-US" dirty="0"/>
              <a:t> toxicities.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gingival </a:t>
            </a:r>
            <a:r>
              <a:rPr lang="en-US" dirty="0" smtClean="0"/>
              <a:t>hyperplasia can </a:t>
            </a:r>
            <a:r>
              <a:rPr lang="en-US" dirty="0"/>
              <a:t>improve on a short course of </a:t>
            </a:r>
            <a:r>
              <a:rPr lang="en-US" dirty="0" smtClean="0">
                <a:solidFill>
                  <a:srgbClr val="FF0000"/>
                </a:solidFill>
              </a:rPr>
              <a:t>azithromycin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Ca</a:t>
            </a:r>
            <a:r>
              <a:rPr lang="en-US" dirty="0" smtClean="0">
                <a:solidFill>
                  <a:srgbClr val="FF0000"/>
                </a:solidFill>
              </a:rPr>
              <a:t> channel </a:t>
            </a:r>
            <a:r>
              <a:rPr lang="en-US" dirty="0">
                <a:solidFill>
                  <a:srgbClr val="FF0000"/>
                </a:solidFill>
              </a:rPr>
              <a:t>blockers </a:t>
            </a:r>
            <a:r>
              <a:rPr lang="en-US" dirty="0"/>
              <a:t>have been associated with worse gingival </a:t>
            </a:r>
            <a:r>
              <a:rPr lang="en-US" dirty="0" smtClean="0"/>
              <a:t>hyperplasia when </a:t>
            </a:r>
            <a:r>
              <a:rPr lang="en-US" dirty="0"/>
              <a:t>combined with </a:t>
            </a:r>
            <a:r>
              <a:rPr lang="en-US" dirty="0" err="1" smtClean="0"/>
              <a:t>CsA</a:t>
            </a:r>
            <a:r>
              <a:rPr lang="en-US" dirty="0" smtClean="0"/>
              <a:t>. </a:t>
            </a:r>
            <a:endParaRPr lang="en-US" dirty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continue </a:t>
            </a:r>
            <a:r>
              <a:rPr lang="en-US" dirty="0" err="1"/>
              <a:t>CsA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modest increases in </a:t>
            </a:r>
            <a:r>
              <a:rPr lang="en-US" dirty="0" err="1" smtClean="0"/>
              <a:t>creatinine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More serious compromise </a:t>
            </a:r>
            <a:r>
              <a:rPr lang="en-US" dirty="0"/>
              <a:t>of kidney function from baseline (</a:t>
            </a:r>
            <a:r>
              <a:rPr lang="en-US" dirty="0" err="1"/>
              <a:t>creatinine</a:t>
            </a:r>
            <a:r>
              <a:rPr lang="en-US" dirty="0"/>
              <a:t>  2 </a:t>
            </a:r>
            <a:r>
              <a:rPr lang="en-US" dirty="0" smtClean="0"/>
              <a:t>mg/mL</a:t>
            </a:r>
            <a:r>
              <a:rPr lang="en-US" dirty="0"/>
              <a:t>) may require temporary cessation of </a:t>
            </a:r>
            <a:r>
              <a:rPr lang="en-US" dirty="0" err="1"/>
              <a:t>CsA</a:t>
            </a:r>
            <a:r>
              <a:rPr lang="en-US" dirty="0"/>
              <a:t> with later </a:t>
            </a:r>
            <a:r>
              <a:rPr lang="en-US" dirty="0" smtClean="0"/>
              <a:t>reintroduction at </a:t>
            </a:r>
            <a:r>
              <a:rPr lang="en-US" dirty="0"/>
              <a:t>lower doses, with further increases as tolerated.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564354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-BoldItalic"/>
              </a:rPr>
              <a:t>G-CSF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>
                <a:latin typeface="Times-Roman"/>
              </a:rPr>
              <a:t>because of the </a:t>
            </a:r>
            <a:r>
              <a:rPr lang="en-US" dirty="0" smtClean="0">
                <a:latin typeface="Times-Roman"/>
              </a:rPr>
              <a:t>lack of </a:t>
            </a:r>
            <a:r>
              <a:rPr lang="en-US" dirty="0">
                <a:latin typeface="Times-Roman"/>
              </a:rPr>
              <a:t>benefit and the theoretical risk for potential harm, G-CSF is </a:t>
            </a:r>
            <a:r>
              <a:rPr lang="en-US" dirty="0" smtClean="0">
                <a:latin typeface="Times-Roman"/>
              </a:rPr>
              <a:t>not recommended </a:t>
            </a:r>
            <a:r>
              <a:rPr lang="en-US" dirty="0">
                <a:latin typeface="Times-Roman"/>
              </a:rPr>
              <a:t>with ATG in our protocols. </a:t>
            </a:r>
            <a:endParaRPr lang="en-US" dirty="0" smtClean="0">
              <a:latin typeface="Times-Roman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GCSF is recommended In selected </a:t>
            </a:r>
            <a:r>
              <a:rPr lang="en-US" dirty="0">
                <a:latin typeface="Times-Roman"/>
              </a:rPr>
              <a:t>patients who 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are actively infected </a:t>
            </a:r>
            <a:r>
              <a:rPr lang="en-US" dirty="0">
                <a:latin typeface="Times-Roman"/>
              </a:rPr>
              <a:t>and persistently </a:t>
            </a:r>
            <a:r>
              <a:rPr lang="en-US" dirty="0" smtClean="0">
                <a:latin typeface="Times-Roman"/>
              </a:rPr>
              <a:t>severely </a:t>
            </a:r>
            <a:r>
              <a:rPr lang="en-US" dirty="0" err="1" smtClean="0">
                <a:solidFill>
                  <a:srgbClr val="FF0000"/>
                </a:solidFill>
                <a:latin typeface="Times-Roman"/>
              </a:rPr>
              <a:t>neutropenic</a:t>
            </a:r>
            <a:r>
              <a:rPr lang="en-US" dirty="0" smtClean="0">
                <a:solidFill>
                  <a:srgbClr val="FF0000"/>
                </a:solidFill>
                <a:latin typeface="Times-Roman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(</a:t>
            </a:r>
            <a:r>
              <a:rPr lang="en-US" dirty="0">
                <a:solidFill>
                  <a:srgbClr val="FF0000"/>
                </a:solidFill>
                <a:latin typeface="Universal-GreekwithMathPi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200/L)</a:t>
            </a:r>
            <a:r>
              <a:rPr lang="en-US" dirty="0">
                <a:latin typeface="Times-Roman"/>
              </a:rPr>
              <a:t>, with reassessment and </a:t>
            </a:r>
            <a:r>
              <a:rPr lang="en-US" dirty="0" smtClean="0">
                <a:latin typeface="Times-Roman"/>
              </a:rPr>
              <a:t>discontinuation after </a:t>
            </a:r>
            <a:r>
              <a:rPr lang="en-US" dirty="0">
                <a:latin typeface="Times-Roman"/>
              </a:rPr>
              <a:t>no more than a few days or weeks if there is no </a:t>
            </a:r>
            <a:r>
              <a:rPr lang="en-US" dirty="0" smtClean="0">
                <a:latin typeface="Times-Roman"/>
              </a:rPr>
              <a:t>significant response</a:t>
            </a:r>
            <a:r>
              <a:rPr lang="en-US" dirty="0">
                <a:latin typeface="Times-Roman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611189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latin typeface="Times-BoldItalic"/>
              </a:rPr>
              <a:t>Antimicrobial prophylaxis.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4419600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>
                <a:latin typeface="Times-Roman"/>
              </a:rPr>
              <a:t>As anti–</a:t>
            </a:r>
            <a:r>
              <a:rPr lang="en-US" i="1" dirty="0">
                <a:latin typeface="Times-Italic"/>
              </a:rPr>
              <a:t>Pneumocystis </a:t>
            </a:r>
            <a:r>
              <a:rPr lang="en-US" i="1" dirty="0" err="1">
                <a:latin typeface="Times-Italic"/>
              </a:rPr>
              <a:t>carinii</a:t>
            </a:r>
            <a:r>
              <a:rPr lang="en-US" i="1" dirty="0">
                <a:latin typeface="Times-Italic"/>
              </a:rPr>
              <a:t> </a:t>
            </a:r>
            <a:r>
              <a:rPr lang="en-US" dirty="0" smtClean="0">
                <a:latin typeface="Times-Roman"/>
              </a:rPr>
              <a:t>prophylaxis, use 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monthly</a:t>
            </a:r>
            <a:r>
              <a:rPr lang="en-US" dirty="0">
                <a:latin typeface="Times-Roman"/>
              </a:rPr>
              <a:t> aerosolized </a:t>
            </a:r>
            <a:r>
              <a:rPr lang="en-US" dirty="0" err="1">
                <a:solidFill>
                  <a:srgbClr val="FF0000"/>
                </a:solidFill>
                <a:latin typeface="Times-Roman"/>
              </a:rPr>
              <a:t>pentamidine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 </a:t>
            </a:r>
            <a:r>
              <a:rPr lang="en-US" dirty="0" smtClean="0">
                <a:latin typeface="Times-Roman"/>
              </a:rPr>
              <a:t>while patients </a:t>
            </a:r>
            <a:r>
              <a:rPr lang="en-US" dirty="0">
                <a:latin typeface="Times-Roman"/>
              </a:rPr>
              <a:t>are on therapeutic doses of </a:t>
            </a:r>
            <a:r>
              <a:rPr lang="en-US" dirty="0" err="1">
                <a:latin typeface="Times-Roman"/>
              </a:rPr>
              <a:t>CsA</a:t>
            </a:r>
            <a:r>
              <a:rPr lang="en-US" dirty="0" smtClean="0">
                <a:latin typeface="Times-Roman"/>
              </a:rPr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Sulfa drugs are avoided because of </a:t>
            </a:r>
            <a:r>
              <a:rPr lang="en-US" dirty="0" smtClean="0">
                <a:latin typeface="Times-Roman"/>
              </a:rPr>
              <a:t>their </a:t>
            </a:r>
            <a:r>
              <a:rPr lang="en-US" dirty="0" err="1" smtClean="0">
                <a:latin typeface="Times-Roman"/>
              </a:rPr>
              <a:t>myelosuppression</a:t>
            </a:r>
            <a:r>
              <a:rPr lang="en-US" dirty="0" smtClean="0">
                <a:latin typeface="Times-Roman"/>
              </a:rPr>
              <a:t>,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alternative </a:t>
            </a:r>
            <a:r>
              <a:rPr lang="en-US" dirty="0">
                <a:latin typeface="Times-Roman"/>
              </a:rPr>
              <a:t>regimens with </a:t>
            </a:r>
            <a:r>
              <a:rPr lang="en-US" dirty="0" err="1" smtClean="0">
                <a:solidFill>
                  <a:srgbClr val="FF0000"/>
                </a:solidFill>
                <a:latin typeface="Times-Roman"/>
              </a:rPr>
              <a:t>dapsone</a:t>
            </a:r>
            <a:r>
              <a:rPr lang="en-US" dirty="0">
                <a:latin typeface="Times-Roman"/>
              </a:rPr>
              <a:t> </a:t>
            </a:r>
            <a:r>
              <a:rPr lang="en-US" dirty="0" smtClean="0">
                <a:latin typeface="Times-Roman"/>
              </a:rPr>
              <a:t>or </a:t>
            </a:r>
            <a:r>
              <a:rPr lang="en-US" dirty="0" err="1">
                <a:solidFill>
                  <a:srgbClr val="FF0000"/>
                </a:solidFill>
                <a:latin typeface="Times-Roman"/>
              </a:rPr>
              <a:t>atovaquone</a:t>
            </a:r>
            <a:r>
              <a:rPr lang="en-US" dirty="0">
                <a:latin typeface="Times-Roman"/>
              </a:rPr>
              <a:t> are sometimes used when aerosolized </a:t>
            </a:r>
            <a:r>
              <a:rPr lang="en-US" dirty="0" err="1" smtClean="0">
                <a:latin typeface="Times-Roman"/>
              </a:rPr>
              <a:t>pentamidine</a:t>
            </a:r>
            <a:r>
              <a:rPr lang="en-US" dirty="0">
                <a:latin typeface="Times-Roman"/>
              </a:rPr>
              <a:t> </a:t>
            </a:r>
            <a:r>
              <a:rPr lang="en-US" dirty="0" smtClean="0">
                <a:latin typeface="Times-Roman"/>
              </a:rPr>
              <a:t>cannot </a:t>
            </a:r>
            <a:r>
              <a:rPr lang="en-US" dirty="0">
                <a:latin typeface="Times-Roman"/>
              </a:rPr>
              <a:t>be tolerated or in very small children</a:t>
            </a:r>
            <a:r>
              <a:rPr lang="en-US" dirty="0" smtClean="0">
                <a:latin typeface="Times-Roman"/>
              </a:rPr>
              <a:t>.</a:t>
            </a:r>
            <a:r>
              <a:rPr lang="en-US" dirty="0">
                <a:latin typeface="Times-Roman"/>
              </a:rPr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Antibacterial,</a:t>
            </a:r>
            <a:r>
              <a:rPr lang="en-US" dirty="0">
                <a:latin typeface="Times-Roman"/>
              </a:rPr>
              <a:t> antiviral, and antifungal prophylaxes are not routinely administered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496377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Helvetica-Bold"/>
              </a:rPr>
              <a:t>How we manage SAA after ATG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876800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definition </a:t>
            </a:r>
            <a:r>
              <a:rPr lang="en-US" dirty="0">
                <a:latin typeface="Times-Roman"/>
              </a:rPr>
              <a:t>for 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hematologic response</a:t>
            </a:r>
            <a:r>
              <a:rPr lang="en-US" dirty="0">
                <a:latin typeface="Times-Roman"/>
              </a:rPr>
              <a:t>: no </a:t>
            </a:r>
            <a:r>
              <a:rPr lang="en-US" dirty="0" smtClean="0">
                <a:latin typeface="Times-Roman"/>
              </a:rPr>
              <a:t>longer meeting </a:t>
            </a:r>
            <a:r>
              <a:rPr lang="en-US" dirty="0">
                <a:latin typeface="Times-Roman"/>
              </a:rPr>
              <a:t>blood count criteria of SAA, which closely correlates </a:t>
            </a:r>
            <a:r>
              <a:rPr lang="en-US" dirty="0" smtClean="0">
                <a:latin typeface="Times-Roman"/>
              </a:rPr>
              <a:t>with transfusion </a:t>
            </a:r>
            <a:r>
              <a:rPr lang="en-US" dirty="0">
                <a:latin typeface="Times-Roman"/>
              </a:rPr>
              <a:t>independence and long-term </a:t>
            </a:r>
            <a:r>
              <a:rPr lang="en-US" dirty="0" smtClean="0">
                <a:latin typeface="Times-Roman"/>
              </a:rPr>
              <a:t>survival.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Hematologic improvement </a:t>
            </a:r>
            <a:r>
              <a:rPr lang="en-US" dirty="0">
                <a:latin typeface="Times-Roman"/>
              </a:rPr>
              <a:t>is not to be expected for 2 to 3 months after </a:t>
            </a:r>
            <a:r>
              <a:rPr lang="en-US" dirty="0" smtClean="0">
                <a:latin typeface="Times-Roman"/>
              </a:rPr>
              <a:t>ATG The </a:t>
            </a:r>
            <a:r>
              <a:rPr lang="en-US" dirty="0">
                <a:latin typeface="Times-Roman"/>
              </a:rPr>
              <a:t>majority of responses (90%) </a:t>
            </a:r>
            <a:r>
              <a:rPr lang="en-US" dirty="0" smtClean="0">
                <a:latin typeface="Times-Roman"/>
              </a:rPr>
              <a:t>occur within </a:t>
            </a:r>
            <a:r>
              <a:rPr lang="en-US" dirty="0">
                <a:latin typeface="Times-Roman"/>
              </a:rPr>
              <a:t>the first 3 months, with fewer patients responding </a:t>
            </a:r>
            <a:r>
              <a:rPr lang="en-US" dirty="0" smtClean="0">
                <a:latin typeface="Times-Roman"/>
              </a:rPr>
              <a:t>between 3 </a:t>
            </a:r>
            <a:r>
              <a:rPr lang="en-US" dirty="0">
                <a:latin typeface="Times-Roman"/>
              </a:rPr>
              <a:t>and 6 months or </a:t>
            </a:r>
            <a:r>
              <a:rPr lang="en-US" dirty="0" smtClean="0">
                <a:latin typeface="Times-Roman"/>
              </a:rPr>
              <a:t>after.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After </a:t>
            </a:r>
            <a:r>
              <a:rPr lang="en-US" dirty="0">
                <a:latin typeface="Times-Roman"/>
              </a:rPr>
              <a:t>ATG </a:t>
            </a:r>
            <a:r>
              <a:rPr lang="en-US" dirty="0" err="1" smtClean="0">
                <a:latin typeface="Times-Roman"/>
              </a:rPr>
              <a:t>treatment,prophylactic</a:t>
            </a:r>
            <a:r>
              <a:rPr lang="en-US" dirty="0" smtClean="0">
                <a:latin typeface="Times-Roman"/>
              </a:rPr>
              <a:t> </a:t>
            </a:r>
            <a:r>
              <a:rPr lang="en-US" dirty="0" err="1" smtClean="0">
                <a:latin typeface="Times-Roman"/>
              </a:rPr>
              <a:t>plt</a:t>
            </a:r>
            <a:r>
              <a:rPr lang="en-US" dirty="0" smtClean="0">
                <a:latin typeface="Times-Roman"/>
              </a:rPr>
              <a:t> transfusion threshold &lt; </a:t>
            </a:r>
            <a:r>
              <a:rPr lang="en-US" dirty="0">
                <a:latin typeface="Times-Roman"/>
              </a:rPr>
              <a:t>10 000/L (</a:t>
            </a:r>
            <a:r>
              <a:rPr lang="en-US" dirty="0" err="1" smtClean="0">
                <a:latin typeface="Times-Roman"/>
              </a:rPr>
              <a:t>orbleeding</a:t>
            </a:r>
            <a:r>
              <a:rPr lang="en-US" dirty="0">
                <a:latin typeface="Times-Roman"/>
              </a:rPr>
              <a:t>). </a:t>
            </a:r>
            <a:endParaRPr lang="en-US" dirty="0" smtClean="0">
              <a:latin typeface="Times-Roman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Transfusion </a:t>
            </a:r>
            <a:r>
              <a:rPr lang="en-US" dirty="0">
                <a:latin typeface="Times-Roman"/>
              </a:rPr>
              <a:t>of red cells aims to alleviate symptoms </a:t>
            </a:r>
            <a:r>
              <a:rPr lang="en-US" dirty="0" smtClean="0">
                <a:latin typeface="Times-Roman"/>
              </a:rPr>
              <a:t>of anemia</a:t>
            </a:r>
            <a:r>
              <a:rPr lang="en-US" dirty="0">
                <a:latin typeface="Times-Roman"/>
              </a:rPr>
              <a:t>, not simply to target a specific hemoglobin </a:t>
            </a:r>
            <a:r>
              <a:rPr lang="en-US" dirty="0" smtClean="0">
                <a:latin typeface="Times-Roman"/>
              </a:rPr>
              <a:t>threshold.</a:t>
            </a:r>
          </a:p>
        </p:txBody>
      </p:sp>
    </p:spTree>
    <p:extLst>
      <p:ext uri="{BB962C8B-B14F-4D97-AF65-F5344CB8AC3E}">
        <p14:creationId xmlns:p14="http://schemas.microsoft.com/office/powerpoint/2010/main" xmlns="" val="2845458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990600"/>
          </a:xfrm>
        </p:spPr>
        <p:txBody>
          <a:bodyPr>
            <a:normAutofit/>
          </a:bodyPr>
          <a:lstStyle/>
          <a:p>
            <a:r>
              <a:rPr lang="en-US" sz="4000" dirty="0"/>
              <a:t>How we manage SAA after ATG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48200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Adequate red blood cell transfusions in symptomatic patients should not be deferred because of fear of iron accumulation or to reduce the risk of </a:t>
            </a:r>
            <a:r>
              <a:rPr lang="en-US" dirty="0" err="1"/>
              <a:t>alloimmunization</a:t>
            </a:r>
            <a:r>
              <a:rPr lang="en-US" dirty="0"/>
              <a:t>. 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evaluating febrile </a:t>
            </a:r>
            <a:r>
              <a:rPr lang="en-US" dirty="0" err="1"/>
              <a:t>neutropenic</a:t>
            </a:r>
            <a:r>
              <a:rPr lang="en-US" dirty="0"/>
              <a:t> patients, simple chest x-ray is of limited value, and  CT imaging of the sinus and chest followed by nasal endoscopy, bronchoscopy, and biopsy for microbiologic confirmation when indicated.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If fungal infection is suspected or </a:t>
            </a:r>
            <a:r>
              <a:rPr lang="en-US" dirty="0" err="1"/>
              <a:t>neutropenic</a:t>
            </a:r>
            <a:r>
              <a:rPr lang="en-US" dirty="0"/>
              <a:t> fever persists for more than several days despite broad-spectrum antimicrobials, empiric antifungal therapy should include drugs active against </a:t>
            </a:r>
            <a:r>
              <a:rPr lang="en-US" dirty="0" err="1"/>
              <a:t>Aspergillus</a:t>
            </a:r>
            <a:r>
              <a:rPr lang="en-US" dirty="0"/>
              <a:t> </a:t>
            </a:r>
            <a:r>
              <a:rPr lang="en-US" dirty="0" err="1"/>
              <a:t>sp</a:t>
            </a:r>
            <a:endParaRPr lang="en-US" dirty="0"/>
          </a:p>
          <a:p>
            <a:pPr algn="l" rtl="0">
              <a:buFont typeface="Wingdings" pitchFamily="2" charset="2"/>
              <a:buChar char="Ø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322819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Helvetica-Bold"/>
              </a:rPr>
              <a:t>Management of responders to immunosuppression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38862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Fluctuations </a:t>
            </a:r>
            <a:r>
              <a:rPr lang="en-US" dirty="0">
                <a:latin typeface="Times-Roman"/>
              </a:rPr>
              <a:t>in blood counts are frequent in the weeks </a:t>
            </a:r>
            <a:r>
              <a:rPr lang="en-US" dirty="0" smtClean="0">
                <a:latin typeface="Times-Roman"/>
              </a:rPr>
              <a:t>after immunosuppression</a:t>
            </a:r>
            <a:endParaRPr lang="en-US" dirty="0">
              <a:latin typeface="Times-Roman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assess for response at 3- and 6-month landmark visits.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Complete normalization </a:t>
            </a:r>
            <a:r>
              <a:rPr lang="en-US" dirty="0">
                <a:latin typeface="Times-Roman"/>
              </a:rPr>
              <a:t>of blood counts is not seen in the majority </a:t>
            </a:r>
            <a:r>
              <a:rPr lang="en-US" dirty="0" smtClean="0">
                <a:latin typeface="Times-Roman"/>
              </a:rPr>
              <a:t>of patients</a:t>
            </a:r>
            <a:r>
              <a:rPr lang="en-US" dirty="0">
                <a:latin typeface="Times-Roman"/>
              </a:rPr>
              <a:t>, although continued improvement may occur over </a:t>
            </a:r>
            <a:r>
              <a:rPr lang="en-US" dirty="0" smtClean="0">
                <a:latin typeface="Times-Roman"/>
              </a:rPr>
              <a:t>time, sometimes </a:t>
            </a:r>
            <a:r>
              <a:rPr lang="en-US" dirty="0">
                <a:latin typeface="Times-Roman"/>
              </a:rPr>
              <a:t>over </a:t>
            </a:r>
            <a:r>
              <a:rPr lang="en-US" dirty="0" smtClean="0">
                <a:latin typeface="Times-Roman"/>
              </a:rPr>
              <a:t>years,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4182143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0"/>
            <a:ext cx="67818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Helvetica-Bold"/>
              </a:rPr>
              <a:t>Refractory SAA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0292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refractory SAA :</a:t>
            </a:r>
            <a:r>
              <a:rPr lang="en-US" dirty="0" smtClean="0"/>
              <a:t> </a:t>
            </a:r>
            <a:r>
              <a:rPr lang="en-US" dirty="0"/>
              <a:t>blood </a:t>
            </a:r>
            <a:r>
              <a:rPr lang="en-US" dirty="0" smtClean="0"/>
              <a:t>counts still </a:t>
            </a:r>
            <a:r>
              <a:rPr lang="en-US" dirty="0"/>
              <a:t>fulfilling criteria for severe pancytopenia 6 months </a:t>
            </a:r>
            <a:r>
              <a:rPr lang="en-US" dirty="0" smtClean="0"/>
              <a:t>after initiation </a:t>
            </a:r>
            <a:r>
              <a:rPr lang="en-US" dirty="0"/>
              <a:t>of </a:t>
            </a:r>
            <a:r>
              <a:rPr lang="en-US" dirty="0" smtClean="0"/>
              <a:t>IST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younger </a:t>
            </a:r>
            <a:r>
              <a:rPr lang="en-US" dirty="0" err="1" smtClean="0"/>
              <a:t>pt</a:t>
            </a:r>
            <a:r>
              <a:rPr lang="en-US" dirty="0" smtClean="0"/>
              <a:t> who </a:t>
            </a:r>
            <a:r>
              <a:rPr lang="en-US" dirty="0"/>
              <a:t>have not responded </a:t>
            </a:r>
            <a:r>
              <a:rPr lang="en-US" dirty="0" smtClean="0"/>
              <a:t>to immunosuppression </a:t>
            </a:r>
            <a:r>
              <a:rPr lang="en-US" dirty="0"/>
              <a:t>should consider </a:t>
            </a:r>
            <a:r>
              <a:rPr lang="en-US" dirty="0" smtClean="0"/>
              <a:t>a UD </a:t>
            </a:r>
            <a:r>
              <a:rPr lang="en-US" dirty="0"/>
              <a:t>HSCT, especially if a high-resolution genetic match has </a:t>
            </a:r>
            <a:r>
              <a:rPr lang="en-US" dirty="0" smtClean="0"/>
              <a:t>been identified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For patients who lack a </a:t>
            </a:r>
            <a:r>
              <a:rPr lang="en-US" dirty="0" err="1"/>
              <a:t>histocompatible</a:t>
            </a:r>
            <a:r>
              <a:rPr lang="en-US" dirty="0"/>
              <a:t> </a:t>
            </a:r>
            <a:r>
              <a:rPr lang="en-US" dirty="0" smtClean="0"/>
              <a:t>donor or </a:t>
            </a:r>
            <a:r>
              <a:rPr lang="en-US" dirty="0"/>
              <a:t>are not suitable for HSCT, a second course of </a:t>
            </a:r>
            <a:r>
              <a:rPr lang="en-US" dirty="0" smtClean="0"/>
              <a:t>immunosuppression with </a:t>
            </a:r>
            <a:r>
              <a:rPr lang="en-US" dirty="0"/>
              <a:t>rabbit ATG/</a:t>
            </a:r>
            <a:r>
              <a:rPr lang="en-US" dirty="0" err="1"/>
              <a:t>CsA</a:t>
            </a:r>
            <a:r>
              <a:rPr lang="en-US" dirty="0"/>
              <a:t> is efficacious in 30% to 70% </a:t>
            </a:r>
            <a:r>
              <a:rPr lang="en-US" dirty="0" smtClean="0"/>
              <a:t>of cases.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/>
              <a:t>alemtuzumab</a:t>
            </a:r>
            <a:r>
              <a:rPr lang="en-US" dirty="0"/>
              <a:t> </a:t>
            </a:r>
            <a:r>
              <a:rPr lang="en-US" dirty="0" err="1"/>
              <a:t>monotherapy</a:t>
            </a:r>
            <a:r>
              <a:rPr lang="en-US" dirty="0"/>
              <a:t> (without </a:t>
            </a:r>
            <a:r>
              <a:rPr lang="en-US" dirty="0" err="1" smtClean="0"/>
              <a:t>CsA</a:t>
            </a:r>
            <a:r>
              <a:rPr lang="en-US" dirty="0" smtClean="0"/>
              <a:t>) equivalently </a:t>
            </a:r>
            <a:r>
              <a:rPr lang="en-US" dirty="0"/>
              <a:t>effective as was rabbit ATG/</a:t>
            </a:r>
            <a:r>
              <a:rPr lang="en-US" dirty="0" err="1"/>
              <a:t>CsA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/>
              <a:t>with hematologic response observed in 30% to 40% </a:t>
            </a:r>
            <a:r>
              <a:rPr lang="en-US" dirty="0" smtClean="0"/>
              <a:t>of patients.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74312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648200"/>
          </a:xfrm>
        </p:spPr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>
                <a:cs typeface="Arial" pitchFamily="34" charset="0"/>
              </a:rPr>
              <a:t>Until the 1970s, </a:t>
            </a:r>
            <a:r>
              <a:rPr lang="en-US" dirty="0" smtClean="0">
                <a:cs typeface="Arial" pitchFamily="34" charset="0"/>
              </a:rPr>
              <a:t>(</a:t>
            </a:r>
            <a:r>
              <a:rPr lang="en-US" dirty="0">
                <a:cs typeface="Arial" pitchFamily="34" charset="0"/>
              </a:rPr>
              <a:t>SAA) was almost </a:t>
            </a:r>
            <a:r>
              <a:rPr lang="en-US" dirty="0" smtClean="0">
                <a:cs typeface="Arial" pitchFamily="34" charset="0"/>
              </a:rPr>
              <a:t>uniformly fatal,</a:t>
            </a:r>
            <a:endParaRPr lang="fa-IR" dirty="0">
              <a:cs typeface="Arial" pitchFamily="34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cs typeface="Arial" pitchFamily="34" charset="0"/>
              </a:rPr>
              <a:t>The </a:t>
            </a:r>
            <a:r>
              <a:rPr lang="en-US" dirty="0">
                <a:cs typeface="Arial" pitchFamily="34" charset="0"/>
              </a:rPr>
              <a:t>“</a:t>
            </a:r>
            <a:r>
              <a:rPr lang="en-US" dirty="0" smtClean="0">
                <a:cs typeface="Arial" pitchFamily="34" charset="0"/>
              </a:rPr>
              <a:t>empty” marrow is requisite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for </a:t>
            </a:r>
            <a:r>
              <a:rPr lang="en-US" dirty="0">
                <a:cs typeface="Arial" pitchFamily="34" charset="0"/>
              </a:rPr>
              <a:t>the diagnosis. </a:t>
            </a:r>
            <a:endParaRPr lang="en-US" dirty="0" smtClean="0">
              <a:cs typeface="Arial" pitchFamily="34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cs typeface="Arial" pitchFamily="34" charset="0"/>
              </a:rPr>
              <a:t>Marked </a:t>
            </a:r>
            <a:r>
              <a:rPr lang="en-US" dirty="0" err="1">
                <a:cs typeface="Arial" pitchFamily="34" charset="0"/>
              </a:rPr>
              <a:t>hemophagocytosis</a:t>
            </a:r>
            <a:r>
              <a:rPr lang="en-US" dirty="0">
                <a:cs typeface="Arial" pitchFamily="34" charset="0"/>
              </a:rPr>
              <a:t>, obvious dysplasia, </a:t>
            </a:r>
            <a:r>
              <a:rPr lang="en-US" dirty="0" smtClean="0">
                <a:cs typeface="Arial" pitchFamily="34" charset="0"/>
              </a:rPr>
              <a:t>or increased </a:t>
            </a:r>
            <a:r>
              <a:rPr lang="en-US" dirty="0">
                <a:cs typeface="Arial" pitchFamily="34" charset="0"/>
              </a:rPr>
              <a:t>blasts indicate other </a:t>
            </a:r>
            <a:r>
              <a:rPr lang="en-US" dirty="0" smtClean="0">
                <a:cs typeface="Arial" pitchFamily="34" charset="0"/>
              </a:rPr>
              <a:t>diseases,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Megakaryocytes are the most reliable lineage to use </a:t>
            </a:r>
            <a:r>
              <a:rPr lang="en-US" dirty="0" smtClean="0">
                <a:cs typeface="Arial" pitchFamily="34" charset="0"/>
              </a:rPr>
              <a:t>in distinguishing </a:t>
            </a:r>
            <a:r>
              <a:rPr lang="en-US" dirty="0">
                <a:cs typeface="Arial" pitchFamily="34" charset="0"/>
              </a:rPr>
              <a:t>MDS from SAA: small mononuclear or </a:t>
            </a:r>
            <a:r>
              <a:rPr lang="en-US" dirty="0" smtClean="0">
                <a:cs typeface="Arial" pitchFamily="34" charset="0"/>
              </a:rPr>
              <a:t>aberrant megakaryocytes </a:t>
            </a:r>
            <a:r>
              <a:rPr lang="en-US" dirty="0">
                <a:cs typeface="Arial" pitchFamily="34" charset="0"/>
              </a:rPr>
              <a:t>are typical of MDS, whereas megakaryocytes </a:t>
            </a:r>
            <a:r>
              <a:rPr lang="en-US" dirty="0" smtClean="0">
                <a:cs typeface="Arial" pitchFamily="34" charset="0"/>
              </a:rPr>
              <a:t>are markedly </a:t>
            </a:r>
            <a:r>
              <a:rPr lang="en-US" dirty="0">
                <a:cs typeface="Arial" pitchFamily="34" charset="0"/>
              </a:rPr>
              <a:t>reduced or absent in </a:t>
            </a:r>
            <a:r>
              <a:rPr lang="en-US" dirty="0" smtClean="0">
                <a:cs typeface="Arial" pitchFamily="34" charset="0"/>
              </a:rPr>
              <a:t>SAA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err="1" smtClean="0">
                <a:cs typeface="Arial" pitchFamily="34" charset="0"/>
              </a:rPr>
              <a:t>megaloblastoid</a:t>
            </a:r>
            <a:r>
              <a:rPr lang="en-US" dirty="0" smtClean="0">
                <a:cs typeface="Arial" pitchFamily="34" charset="0"/>
              </a:rPr>
              <a:t> and </a:t>
            </a:r>
            <a:r>
              <a:rPr lang="en-US" dirty="0">
                <a:cs typeface="Arial" pitchFamily="34" charset="0"/>
              </a:rPr>
              <a:t>modest dysplastic erythropoiesis are not uncommon in </a:t>
            </a:r>
            <a:r>
              <a:rPr lang="en-US" dirty="0" smtClean="0">
                <a:cs typeface="Arial" pitchFamily="34" charset="0"/>
              </a:rPr>
              <a:t>an aplastic </a:t>
            </a:r>
            <a:r>
              <a:rPr lang="en-US" dirty="0">
                <a:cs typeface="Arial" pitchFamily="34" charset="0"/>
              </a:rPr>
              <a:t>marrow, especially </a:t>
            </a:r>
            <a:r>
              <a:rPr lang="en-US" dirty="0" smtClean="0">
                <a:cs typeface="Arial" pitchFamily="34" charset="0"/>
              </a:rPr>
              <a:t>(</a:t>
            </a:r>
            <a:r>
              <a:rPr lang="en-US" dirty="0">
                <a:cs typeface="Arial" pitchFamily="34" charset="0"/>
              </a:rPr>
              <a:t>PNH</a:t>
            </a:r>
            <a:r>
              <a:rPr lang="en-US" dirty="0" smtClean="0">
                <a:cs typeface="Arial" pitchFamily="34" charset="0"/>
              </a:rPr>
              <a:t>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Cytogenetics</a:t>
            </a:r>
            <a:r>
              <a:rPr lang="en-US" dirty="0">
                <a:cs typeface="Arial" pitchFamily="34" charset="0"/>
              </a:rPr>
              <a:t> are helpful </a:t>
            </a:r>
            <a:r>
              <a:rPr lang="en-US" dirty="0" smtClean="0">
                <a:cs typeface="Arial" pitchFamily="34" charset="0"/>
              </a:rPr>
              <a:t>when typical </a:t>
            </a:r>
            <a:r>
              <a:rPr lang="en-US" dirty="0">
                <a:cs typeface="Arial" pitchFamily="34" charset="0"/>
              </a:rPr>
              <a:t>of MDS, but some aberrations (such as trisomy 6, trisomy </a:t>
            </a:r>
            <a:r>
              <a:rPr lang="en-US" dirty="0" smtClean="0">
                <a:cs typeface="Arial" pitchFamily="34" charset="0"/>
              </a:rPr>
              <a:t>8, and </a:t>
            </a:r>
            <a:r>
              <a:rPr lang="en-US" dirty="0">
                <a:cs typeface="Arial" pitchFamily="34" charset="0"/>
              </a:rPr>
              <a:t>13q) may appear in SAA that </a:t>
            </a:r>
            <a:r>
              <a:rPr lang="en-US" dirty="0" smtClean="0">
                <a:cs typeface="Arial" pitchFamily="34" charset="0"/>
              </a:rPr>
              <a:t> is </a:t>
            </a:r>
            <a:r>
              <a:rPr lang="en-US" dirty="0">
                <a:cs typeface="Arial" pitchFamily="34" charset="0"/>
              </a:rPr>
              <a:t>responsive to IST, </a:t>
            </a:r>
            <a:r>
              <a:rPr lang="en-US" dirty="0" smtClean="0">
                <a:cs typeface="Arial" pitchFamily="34" charset="0"/>
              </a:rPr>
              <a:t>according to </a:t>
            </a:r>
            <a:r>
              <a:rPr lang="en-US" dirty="0">
                <a:cs typeface="Arial" pitchFamily="34" charset="0"/>
              </a:rPr>
              <a:t>some reports,</a:t>
            </a:r>
            <a:endParaRPr lang="fa-IR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873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b="1" dirty="0" smtClean="0">
                <a:latin typeface="Helvetica-Bold"/>
              </a:rPr>
              <a:t>:</a:t>
            </a:r>
            <a:r>
              <a:rPr lang="en-US" sz="2400" b="1" dirty="0" smtClean="0">
                <a:latin typeface="Helvetica-Bold"/>
              </a:rPr>
              <a:t>How </a:t>
            </a:r>
            <a:r>
              <a:rPr lang="en-US" sz="2400" b="1" dirty="0">
                <a:latin typeface="Helvetica-Bold"/>
              </a:rPr>
              <a:t>we follow SAA </a:t>
            </a:r>
            <a:r>
              <a:rPr lang="en-US" sz="2400" b="1" dirty="0" smtClean="0">
                <a:latin typeface="Helvetica-Bold"/>
              </a:rPr>
              <a:t>long term</a:t>
            </a:r>
            <a:br>
              <a:rPr lang="en-US" sz="2400" b="1" dirty="0" smtClean="0">
                <a:latin typeface="Helvetica-Bold"/>
              </a:rPr>
            </a:br>
            <a:r>
              <a:rPr lang="en-US" sz="2400" b="1" dirty="0" smtClean="0">
                <a:latin typeface="Helvetica-Bold"/>
              </a:rPr>
              <a:t>Hematologic </a:t>
            </a:r>
            <a:r>
              <a:rPr lang="en-US" sz="2400" b="1" dirty="0">
                <a:latin typeface="Helvetica-Bold"/>
              </a:rPr>
              <a:t>relapse</a:t>
            </a: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4724400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assess for bone </a:t>
            </a:r>
            <a:r>
              <a:rPr lang="en-US" dirty="0" smtClean="0"/>
              <a:t>marrow morphology </a:t>
            </a:r>
            <a:r>
              <a:rPr lang="en-US" dirty="0"/>
              <a:t>and especially karyotype at 6 and 12 months </a:t>
            </a:r>
            <a:r>
              <a:rPr lang="en-US" dirty="0" smtClean="0"/>
              <a:t>after treatment </a:t>
            </a:r>
            <a:r>
              <a:rPr lang="en-US" dirty="0"/>
              <a:t>and then yearly to monitor for evolution.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hypocellular</a:t>
            </a:r>
            <a:r>
              <a:rPr lang="en-US" dirty="0" smtClean="0">
                <a:solidFill>
                  <a:srgbClr val="FF0000"/>
                </a:solidFill>
              </a:rPr>
              <a:t> marrow </a:t>
            </a:r>
            <a:r>
              <a:rPr lang="en-US" dirty="0"/>
              <a:t>should not be equated with persistent </a:t>
            </a:r>
            <a:r>
              <a:rPr lang="en-US" dirty="0" smtClean="0"/>
              <a:t>SAA or </a:t>
            </a:r>
            <a:r>
              <a:rPr lang="en-US" dirty="0"/>
              <a:t>relapse in </a:t>
            </a:r>
            <a:r>
              <a:rPr lang="en-US" dirty="0" smtClean="0"/>
              <a:t>the setting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improving blood counts</a:t>
            </a:r>
            <a:r>
              <a:rPr lang="en-US" dirty="0"/>
              <a:t>, as marrow cellularity often </a:t>
            </a:r>
            <a:r>
              <a:rPr lang="en-US" dirty="0" smtClean="0"/>
              <a:t>does not </a:t>
            </a:r>
            <a:r>
              <a:rPr lang="en-US" dirty="0"/>
              <a:t>correlate with blood counts. Blood counts, not </a:t>
            </a:r>
            <a:r>
              <a:rPr lang="en-US" dirty="0" smtClean="0"/>
              <a:t>marrow cellularity</a:t>
            </a:r>
            <a:r>
              <a:rPr lang="en-US" dirty="0"/>
              <a:t>, should </a:t>
            </a:r>
            <a:r>
              <a:rPr lang="en-US" dirty="0">
                <a:solidFill>
                  <a:srgbClr val="FF0000"/>
                </a:solidFill>
              </a:rPr>
              <a:t>guide</a:t>
            </a:r>
            <a:r>
              <a:rPr lang="en-US" dirty="0"/>
              <a:t> management</a:t>
            </a:r>
            <a:r>
              <a:rPr lang="en-US" dirty="0" smtClean="0"/>
              <a:t>.</a:t>
            </a:r>
            <a:r>
              <a:rPr lang="en-US" dirty="0"/>
              <a:t> usually, but not </a:t>
            </a:r>
            <a:r>
              <a:rPr lang="en-US" dirty="0" smtClean="0"/>
              <a:t>always, accompanying </a:t>
            </a:r>
            <a:r>
              <a:rPr lang="en-US" dirty="0"/>
              <a:t>reinstitution of </a:t>
            </a:r>
            <a:r>
              <a:rPr lang="en-US" dirty="0" smtClean="0"/>
              <a:t>transfusions.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err="1" smtClean="0"/>
              <a:t>Atrend</a:t>
            </a:r>
            <a:r>
              <a:rPr lang="en-US" dirty="0"/>
              <a:t>, not a single blood count is preferred, and avoids </a:t>
            </a:r>
            <a:r>
              <a:rPr lang="en-US" dirty="0" err="1" smtClean="0"/>
              <a:t>overinterpretation</a:t>
            </a:r>
            <a:r>
              <a:rPr lang="en-US" dirty="0" smtClean="0"/>
              <a:t> of </a:t>
            </a:r>
            <a:r>
              <a:rPr lang="en-US" dirty="0"/>
              <a:t>oscillating numbers that can occur normally or in </a:t>
            </a:r>
            <a:r>
              <a:rPr lang="en-US" dirty="0" smtClean="0"/>
              <a:t>the setting </a:t>
            </a:r>
            <a:r>
              <a:rPr lang="en-US" dirty="0"/>
              <a:t>of infection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57647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077200" cy="4724400"/>
          </a:xfrm>
        </p:spPr>
        <p:txBody>
          <a:bodyPr>
            <a:normAutofit fontScale="85000"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In cases of frank recurrence of pancytopenia, the need for renewed therapy is obvious. A bone marrow examination should be performed at relapse to exclude clonal evolution.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Relapse </a:t>
            </a:r>
            <a:r>
              <a:rPr lang="en-US" dirty="0"/>
              <a:t>is most simply treated with reintroduction (or dose increase) of </a:t>
            </a:r>
            <a:r>
              <a:rPr lang="en-US" dirty="0" err="1"/>
              <a:t>CsA</a:t>
            </a:r>
            <a:r>
              <a:rPr lang="en-US" dirty="0"/>
              <a:t> for 2 to 3 months. In responders, we then continue </a:t>
            </a:r>
            <a:r>
              <a:rPr lang="en-US" dirty="0" err="1"/>
              <a:t>CsA</a:t>
            </a:r>
            <a:r>
              <a:rPr lang="en-US" dirty="0"/>
              <a:t> until counts have improved and stabilized, aiming to very gradually taper the drug as tolerated to the minimal dose (or to off) needed to maintain adequate counts, a process that may take years.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When </a:t>
            </a:r>
            <a:r>
              <a:rPr lang="en-US" dirty="0" err="1"/>
              <a:t>CsA</a:t>
            </a:r>
            <a:r>
              <a:rPr lang="en-US" dirty="0"/>
              <a:t> alone is ineffective, a second course of </a:t>
            </a:r>
            <a:r>
              <a:rPr lang="en-US" dirty="0" err="1"/>
              <a:t>rabbitATG</a:t>
            </a:r>
            <a:r>
              <a:rPr lang="en-US" dirty="0"/>
              <a:t>/</a:t>
            </a:r>
            <a:r>
              <a:rPr lang="en-US" dirty="0" err="1"/>
              <a:t>CsA</a:t>
            </a:r>
            <a:r>
              <a:rPr lang="en-US" dirty="0"/>
              <a:t> yields responses in approximately 50% to 60% of cases.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We </a:t>
            </a:r>
            <a:r>
              <a:rPr lang="en-US" dirty="0"/>
              <a:t>do not usually recommend UD HSCT on first relapse in younger patients because most will respond to further immunosuppression.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Relapse alone has not been correlated to worse survival in SAA.</a:t>
            </a:r>
          </a:p>
          <a:p>
            <a:pPr algn="l" rtl="0">
              <a:buFont typeface="Wingdings" pitchFamily="2" charset="2"/>
              <a:buChar char="Ø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583972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Helvetica-Bold"/>
              </a:rPr>
              <a:t>Clonal evolution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4648200"/>
          </a:xfrm>
        </p:spPr>
        <p:txBody>
          <a:bodyPr>
            <a:normAutofit fontScale="925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This complication occurs in approximately 10% </a:t>
            </a:r>
            <a:r>
              <a:rPr lang="en-US" dirty="0" smtClean="0"/>
              <a:t>to 15</a:t>
            </a:r>
            <a:r>
              <a:rPr lang="en-US" dirty="0"/>
              <a:t>% of patients and usually manifests as </a:t>
            </a:r>
            <a:r>
              <a:rPr lang="en-US" dirty="0">
                <a:solidFill>
                  <a:srgbClr val="FF0000"/>
                </a:solidFill>
              </a:rPr>
              <a:t>worsening blood </a:t>
            </a:r>
            <a:r>
              <a:rPr lang="en-US" dirty="0" smtClean="0"/>
              <a:t>counts unresponsive </a:t>
            </a:r>
            <a:r>
              <a:rPr lang="en-US" dirty="0"/>
              <a:t>to immunosuppression, prominent </a:t>
            </a:r>
            <a:r>
              <a:rPr lang="en-US" dirty="0">
                <a:solidFill>
                  <a:srgbClr val="FF0000"/>
                </a:solidFill>
              </a:rPr>
              <a:t>dysplastic </a:t>
            </a:r>
            <a:r>
              <a:rPr lang="en-US" dirty="0" smtClean="0">
                <a:solidFill>
                  <a:srgbClr val="FF0000"/>
                </a:solidFill>
              </a:rPr>
              <a:t>findings in </a:t>
            </a:r>
            <a:r>
              <a:rPr lang="en-US" dirty="0">
                <a:solidFill>
                  <a:srgbClr val="FF0000"/>
                </a:solidFill>
              </a:rPr>
              <a:t>the bone marrow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abnormal </a:t>
            </a:r>
            <a:r>
              <a:rPr lang="en-US" dirty="0" err="1">
                <a:solidFill>
                  <a:srgbClr val="FF0000"/>
                </a:solidFill>
              </a:rPr>
              <a:t>cytogenetics</a:t>
            </a:r>
            <a:r>
              <a:rPr lang="en-US" dirty="0"/>
              <a:t>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Occasionally, a </a:t>
            </a:r>
            <a:r>
              <a:rPr lang="en-US" dirty="0"/>
              <a:t>cytogenetic abnormality is reported in routine follow-up </a:t>
            </a:r>
            <a:r>
              <a:rPr lang="en-US" dirty="0" smtClean="0"/>
              <a:t>marrows despite </a:t>
            </a:r>
            <a:r>
              <a:rPr lang="en-US" dirty="0"/>
              <a:t>good blood counts and without a dysplastic marrow.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Interpretation of such an abnormality is not clear</a:t>
            </a:r>
            <a:r>
              <a:rPr lang="en-US" dirty="0">
                <a:solidFill>
                  <a:srgbClr val="FF0000"/>
                </a:solidFill>
              </a:rPr>
              <a:t>. Repeating </a:t>
            </a:r>
            <a:r>
              <a:rPr lang="en-US" dirty="0" smtClean="0">
                <a:solidFill>
                  <a:srgbClr val="FF0000"/>
                </a:solidFill>
              </a:rPr>
              <a:t>the bone </a:t>
            </a:r>
            <a:r>
              <a:rPr lang="en-US" dirty="0"/>
              <a:t>marrow in several months is reasonable, and some </a:t>
            </a:r>
            <a:r>
              <a:rPr lang="en-US" dirty="0" smtClean="0"/>
              <a:t>clonal abnormalities </a:t>
            </a:r>
            <a:r>
              <a:rPr lang="en-US" dirty="0"/>
              <a:t>appear to </a:t>
            </a:r>
            <a:r>
              <a:rPr lang="en-US" dirty="0">
                <a:solidFill>
                  <a:srgbClr val="FF0000"/>
                </a:solidFill>
              </a:rPr>
              <a:t>be transient </a:t>
            </a:r>
            <a:r>
              <a:rPr lang="en-US" dirty="0"/>
              <a:t>and may </a:t>
            </a:r>
            <a:r>
              <a:rPr lang="en-US" dirty="0">
                <a:solidFill>
                  <a:srgbClr val="FF0000"/>
                </a:solidFill>
              </a:rPr>
              <a:t>not predict </a:t>
            </a:r>
            <a:r>
              <a:rPr lang="en-US" dirty="0" smtClean="0">
                <a:solidFill>
                  <a:srgbClr val="FF0000"/>
                </a:solidFill>
              </a:rPr>
              <a:t>or precede worse </a:t>
            </a:r>
            <a:r>
              <a:rPr lang="en-US" dirty="0">
                <a:solidFill>
                  <a:srgbClr val="FF0000"/>
                </a:solidFill>
              </a:rPr>
              <a:t>blood counts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One </a:t>
            </a:r>
            <a:r>
              <a:rPr lang="en-US" dirty="0"/>
              <a:t>exception is </a:t>
            </a:r>
            <a:r>
              <a:rPr lang="en-US" dirty="0" err="1"/>
              <a:t>monosomy</a:t>
            </a:r>
            <a:r>
              <a:rPr lang="en-US" dirty="0"/>
              <a:t> </a:t>
            </a:r>
            <a:r>
              <a:rPr lang="en-US" dirty="0" smtClean="0"/>
              <a:t>7, which </a:t>
            </a:r>
            <a:r>
              <a:rPr lang="en-US" dirty="0"/>
              <a:t>is almost always a dire </a:t>
            </a:r>
            <a:r>
              <a:rPr lang="en-US" dirty="0" smtClean="0"/>
              <a:t>finding </a:t>
            </a:r>
            <a:r>
              <a:rPr lang="en-US" dirty="0"/>
              <a:t>in these cases, we </a:t>
            </a:r>
            <a:r>
              <a:rPr lang="en-US" dirty="0" smtClean="0"/>
              <a:t>pursue HSCT </a:t>
            </a:r>
            <a:r>
              <a:rPr lang="en-US" dirty="0"/>
              <a:t>as the only potentially curative therapy.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501252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46482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hematologic relapse and </a:t>
            </a:r>
            <a:r>
              <a:rPr lang="en-US" dirty="0" smtClean="0">
                <a:latin typeface="Times-Roman"/>
              </a:rPr>
              <a:t>clonal evolution </a:t>
            </a:r>
            <a:r>
              <a:rPr lang="en-US" dirty="0">
                <a:latin typeface="Times-Roman"/>
              </a:rPr>
              <a:t>usually occur within 2 to 4 years of IST</a:t>
            </a:r>
            <a:r>
              <a:rPr lang="en-US" dirty="0" smtClean="0">
                <a:latin typeface="Times-Roman"/>
              </a:rPr>
              <a:t>.</a:t>
            </a: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285515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4419600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pretreatment telomere length correlated with relapse, </a:t>
            </a:r>
            <a:r>
              <a:rPr lang="en-US" dirty="0" smtClean="0"/>
              <a:t>clonal evolution</a:t>
            </a:r>
            <a:r>
              <a:rPr lang="en-US" dirty="0"/>
              <a:t>, and survival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Patients </a:t>
            </a:r>
            <a:r>
              <a:rPr lang="en-US" dirty="0"/>
              <a:t>with shorter telomeres in </a:t>
            </a:r>
            <a:r>
              <a:rPr lang="en-US" dirty="0" smtClean="0"/>
              <a:t>peripheral blood </a:t>
            </a:r>
            <a:r>
              <a:rPr lang="en-US" dirty="0"/>
              <a:t>leukocytes were about twice as likely to relapse and 4- to </a:t>
            </a:r>
            <a:r>
              <a:rPr lang="en-US" dirty="0" smtClean="0"/>
              <a:t>6-fold more </a:t>
            </a:r>
            <a:r>
              <a:rPr lang="en-US" dirty="0"/>
              <a:t>likely to evolve to MDS or leukemia, with a negative impact </a:t>
            </a:r>
            <a:r>
              <a:rPr lang="en-US" dirty="0" smtClean="0"/>
              <a:t>on survival.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Patients </a:t>
            </a:r>
            <a:r>
              <a:rPr lang="en-US" dirty="0"/>
              <a:t>with normal telomere length and good </a:t>
            </a:r>
            <a:r>
              <a:rPr lang="en-US" dirty="0" smtClean="0"/>
              <a:t>reticulocyte numbers </a:t>
            </a:r>
            <a:r>
              <a:rPr lang="en-US" dirty="0"/>
              <a:t>at diagnosis do well long-term after immunosuppression </a:t>
            </a:r>
            <a:r>
              <a:rPr lang="en-US" dirty="0" smtClean="0"/>
              <a:t>with horse </a:t>
            </a:r>
            <a:r>
              <a:rPr lang="en-US" dirty="0"/>
              <a:t>ATG and </a:t>
            </a:r>
            <a:r>
              <a:rPr lang="en-US" dirty="0" err="1" smtClean="0"/>
              <a:t>CsA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Conversely, short telomeres and low </a:t>
            </a:r>
            <a:r>
              <a:rPr lang="en-US" dirty="0" smtClean="0"/>
              <a:t>reticulocytes might </a:t>
            </a:r>
            <a:r>
              <a:rPr lang="en-US" dirty="0"/>
              <a:t>direct patients to therapies that offer better than </a:t>
            </a:r>
            <a:r>
              <a:rPr lang="en-US" dirty="0" smtClean="0"/>
              <a:t>50% long-term </a:t>
            </a:r>
            <a:r>
              <a:rPr lang="en-US" dirty="0"/>
              <a:t>survival.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95758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Helvetica-Bold"/>
              </a:rPr>
              <a:t>Presentation and patterns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648200"/>
          </a:xfrm>
        </p:spPr>
        <p:txBody>
          <a:bodyPr>
            <a:normAutofit fontScale="85000"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Infection</a:t>
            </a:r>
            <a:r>
              <a:rPr lang="en-US" dirty="0"/>
              <a:t> at presentation </a:t>
            </a:r>
            <a:r>
              <a:rPr lang="en-US" dirty="0" smtClean="0"/>
              <a:t>is infrequent</a:t>
            </a:r>
            <a:r>
              <a:rPr lang="en-US" dirty="0"/>
              <a:t>, even with severe </a:t>
            </a:r>
            <a:r>
              <a:rPr lang="en-US" dirty="0" smtClean="0"/>
              <a:t>neutropenia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Macrocytosis</a:t>
            </a:r>
            <a:r>
              <a:rPr lang="en-US" dirty="0" smtClean="0"/>
              <a:t> </a:t>
            </a:r>
            <a:r>
              <a:rPr lang="en-US" dirty="0"/>
              <a:t>and even </a:t>
            </a:r>
            <a:r>
              <a:rPr lang="en-US" dirty="0">
                <a:solidFill>
                  <a:srgbClr val="FF0000"/>
                </a:solidFill>
              </a:rPr>
              <a:t>mild anemia </a:t>
            </a:r>
            <a:r>
              <a:rPr lang="en-US" dirty="0"/>
              <a:t>(</a:t>
            </a:r>
            <a:r>
              <a:rPr lang="en-US" dirty="0" smtClean="0"/>
              <a:t>or leucopenia</a:t>
            </a:r>
            <a:r>
              <a:rPr lang="en-US" dirty="0"/>
              <a:t>) should suggest that ITP is not the correct diagnosis </a:t>
            </a:r>
            <a:r>
              <a:rPr lang="en-US" dirty="0" smtClean="0"/>
              <a:t>and stimulate </a:t>
            </a:r>
            <a:r>
              <a:rPr lang="en-US" dirty="0"/>
              <a:t>an early marrow biopsy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confirmation of a </a:t>
            </a:r>
            <a:r>
              <a:rPr lang="en-US" dirty="0">
                <a:solidFill>
                  <a:srgbClr val="FF0000"/>
                </a:solidFill>
              </a:rPr>
              <a:t>causal relationship </a:t>
            </a:r>
            <a:r>
              <a:rPr lang="en-US" dirty="0"/>
              <a:t>is </a:t>
            </a:r>
            <a:r>
              <a:rPr lang="en-US" dirty="0" smtClean="0"/>
              <a:t>difficult and </a:t>
            </a:r>
            <a:r>
              <a:rPr lang="en-US" dirty="0"/>
              <a:t>the management and outcomes not likely to differ </a:t>
            </a:r>
            <a:r>
              <a:rPr lang="en-US" dirty="0" smtClean="0"/>
              <a:t>from idiopathic </a:t>
            </a:r>
            <a:r>
              <a:rPr lang="en-US" dirty="0"/>
              <a:t>disease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When a medical drug exposure is suspected, some physicians</a:t>
            </a:r>
          </a:p>
          <a:p>
            <a:pPr marL="0" indent="0" algn="l" rtl="0">
              <a:buNone/>
            </a:pPr>
            <a:r>
              <a:rPr lang="en-US" dirty="0"/>
              <a:t>will monitor after its </a:t>
            </a:r>
            <a:r>
              <a:rPr lang="en-US" dirty="0" smtClean="0"/>
              <a:t>discontinuation, </a:t>
            </a:r>
            <a:r>
              <a:rPr lang="en-US" dirty="0"/>
              <a:t>some weeks of data can</a:t>
            </a:r>
          </a:p>
          <a:p>
            <a:pPr marL="0" indent="0" algn="l" rtl="0">
              <a:buNone/>
            </a:pPr>
            <a:r>
              <a:rPr lang="en-US" dirty="0"/>
              <a:t>be assessed for any evidence of marrow recovery. </a:t>
            </a:r>
            <a:r>
              <a:rPr lang="en-US" dirty="0" smtClean="0">
                <a:solidFill>
                  <a:srgbClr val="FF0000"/>
                </a:solidFill>
              </a:rPr>
              <a:t>prolonged </a:t>
            </a:r>
            <a:r>
              <a:rPr lang="en-US" dirty="0">
                <a:solidFill>
                  <a:srgbClr val="FF0000"/>
                </a:solidFill>
              </a:rPr>
              <a:t>delay </a:t>
            </a:r>
            <a:r>
              <a:rPr lang="en-US" dirty="0"/>
              <a:t>until initiation of </a:t>
            </a:r>
            <a:r>
              <a:rPr lang="en-US" dirty="0" smtClean="0"/>
              <a:t>primary treatment</a:t>
            </a:r>
            <a:r>
              <a:rPr lang="en-US" dirty="0"/>
              <a:t>, </a:t>
            </a:r>
            <a:r>
              <a:rPr lang="en-US" dirty="0" smtClean="0"/>
              <a:t>is </a:t>
            </a:r>
            <a:r>
              <a:rPr lang="en-US" dirty="0"/>
              <a:t>not </a:t>
            </a:r>
            <a:r>
              <a:rPr lang="en-US" dirty="0" smtClean="0"/>
              <a:t>generally desirable </a:t>
            </a:r>
            <a:r>
              <a:rPr lang="en-US" dirty="0"/>
              <a:t>and can result in </a:t>
            </a:r>
            <a:r>
              <a:rPr lang="en-US" dirty="0" smtClean="0"/>
              <a:t>serious complications </a:t>
            </a:r>
            <a:r>
              <a:rPr lang="en-US" dirty="0"/>
              <a:t>before </a:t>
            </a:r>
            <a:r>
              <a:rPr lang="en-US" dirty="0" smtClean="0"/>
              <a:t>definitive therapy</a:t>
            </a:r>
            <a:r>
              <a:rPr lang="en-US" dirty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37008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Helvetica-Bold"/>
              </a:rPr>
              <a:t>How we treat SAA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91600" cy="4648200"/>
          </a:xfrm>
        </p:spPr>
        <p:txBody>
          <a:bodyPr>
            <a:normAutofit fontScale="850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moderate </a:t>
            </a:r>
            <a:r>
              <a:rPr lang="en-US" dirty="0"/>
              <a:t>aplastic </a:t>
            </a:r>
            <a:r>
              <a:rPr lang="en-US" dirty="0" smtClean="0"/>
              <a:t>anemia </a:t>
            </a:r>
            <a:r>
              <a:rPr lang="en-US" dirty="0"/>
              <a:t>observation is </a:t>
            </a:r>
            <a:r>
              <a:rPr lang="en-US" dirty="0" smtClean="0"/>
              <a:t>often appropriate</a:t>
            </a:r>
            <a:r>
              <a:rPr lang="en-US" dirty="0"/>
              <a:t>, especially when they do not require </a:t>
            </a:r>
            <a:r>
              <a:rPr lang="en-US" dirty="0" smtClean="0"/>
              <a:t>transfusion support many </a:t>
            </a:r>
            <a:r>
              <a:rPr lang="en-US" dirty="0"/>
              <a:t>of these patients may have </a:t>
            </a:r>
            <a:r>
              <a:rPr lang="en-US" dirty="0" smtClean="0"/>
              <a:t>stable blood </a:t>
            </a:r>
            <a:r>
              <a:rPr lang="en-US" dirty="0"/>
              <a:t>counts for </a:t>
            </a:r>
            <a:r>
              <a:rPr lang="en-US" dirty="0" smtClean="0">
                <a:solidFill>
                  <a:srgbClr val="FF0000"/>
                </a:solidFill>
              </a:rPr>
              <a:t>years</a:t>
            </a:r>
            <a:r>
              <a:rPr lang="en-US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who </a:t>
            </a:r>
            <a:r>
              <a:rPr lang="en-US" dirty="0">
                <a:solidFill>
                  <a:srgbClr val="FF0000"/>
                </a:solidFill>
              </a:rPr>
              <a:t>progress to severe </a:t>
            </a:r>
            <a:r>
              <a:rPr lang="en-US" dirty="0" smtClean="0"/>
              <a:t>or </a:t>
            </a:r>
            <a:r>
              <a:rPr lang="en-US" dirty="0"/>
              <a:t>become </a:t>
            </a:r>
            <a:r>
              <a:rPr lang="en-US" dirty="0">
                <a:solidFill>
                  <a:srgbClr val="FF0000"/>
                </a:solidFill>
              </a:rPr>
              <a:t>transfusion-dependent</a:t>
            </a:r>
            <a:r>
              <a:rPr lang="en-US" dirty="0"/>
              <a:t> can then </a:t>
            </a:r>
            <a:r>
              <a:rPr lang="en-US" dirty="0" smtClean="0"/>
              <a:t>be treated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age </a:t>
            </a:r>
            <a:r>
              <a:rPr lang="en-US" dirty="0"/>
              <a:t>itself does not preclude </a:t>
            </a:r>
            <a:r>
              <a:rPr lang="en-US" dirty="0" smtClean="0"/>
              <a:t>IST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Broad </a:t>
            </a:r>
            <a:r>
              <a:rPr lang="en-US" dirty="0"/>
              <a:t>spectrum parenteral </a:t>
            </a:r>
            <a:r>
              <a:rPr lang="en-US" dirty="0" smtClean="0"/>
              <a:t>antibiotics are </a:t>
            </a:r>
            <a:r>
              <a:rPr lang="en-US" dirty="0"/>
              <a:t>indicated when </a:t>
            </a:r>
            <a:r>
              <a:rPr lang="en-US" dirty="0">
                <a:solidFill>
                  <a:srgbClr val="FF0000"/>
                </a:solidFill>
              </a:rPr>
              <a:t>fever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documented infection </a:t>
            </a:r>
            <a:r>
              <a:rPr lang="en-US" dirty="0"/>
              <a:t>occurs in </a:t>
            </a:r>
            <a:r>
              <a:rPr lang="en-US" dirty="0" smtClean="0"/>
              <a:t>the presence </a:t>
            </a:r>
            <a:r>
              <a:rPr lang="en-US" dirty="0">
                <a:solidFill>
                  <a:srgbClr val="FF0000"/>
                </a:solidFill>
              </a:rPr>
              <a:t>of severe neutropenia </a:t>
            </a:r>
            <a:r>
              <a:rPr lang="en-US" dirty="0"/>
              <a:t>( 500/L</a:t>
            </a:r>
            <a:r>
              <a:rPr lang="en-US" dirty="0" smtClean="0"/>
              <a:t>).</a:t>
            </a:r>
            <a:r>
              <a:rPr lang="en-US" dirty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smtClean="0"/>
              <a:t>not transfuse </a:t>
            </a:r>
            <a:r>
              <a:rPr lang="en-US" dirty="0"/>
              <a:t>platelets prophylactically in SAA patients who have </a:t>
            </a:r>
            <a:r>
              <a:rPr lang="en-US" dirty="0" smtClean="0"/>
              <a:t>a platelet </a:t>
            </a:r>
            <a:r>
              <a:rPr lang="en-US" dirty="0"/>
              <a:t>count more than </a:t>
            </a:r>
            <a:r>
              <a:rPr lang="en-US" dirty="0">
                <a:solidFill>
                  <a:srgbClr val="FF0000"/>
                </a:solidFill>
              </a:rPr>
              <a:t>10 000/L </a:t>
            </a:r>
            <a:r>
              <a:rPr lang="en-US" dirty="0"/>
              <a:t>and who </a:t>
            </a:r>
            <a:r>
              <a:rPr lang="en-US" dirty="0">
                <a:solidFill>
                  <a:srgbClr val="FF0000"/>
                </a:solidFill>
              </a:rPr>
              <a:t>are not bleeding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is also </a:t>
            </a:r>
            <a:r>
              <a:rPr lang="en-US" dirty="0"/>
              <a:t>prudent to rapidly assess whether matched sibling donors </a:t>
            </a:r>
            <a:r>
              <a:rPr lang="en-US" dirty="0" smtClean="0"/>
              <a:t>exist in </a:t>
            </a:r>
            <a:r>
              <a:rPr lang="en-US" dirty="0"/>
              <a:t>the family for any patients </a:t>
            </a:r>
            <a:r>
              <a:rPr lang="en-US" dirty="0">
                <a:solidFill>
                  <a:srgbClr val="FF0000"/>
                </a:solidFill>
              </a:rPr>
              <a:t>younger than 40 years </a:t>
            </a:r>
            <a:r>
              <a:rPr lang="en-US" dirty="0"/>
              <a:t>of age </a:t>
            </a:r>
          </a:p>
        </p:txBody>
      </p:sp>
    </p:spTree>
    <p:extLst>
      <p:ext uri="{BB962C8B-B14F-4D97-AF65-F5344CB8AC3E}">
        <p14:creationId xmlns:p14="http://schemas.microsoft.com/office/powerpoint/2010/main" xmlns="" val="56498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Helvetica-Bold"/>
              </a:rPr>
              <a:t>What not to do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38862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Patients should not </a:t>
            </a:r>
            <a:r>
              <a:rPr lang="en-US" dirty="0" smtClean="0"/>
              <a:t>be subject </a:t>
            </a:r>
            <a:r>
              <a:rPr lang="en-US" dirty="0"/>
              <a:t>to initial trials of G-CSF or </a:t>
            </a:r>
            <a:r>
              <a:rPr lang="en-US" dirty="0" smtClean="0"/>
              <a:t>erythropoietin Watchful </a:t>
            </a:r>
            <a:r>
              <a:rPr lang="en-US" dirty="0"/>
              <a:t>waiting, especially if neutropenia</a:t>
            </a:r>
          </a:p>
          <a:p>
            <a:pPr marL="0" indent="0" algn="l" rtl="0">
              <a:buNone/>
            </a:pPr>
            <a:r>
              <a:rPr lang="en-US" dirty="0" smtClean="0"/>
              <a:t>    is profound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after </a:t>
            </a:r>
            <a:r>
              <a:rPr lang="en-US" dirty="0"/>
              <a:t>several </a:t>
            </a:r>
            <a:r>
              <a:rPr lang="en-US" dirty="0" smtClean="0"/>
              <a:t>weeks</a:t>
            </a:r>
            <a:r>
              <a:rPr lang="en-US" dirty="0"/>
              <a:t> </a:t>
            </a:r>
            <a:r>
              <a:rPr lang="en-US" dirty="0" smtClean="0"/>
              <a:t>spontaneous </a:t>
            </a:r>
            <a:r>
              <a:rPr lang="en-US" dirty="0"/>
              <a:t>recovery should be considered unlikely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15222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Helvetica-Bold"/>
              </a:rPr>
              <a:t>Choice of definitive treatment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46482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OS is </a:t>
            </a:r>
            <a:r>
              <a:rPr lang="en-US" dirty="0">
                <a:latin typeface="Times-Roman"/>
              </a:rPr>
              <a:t>comparable with </a:t>
            </a:r>
            <a:r>
              <a:rPr lang="en-US" dirty="0" smtClean="0">
                <a:latin typeface="Times-Roman"/>
              </a:rPr>
              <a:t>either HSCT OR IST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-Roman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HSCT </a:t>
            </a:r>
            <a:r>
              <a:rPr lang="en-US" dirty="0">
                <a:latin typeface="Times-Roman"/>
              </a:rPr>
              <a:t>is preferred when feasible as it is </a:t>
            </a:r>
            <a:r>
              <a:rPr lang="en-US" dirty="0" smtClean="0">
                <a:latin typeface="Times-Roman"/>
              </a:rPr>
              <a:t>curative.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-Roman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because </a:t>
            </a:r>
            <a:r>
              <a:rPr lang="en-US" dirty="0">
                <a:latin typeface="Times-Roman"/>
              </a:rPr>
              <a:t>of lack of a matched sibling </a:t>
            </a:r>
            <a:r>
              <a:rPr lang="en-US" dirty="0" smtClean="0">
                <a:latin typeface="Times-Roman"/>
              </a:rPr>
              <a:t>donor, lead </a:t>
            </a:r>
            <a:r>
              <a:rPr lang="en-US" dirty="0">
                <a:latin typeface="Times-Roman"/>
              </a:rPr>
              <a:t>time to identify a suitable unrelated donor, </a:t>
            </a:r>
            <a:r>
              <a:rPr lang="en-US" dirty="0" smtClean="0">
                <a:latin typeface="Times-Roman"/>
              </a:rPr>
              <a:t>age, comorbidities, or </a:t>
            </a:r>
            <a:r>
              <a:rPr lang="en-US" dirty="0">
                <a:latin typeface="Times-Roman"/>
              </a:rPr>
              <a:t>access to </a:t>
            </a:r>
            <a:r>
              <a:rPr lang="en-US" dirty="0" smtClean="0">
                <a:latin typeface="Times-Roman"/>
              </a:rPr>
              <a:t>transplantation.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-Roman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IST </a:t>
            </a:r>
            <a:r>
              <a:rPr lang="en-US" dirty="0">
                <a:latin typeface="Times-Roman"/>
              </a:rPr>
              <a:t>is most commonly </a:t>
            </a:r>
            <a:r>
              <a:rPr lang="en-US" dirty="0" smtClean="0">
                <a:latin typeface="Times-Roman"/>
              </a:rPr>
              <a:t>used as </a:t>
            </a:r>
            <a:r>
              <a:rPr lang="en-US" dirty="0">
                <a:latin typeface="Times-Roman"/>
              </a:rPr>
              <a:t>first therapy in the United States and worldwide.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85129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990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Helvetica-Bold"/>
              </a:rPr>
              <a:t>Transplantation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45720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graft rejection </a:t>
            </a:r>
            <a:r>
              <a:rPr lang="en-US" dirty="0" smtClean="0"/>
              <a:t>now</a:t>
            </a:r>
            <a:r>
              <a:rPr lang="en-US" dirty="0"/>
              <a:t> </a:t>
            </a:r>
            <a:r>
              <a:rPr lang="en-US" dirty="0" smtClean="0"/>
              <a:t>is low, because </a:t>
            </a:r>
            <a:r>
              <a:rPr lang="en-US" dirty="0"/>
              <a:t>of </a:t>
            </a:r>
            <a:r>
              <a:rPr lang="en-US" dirty="0" smtClean="0"/>
              <a:t>earlier HSCT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avoiding heavy transfusion burdens, </a:t>
            </a:r>
            <a:r>
              <a:rPr lang="en-US" dirty="0" smtClean="0"/>
              <a:t>less immunogenic </a:t>
            </a:r>
            <a:r>
              <a:rPr lang="en-US" dirty="0"/>
              <a:t>blood products, </a:t>
            </a:r>
            <a:r>
              <a:rPr lang="en-US" dirty="0" smtClean="0"/>
              <a:t> </a:t>
            </a:r>
            <a:r>
              <a:rPr lang="en-US" dirty="0"/>
              <a:t>more efficacious </a:t>
            </a:r>
            <a:r>
              <a:rPr lang="en-US" dirty="0" smtClean="0"/>
              <a:t>conditioning regimens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IST is </a:t>
            </a:r>
            <a:r>
              <a:rPr lang="en-US" dirty="0" err="1" smtClean="0"/>
              <a:t>preferrd</a:t>
            </a:r>
            <a:r>
              <a:rPr lang="en-US" dirty="0" smtClean="0"/>
              <a:t> to HSCT </a:t>
            </a:r>
            <a:r>
              <a:rPr lang="en-US" dirty="0"/>
              <a:t> </a:t>
            </a:r>
            <a:r>
              <a:rPr lang="en-US" dirty="0" smtClean="0"/>
              <a:t>in adults because older age correlate </a:t>
            </a:r>
            <a:r>
              <a:rPr lang="en-US" dirty="0"/>
              <a:t>with </a:t>
            </a:r>
            <a:r>
              <a:rPr lang="en-US" dirty="0" smtClean="0"/>
              <a:t>the increased  </a:t>
            </a:r>
            <a:r>
              <a:rPr lang="en-US" dirty="0"/>
              <a:t>risk of </a:t>
            </a:r>
            <a:r>
              <a:rPr lang="en-US" dirty="0" smtClean="0"/>
              <a:t>GVHD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from </a:t>
            </a:r>
            <a:r>
              <a:rPr lang="en-US" dirty="0"/>
              <a:t>1991 to 2004, </a:t>
            </a:r>
            <a:r>
              <a:rPr lang="en-US" dirty="0" smtClean="0"/>
              <a:t>5 </a:t>
            </a:r>
            <a:r>
              <a:rPr lang="en-US" dirty="0"/>
              <a:t>years survival </a:t>
            </a:r>
          </a:p>
          <a:p>
            <a:pPr marL="0" indent="0" algn="l" rtl="0">
              <a:buNone/>
            </a:pPr>
            <a:r>
              <a:rPr lang="en-US" dirty="0" smtClean="0"/>
              <a:t>for </a:t>
            </a:r>
            <a:r>
              <a:rPr lang="en-US" dirty="0"/>
              <a:t>patients younger than </a:t>
            </a:r>
            <a:r>
              <a:rPr lang="en-US" dirty="0" smtClean="0"/>
              <a:t>20 years </a:t>
            </a:r>
            <a:r>
              <a:rPr lang="en-US" dirty="0"/>
              <a:t>of age was 82%,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for </a:t>
            </a:r>
            <a:r>
              <a:rPr lang="en-US" dirty="0"/>
              <a:t>those 20 to 40 years of age 72</a:t>
            </a:r>
            <a:r>
              <a:rPr lang="en-US" dirty="0" smtClean="0"/>
              <a:t>%,</a:t>
            </a:r>
          </a:p>
          <a:p>
            <a:pPr marL="0" indent="0" algn="l" rtl="0">
              <a:buNone/>
            </a:pPr>
            <a:r>
              <a:rPr lang="en-US" dirty="0" smtClean="0"/>
              <a:t>for those </a:t>
            </a:r>
            <a:r>
              <a:rPr lang="en-US" dirty="0"/>
              <a:t>older than 40 years, </a:t>
            </a:r>
            <a:r>
              <a:rPr lang="en-US" dirty="0" smtClean="0"/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xmlns="" val="2743051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0"/>
            <a:ext cx="6781800" cy="838200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Times-BoldItalic"/>
              </a:rPr>
              <a:t>Stem cell source.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839200" cy="4876800"/>
          </a:xfrm>
        </p:spPr>
        <p:txBody>
          <a:bodyPr>
            <a:normAutofit fontScale="85000"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mobilized peripheral blood as </a:t>
            </a:r>
            <a:r>
              <a:rPr lang="en-US" dirty="0" smtClean="0">
                <a:latin typeface="Times-Roman"/>
              </a:rPr>
              <a:t>a source </a:t>
            </a:r>
            <a:r>
              <a:rPr lang="en-US" dirty="0">
                <a:latin typeface="Times-Roman"/>
              </a:rPr>
              <a:t>of stem cells for transplantation has supplanted </a:t>
            </a:r>
            <a:r>
              <a:rPr lang="en-US" dirty="0" smtClean="0">
                <a:latin typeface="Times-Roman"/>
              </a:rPr>
              <a:t>bone marrow </a:t>
            </a:r>
            <a:r>
              <a:rPr lang="en-US" dirty="0">
                <a:latin typeface="Times-Roman"/>
              </a:rPr>
              <a:t>because of higher stem cell doses and donor and </a:t>
            </a:r>
            <a:r>
              <a:rPr lang="en-US" dirty="0" smtClean="0">
                <a:latin typeface="Times-Roman"/>
              </a:rPr>
              <a:t>physician preference </a:t>
            </a:r>
            <a:r>
              <a:rPr lang="en-US" dirty="0">
                <a:latin typeface="Times-Roman"/>
              </a:rPr>
              <a:t>because of ease of collection</a:t>
            </a:r>
            <a:r>
              <a:rPr lang="en-US" dirty="0" smtClean="0">
                <a:latin typeface="Times-Roman"/>
              </a:rPr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in </a:t>
            </a:r>
            <a:r>
              <a:rPr lang="en-US" dirty="0" smtClean="0">
                <a:latin typeface="Times-Roman"/>
              </a:rPr>
              <a:t>SAA, peripheral </a:t>
            </a:r>
            <a:r>
              <a:rPr lang="en-US" dirty="0">
                <a:latin typeface="Times-Roman"/>
              </a:rPr>
              <a:t>blood stem cell results have been </a:t>
            </a:r>
            <a:r>
              <a:rPr lang="en-US" dirty="0">
                <a:solidFill>
                  <a:srgbClr val="FF0000"/>
                </a:solidFill>
                <a:latin typeface="Times-Roman"/>
              </a:rPr>
              <a:t>inferior</a:t>
            </a:r>
            <a:r>
              <a:rPr lang="en-US" dirty="0">
                <a:latin typeface="Times-Roman"/>
              </a:rPr>
              <a:t> to grafts </a:t>
            </a:r>
            <a:r>
              <a:rPr lang="en-US" dirty="0" smtClean="0">
                <a:latin typeface="Times-Roman"/>
              </a:rPr>
              <a:t>of bone </a:t>
            </a:r>
            <a:r>
              <a:rPr lang="en-US" dirty="0">
                <a:latin typeface="Times-Roman"/>
              </a:rPr>
              <a:t>marrow </a:t>
            </a:r>
            <a:r>
              <a:rPr lang="en-US" dirty="0" smtClean="0">
                <a:latin typeface="Times-Roman"/>
              </a:rPr>
              <a:t>origin.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In a analysis</a:t>
            </a:r>
            <a:r>
              <a:rPr lang="en-US" dirty="0">
                <a:latin typeface="Times-Roman"/>
              </a:rPr>
              <a:t>, </a:t>
            </a:r>
            <a:r>
              <a:rPr lang="en-US" dirty="0" smtClean="0">
                <a:latin typeface="Times-Roman"/>
              </a:rPr>
              <a:t>chronic GVHD with </a:t>
            </a:r>
            <a:r>
              <a:rPr lang="en-US" dirty="0">
                <a:latin typeface="Times-Roman"/>
              </a:rPr>
              <a:t>peripheral blood (27%) compared </a:t>
            </a:r>
            <a:r>
              <a:rPr lang="en-US" dirty="0" smtClean="0">
                <a:latin typeface="Times-Roman"/>
              </a:rPr>
              <a:t>with bone </a:t>
            </a:r>
            <a:r>
              <a:rPr lang="en-US" dirty="0">
                <a:latin typeface="Times-Roman"/>
              </a:rPr>
              <a:t>marrow stem cell </a:t>
            </a:r>
            <a:r>
              <a:rPr lang="en-US" dirty="0" smtClean="0">
                <a:latin typeface="Times-Roman"/>
              </a:rPr>
              <a:t>(</a:t>
            </a:r>
            <a:r>
              <a:rPr lang="en-US" dirty="0">
                <a:latin typeface="Times-Roman"/>
              </a:rPr>
              <a:t>12%) in </a:t>
            </a:r>
            <a:r>
              <a:rPr lang="en-US" dirty="0" smtClean="0">
                <a:latin typeface="Times-Roman"/>
              </a:rPr>
              <a:t>younger than 20 years.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In other analysis</a:t>
            </a:r>
            <a:r>
              <a:rPr lang="en-US" dirty="0">
                <a:latin typeface="Times-Roman"/>
              </a:rPr>
              <a:t>, similar </a:t>
            </a:r>
            <a:r>
              <a:rPr lang="en-US" dirty="0" smtClean="0">
                <a:latin typeface="Times-Roman"/>
              </a:rPr>
              <a:t>results were </a:t>
            </a:r>
            <a:r>
              <a:rPr lang="en-US" dirty="0">
                <a:latin typeface="Times-Roman"/>
              </a:rPr>
              <a:t>observed for </a:t>
            </a:r>
            <a:r>
              <a:rPr lang="en-US" dirty="0" smtClean="0">
                <a:latin typeface="Times-Roman"/>
              </a:rPr>
              <a:t>all ages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For UDT , bone </a:t>
            </a:r>
            <a:r>
              <a:rPr lang="en-US" dirty="0">
                <a:latin typeface="Times-Roman"/>
              </a:rPr>
              <a:t>marrow </a:t>
            </a:r>
            <a:r>
              <a:rPr lang="en-US" dirty="0" smtClean="0">
                <a:latin typeface="Times-Roman"/>
              </a:rPr>
              <a:t>was </a:t>
            </a:r>
            <a:r>
              <a:rPr lang="en-US" dirty="0">
                <a:latin typeface="Times-Roman"/>
              </a:rPr>
              <a:t>associated with lower </a:t>
            </a:r>
            <a:r>
              <a:rPr lang="en-US" dirty="0" smtClean="0">
                <a:latin typeface="Times-Roman"/>
              </a:rPr>
              <a:t>rates of </a:t>
            </a:r>
            <a:r>
              <a:rPr lang="en-US" dirty="0">
                <a:latin typeface="Times-Roman"/>
              </a:rPr>
              <a:t>acute GVHD (31%) compared with peripheral </a:t>
            </a:r>
            <a:r>
              <a:rPr lang="en-US" dirty="0" smtClean="0">
                <a:latin typeface="Times-Roman"/>
              </a:rPr>
              <a:t>blood-derived CD34</a:t>
            </a:r>
            <a:r>
              <a:rPr lang="en-US" dirty="0" smtClean="0">
                <a:latin typeface="Universal-GreekwithMathPi"/>
              </a:rPr>
              <a:t> </a:t>
            </a:r>
            <a:r>
              <a:rPr lang="en-US" dirty="0">
                <a:latin typeface="Times-Roman"/>
              </a:rPr>
              <a:t>cells (48%), and better overall survival (76% </a:t>
            </a:r>
            <a:r>
              <a:rPr lang="en-US" dirty="0" err="1">
                <a:latin typeface="Times-Roman"/>
              </a:rPr>
              <a:t>vs</a:t>
            </a:r>
            <a:r>
              <a:rPr lang="en-US" dirty="0">
                <a:latin typeface="Times-Roman"/>
              </a:rPr>
              <a:t> 61</a:t>
            </a:r>
            <a:r>
              <a:rPr lang="en-US" dirty="0" smtClean="0">
                <a:latin typeface="Times-Roman"/>
              </a:rPr>
              <a:t>%, respectively).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 </a:t>
            </a:r>
            <a:r>
              <a:rPr lang="en-US" dirty="0">
                <a:latin typeface="Times-Roman"/>
              </a:rPr>
              <a:t>In contrast to </a:t>
            </a:r>
            <a:r>
              <a:rPr lang="en-US" dirty="0" smtClean="0">
                <a:latin typeface="Times-Roman"/>
              </a:rPr>
              <a:t>malignancies</a:t>
            </a:r>
            <a:r>
              <a:rPr lang="en-US" dirty="0">
                <a:latin typeface="Times-Roman"/>
              </a:rPr>
              <a:t>, where GVHD may offer </a:t>
            </a:r>
            <a:r>
              <a:rPr lang="en-US" dirty="0" smtClean="0">
                <a:latin typeface="Times-Roman"/>
              </a:rPr>
              <a:t>graft-versus-tumor benefits</a:t>
            </a:r>
            <a:r>
              <a:rPr lang="en-US" dirty="0">
                <a:latin typeface="Times-Roman"/>
              </a:rPr>
              <a:t>, in SAA </a:t>
            </a:r>
            <a:r>
              <a:rPr lang="en-US" dirty="0" smtClean="0">
                <a:latin typeface="Times-Roman"/>
              </a:rPr>
              <a:t>GVHD should be avoided</a:t>
            </a:r>
            <a:r>
              <a:rPr lang="en-US" dirty="0">
                <a:latin typeface="Times-Roman"/>
              </a:rPr>
              <a:t>, and </a:t>
            </a:r>
            <a:r>
              <a:rPr lang="en-US" dirty="0" smtClean="0">
                <a:latin typeface="Times-Roman"/>
              </a:rPr>
              <a:t>its occurrence </a:t>
            </a:r>
            <a:r>
              <a:rPr lang="en-US" dirty="0">
                <a:latin typeface="Times-Roman"/>
              </a:rPr>
              <a:t>decreases survival and long-term quality of </a:t>
            </a:r>
            <a:r>
              <a:rPr lang="en-US" dirty="0" smtClean="0">
                <a:latin typeface="Times-Roman"/>
              </a:rPr>
              <a:t>life.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-Roman"/>
              </a:rPr>
              <a:t>except </a:t>
            </a:r>
            <a:r>
              <a:rPr lang="en-US" dirty="0">
                <a:latin typeface="Times-Roman"/>
              </a:rPr>
              <a:t>for experimental clinical research, bone marrow is </a:t>
            </a:r>
            <a:r>
              <a:rPr lang="en-US" dirty="0" smtClean="0">
                <a:latin typeface="Times-Roman"/>
              </a:rPr>
              <a:t>preferred as the source of stem cells in SAA.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04572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0"/>
            <a:ext cx="6781800" cy="838200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Times-BoldItalic"/>
              </a:rPr>
              <a:t>Alternative donor HSCT.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4648200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1800" dirty="0">
                <a:latin typeface="Times-Roman"/>
              </a:rPr>
              <a:t>Outcomes with </a:t>
            </a:r>
            <a:r>
              <a:rPr lang="en-US" sz="1800" dirty="0" smtClean="0">
                <a:latin typeface="Times-Roman"/>
              </a:rPr>
              <a:t>(</a:t>
            </a:r>
            <a:r>
              <a:rPr lang="en-US" sz="1800" dirty="0">
                <a:latin typeface="Times-Roman"/>
              </a:rPr>
              <a:t>UD) HSCT have improved </a:t>
            </a:r>
            <a:r>
              <a:rPr lang="en-US" sz="1800" dirty="0" smtClean="0">
                <a:latin typeface="Times-Roman"/>
              </a:rPr>
              <a:t>because </a:t>
            </a:r>
            <a:r>
              <a:rPr lang="en-US" sz="1800" dirty="0">
                <a:latin typeface="Times-Roman"/>
              </a:rPr>
              <a:t>of </a:t>
            </a:r>
            <a:r>
              <a:rPr lang="en-US" sz="1800" dirty="0" smtClean="0">
                <a:latin typeface="Times-Roman"/>
              </a:rPr>
              <a:t>high-resolution molecular typing</a:t>
            </a:r>
            <a:r>
              <a:rPr lang="en-US" sz="1800" dirty="0">
                <a:latin typeface="Times-Roman"/>
              </a:rPr>
              <a:t>, less toxic and more effective conditioning regimens, </a:t>
            </a:r>
            <a:r>
              <a:rPr lang="en-US" sz="1800" dirty="0" smtClean="0">
                <a:latin typeface="Times-Roman"/>
              </a:rPr>
              <a:t>and higher </a:t>
            </a:r>
            <a:r>
              <a:rPr lang="en-US" sz="1800" dirty="0">
                <a:latin typeface="Times-Roman"/>
              </a:rPr>
              <a:t>quality transfusion and antimicrobial supportive </a:t>
            </a:r>
            <a:r>
              <a:rPr lang="en-US" sz="1800" dirty="0" smtClean="0">
                <a:latin typeface="Times-Roman"/>
              </a:rPr>
              <a:t>care.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1800" dirty="0" smtClean="0">
                <a:latin typeface="Times-Roman"/>
              </a:rPr>
              <a:t>In UD </a:t>
            </a:r>
            <a:r>
              <a:rPr lang="en-US" sz="1800" dirty="0">
                <a:latin typeface="Times-Roman"/>
              </a:rPr>
              <a:t>the incidence of graft failure </a:t>
            </a:r>
            <a:r>
              <a:rPr lang="en-US" sz="1800" dirty="0" smtClean="0">
                <a:latin typeface="Times-Roman"/>
              </a:rPr>
              <a:t> </a:t>
            </a:r>
            <a:r>
              <a:rPr lang="en-US" sz="1800" dirty="0">
                <a:latin typeface="Times-Roman"/>
              </a:rPr>
              <a:t>10%, GVHD 30% to 40%, and survival in 3 </a:t>
            </a:r>
            <a:r>
              <a:rPr lang="en-US" sz="1800" dirty="0" smtClean="0">
                <a:latin typeface="Times-Roman"/>
              </a:rPr>
              <a:t>to 5 </a:t>
            </a:r>
            <a:r>
              <a:rPr lang="en-US" sz="1800" dirty="0">
                <a:latin typeface="Times-Roman"/>
              </a:rPr>
              <a:t>years </a:t>
            </a:r>
            <a:r>
              <a:rPr lang="en-US" sz="1800" dirty="0" smtClean="0">
                <a:latin typeface="Times-Roman"/>
              </a:rPr>
              <a:t>42</a:t>
            </a:r>
            <a:r>
              <a:rPr lang="en-US" sz="1800" dirty="0">
                <a:latin typeface="Times-Roman"/>
              </a:rPr>
              <a:t>% to 94%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1800" dirty="0" smtClean="0">
                <a:latin typeface="Times-Roman"/>
              </a:rPr>
              <a:t>HSCT </a:t>
            </a:r>
            <a:r>
              <a:rPr lang="en-US" sz="1800" dirty="0">
                <a:latin typeface="Times-Roman"/>
              </a:rPr>
              <a:t>is not recommend as </a:t>
            </a:r>
            <a:r>
              <a:rPr lang="en-US" sz="1800" dirty="0" smtClean="0">
                <a:latin typeface="Times-Roman"/>
              </a:rPr>
              <a:t>first line :</a:t>
            </a:r>
          </a:p>
          <a:p>
            <a:pPr marL="0" indent="0" algn="l" rtl="0">
              <a:buNone/>
            </a:pPr>
            <a:r>
              <a:rPr lang="en-US" sz="1800" dirty="0" smtClean="0">
                <a:latin typeface="Times-Roman"/>
              </a:rPr>
              <a:t> </a:t>
            </a:r>
            <a:r>
              <a:rPr lang="en-US" sz="1800" dirty="0">
                <a:latin typeface="Times-Roman"/>
              </a:rPr>
              <a:t>(1) the long-term survival among children who </a:t>
            </a:r>
            <a:r>
              <a:rPr lang="en-US" sz="1800" dirty="0" smtClean="0">
                <a:latin typeface="Times-Roman"/>
              </a:rPr>
              <a:t>respond to </a:t>
            </a:r>
            <a:r>
              <a:rPr lang="en-US" sz="1800" dirty="0">
                <a:latin typeface="Times-Roman"/>
              </a:rPr>
              <a:t>horse </a:t>
            </a:r>
            <a:r>
              <a:rPr lang="en-US" sz="1800" dirty="0" err="1">
                <a:latin typeface="Times-Roman"/>
              </a:rPr>
              <a:t>antithymocyte</a:t>
            </a:r>
            <a:r>
              <a:rPr lang="en-US" sz="1800" dirty="0">
                <a:latin typeface="Times-Roman"/>
              </a:rPr>
              <a:t> globulin (ATG) plus </a:t>
            </a:r>
            <a:r>
              <a:rPr lang="en-US" sz="1800" dirty="0" err="1">
                <a:latin typeface="Times-Roman"/>
              </a:rPr>
              <a:t>CsA</a:t>
            </a:r>
            <a:r>
              <a:rPr lang="en-US" sz="1800" dirty="0">
                <a:latin typeface="Times-Roman"/>
              </a:rPr>
              <a:t> is </a:t>
            </a:r>
            <a:r>
              <a:rPr lang="en-US" sz="1800" dirty="0" smtClean="0">
                <a:latin typeface="Times-Roman"/>
              </a:rPr>
              <a:t>excellent, approximating 90%; </a:t>
            </a:r>
          </a:p>
          <a:p>
            <a:pPr marL="0" indent="0" algn="l" rtl="0">
              <a:buNone/>
            </a:pPr>
            <a:r>
              <a:rPr lang="en-US" sz="1800" dirty="0" smtClean="0">
                <a:latin typeface="Times-Roman"/>
              </a:rPr>
              <a:t>(</a:t>
            </a:r>
            <a:r>
              <a:rPr lang="en-US" sz="1800" dirty="0">
                <a:latin typeface="Times-Roman"/>
              </a:rPr>
              <a:t>2) optimal conditioning for UD </a:t>
            </a:r>
            <a:r>
              <a:rPr lang="en-US" sz="1800" dirty="0" smtClean="0">
                <a:latin typeface="Times-Roman"/>
              </a:rPr>
              <a:t>HSCT is </a:t>
            </a:r>
            <a:r>
              <a:rPr lang="en-US" sz="1800" dirty="0">
                <a:latin typeface="Times-Roman"/>
              </a:rPr>
              <a:t>not yet defined; </a:t>
            </a:r>
            <a:endParaRPr lang="en-US" sz="1800" dirty="0" smtClean="0">
              <a:latin typeface="Times-Roman"/>
            </a:endParaRPr>
          </a:p>
          <a:p>
            <a:pPr marL="0" indent="0" algn="l" rtl="0">
              <a:buNone/>
            </a:pPr>
            <a:r>
              <a:rPr lang="en-US" sz="1800" dirty="0" smtClean="0">
                <a:latin typeface="Times-Roman"/>
              </a:rPr>
              <a:t>(</a:t>
            </a:r>
            <a:r>
              <a:rPr lang="en-US" sz="1800" dirty="0">
                <a:latin typeface="Times-Roman"/>
              </a:rPr>
              <a:t>3) graft rejection and GVHD </a:t>
            </a:r>
            <a:r>
              <a:rPr lang="en-US" sz="1800" dirty="0" smtClean="0">
                <a:latin typeface="Times-Roman"/>
              </a:rPr>
              <a:t>remain problematic</a:t>
            </a:r>
            <a:r>
              <a:rPr lang="en-US" sz="1800" dirty="0">
                <a:latin typeface="Times-Roman"/>
              </a:rPr>
              <a:t>, especially in older patients</a:t>
            </a:r>
            <a:r>
              <a:rPr lang="en-US" sz="1800" dirty="0" smtClean="0">
                <a:latin typeface="Times-Roman"/>
              </a:rPr>
              <a:t>;</a:t>
            </a:r>
          </a:p>
          <a:p>
            <a:pPr marL="0" indent="0" algn="l" rtl="0">
              <a:buNone/>
            </a:pPr>
            <a:r>
              <a:rPr lang="en-US" sz="1800" dirty="0" smtClean="0">
                <a:latin typeface="Times-Roman"/>
              </a:rPr>
              <a:t>(</a:t>
            </a:r>
            <a:r>
              <a:rPr lang="en-US" sz="1800" dirty="0">
                <a:latin typeface="Times-Roman"/>
              </a:rPr>
              <a:t>4) chronic </a:t>
            </a:r>
            <a:r>
              <a:rPr lang="en-US" sz="1800" dirty="0" smtClean="0">
                <a:latin typeface="Times-Roman"/>
              </a:rPr>
              <a:t>immunosuppression for </a:t>
            </a:r>
            <a:r>
              <a:rPr lang="en-US" sz="1800" dirty="0">
                <a:latin typeface="Times-Roman"/>
              </a:rPr>
              <a:t>GVHD increases mortality risk </a:t>
            </a:r>
            <a:r>
              <a:rPr lang="en-US" sz="1800" dirty="0" smtClean="0">
                <a:latin typeface="Times-Roman"/>
              </a:rPr>
              <a:t>long-term</a:t>
            </a:r>
            <a:endParaRPr lang="en-US" sz="1800" dirty="0">
              <a:latin typeface="Times-Roman"/>
            </a:endParaRPr>
          </a:p>
          <a:p>
            <a:pPr marL="0" indent="0" algn="l" rtl="0">
              <a:buNone/>
            </a:pPr>
            <a:r>
              <a:rPr lang="en-US" sz="1800" dirty="0">
                <a:latin typeface="Times-Roman"/>
              </a:rPr>
              <a:t>(5) more generalizable data from larger cohorts suggest </a:t>
            </a:r>
            <a:r>
              <a:rPr lang="en-US" sz="1800" dirty="0" smtClean="0">
                <a:latin typeface="Times-Roman"/>
              </a:rPr>
              <a:t>that long-term </a:t>
            </a:r>
            <a:r>
              <a:rPr lang="en-US" sz="1800" dirty="0">
                <a:latin typeface="Times-Roman"/>
              </a:rPr>
              <a:t>survival is closer to 50% to 60%; </a:t>
            </a:r>
            <a:r>
              <a:rPr lang="en-US" sz="1800" dirty="0" smtClean="0">
                <a:latin typeface="Times-Roman"/>
              </a:rPr>
              <a:t>and</a:t>
            </a:r>
          </a:p>
          <a:p>
            <a:pPr marL="0" indent="0" algn="l" rtl="0">
              <a:buNone/>
            </a:pPr>
            <a:r>
              <a:rPr lang="en-US" sz="1800" dirty="0" smtClean="0">
                <a:latin typeface="Times-Roman"/>
              </a:rPr>
              <a:t>(</a:t>
            </a:r>
            <a:r>
              <a:rPr lang="en-US" sz="1800" dirty="0">
                <a:latin typeface="Times-Roman"/>
              </a:rPr>
              <a:t>6) late </a:t>
            </a:r>
            <a:r>
              <a:rPr lang="en-US" sz="1800" dirty="0" smtClean="0">
                <a:latin typeface="Times-Roman"/>
              </a:rPr>
              <a:t>effects of </a:t>
            </a:r>
            <a:r>
              <a:rPr lang="en-US" sz="1800" dirty="0">
                <a:latin typeface="Times-Roman"/>
              </a:rPr>
              <a:t>low dose total body irradiation and alkylating </a:t>
            </a:r>
            <a:r>
              <a:rPr lang="en-US" sz="1800" dirty="0" smtClean="0">
                <a:latin typeface="Times-Roman"/>
              </a:rPr>
              <a:t>agents substituting </a:t>
            </a:r>
            <a:r>
              <a:rPr lang="en-US" sz="1800" dirty="0">
                <a:latin typeface="Times-Roman"/>
              </a:rPr>
              <a:t>for irradiation are not </a:t>
            </a:r>
            <a:r>
              <a:rPr lang="en-US" sz="1800" dirty="0" smtClean="0">
                <a:latin typeface="Times-Roman"/>
              </a:rPr>
              <a:t>known</a:t>
            </a:r>
          </a:p>
          <a:p>
            <a:pPr marL="0" indent="0" algn="l" rtl="0">
              <a:buNone/>
            </a:pPr>
            <a:r>
              <a:rPr lang="en-US" sz="1800" dirty="0" smtClean="0">
                <a:latin typeface="Times-Roman"/>
              </a:rPr>
              <a:t>In UC overall survival is  40</a:t>
            </a:r>
            <a:r>
              <a:rPr lang="en-US" sz="1800" dirty="0">
                <a:latin typeface="Times-Roman"/>
              </a:rPr>
              <a:t>% at 2 to 3 </a:t>
            </a:r>
            <a:r>
              <a:rPr lang="en-US" sz="1800" dirty="0" smtClean="0">
                <a:latin typeface="Times-Roman"/>
              </a:rPr>
              <a:t>years. </a:t>
            </a:r>
            <a:r>
              <a:rPr lang="en-US" sz="1800" dirty="0">
                <a:latin typeface="Times-Roman"/>
              </a:rPr>
              <a:t>Graft rejection </a:t>
            </a:r>
            <a:r>
              <a:rPr lang="en-US" sz="1800" dirty="0" smtClean="0">
                <a:latin typeface="Times-Roman"/>
              </a:rPr>
              <a:t>and poor </a:t>
            </a:r>
            <a:r>
              <a:rPr lang="en-US" sz="1800" dirty="0">
                <a:latin typeface="Times-Roman"/>
              </a:rPr>
              <a:t>immune reconstitution continue to limit the success of </a:t>
            </a:r>
            <a:r>
              <a:rPr lang="en-US" sz="1800" dirty="0" smtClean="0">
                <a:latin typeface="Times-Roman"/>
              </a:rPr>
              <a:t>UC HSCT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xmlns="" val="2359648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444</TotalTime>
  <Words>2493</Words>
  <Application>Microsoft Office PowerPoint</Application>
  <PresentationFormat>On-screen Show (4:3)</PresentationFormat>
  <Paragraphs>142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How I treat acquired aplastic anemia</vt:lpstr>
      <vt:lpstr>Slide 2</vt:lpstr>
      <vt:lpstr>Presentation and patterns</vt:lpstr>
      <vt:lpstr>How we treat SAA</vt:lpstr>
      <vt:lpstr>What not to do</vt:lpstr>
      <vt:lpstr>Choice of definitive treatment</vt:lpstr>
      <vt:lpstr>Transplantation</vt:lpstr>
      <vt:lpstr>Stem cell source.</vt:lpstr>
      <vt:lpstr>Alternative donor HSCT.</vt:lpstr>
      <vt:lpstr>Immunosuppressive therapy</vt:lpstr>
      <vt:lpstr>ATG _immunosuppression administration</vt:lpstr>
      <vt:lpstr>ATG_immunosuppression administration</vt:lpstr>
      <vt:lpstr>Cyclosporine.</vt:lpstr>
      <vt:lpstr>G-CSF</vt:lpstr>
      <vt:lpstr>Antimicrobial prophylaxis.</vt:lpstr>
      <vt:lpstr>How we manage SAA after ATG</vt:lpstr>
      <vt:lpstr>How we manage SAA after ATG</vt:lpstr>
      <vt:lpstr>Management of responders to immunosuppression</vt:lpstr>
      <vt:lpstr>Refractory SAA</vt:lpstr>
      <vt:lpstr>:How we follow SAA long term Hematologic relapse</vt:lpstr>
      <vt:lpstr>Slide 21</vt:lpstr>
      <vt:lpstr>Clonal evolution</vt:lpstr>
      <vt:lpstr>Slide 23</vt:lpstr>
      <vt:lpstr>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 treat acquired aplastic anemia</dc:title>
  <dc:creator>Farid</dc:creator>
  <cp:lastModifiedBy>z.shor</cp:lastModifiedBy>
  <cp:revision>45</cp:revision>
  <dcterms:created xsi:type="dcterms:W3CDTF">2012-09-01T16:10:52Z</dcterms:created>
  <dcterms:modified xsi:type="dcterms:W3CDTF">2014-04-05T04:27:28Z</dcterms:modified>
</cp:coreProperties>
</file>