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91" r:id="rId14"/>
    <p:sldId id="277" r:id="rId15"/>
    <p:sldId id="289" r:id="rId16"/>
    <p:sldId id="278" r:id="rId17"/>
    <p:sldId id="279" r:id="rId18"/>
    <p:sldId id="28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88" r:id="rId27"/>
    <p:sldId id="300" r:id="rId28"/>
    <p:sldId id="301" r:id="rId29"/>
    <p:sldId id="302" r:id="rId30"/>
    <p:sldId id="330" r:id="rId31"/>
    <p:sldId id="303" r:id="rId32"/>
    <p:sldId id="311" r:id="rId33"/>
    <p:sldId id="314" r:id="rId34"/>
    <p:sldId id="304" r:id="rId35"/>
    <p:sldId id="310" r:id="rId36"/>
    <p:sldId id="317" r:id="rId37"/>
    <p:sldId id="324" r:id="rId38"/>
    <p:sldId id="325" r:id="rId39"/>
    <p:sldId id="328" r:id="rId40"/>
    <p:sldId id="329" r:id="rId41"/>
    <p:sldId id="321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519E18-086A-47A0-863A-CA8B238D0B97}" type="datetimeFigureOut">
              <a:rPr lang="fa-IR" smtClean="0"/>
              <a:pPr/>
              <a:t>1435/06/05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1C3CE0-0A9B-40C5-BF1C-2B4AD836AD1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Rodr%C3%ADguez%20MM%5bAuthor%5d&amp;cauthor=true&amp;cauthor_uid=16106432" TargetMode="External"/><Relationship Id="rId2" Type="http://schemas.openxmlformats.org/officeDocument/2006/relationships/hyperlink" Target="http://www.ncbi.nlm.nih.gov/pubmed?term=Litten%20JB%5bAuthor%5d&amp;cauthor=true&amp;cauthor_uid=161064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?term=Maniaci%20V%5bAuthor%5d&amp;cauthor=true&amp;cauthor_uid=1610643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How I treat relapsed childhood acute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lymphoblastic leukemia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>  </a:t>
            </a:r>
            <a:r>
              <a:rPr lang="it-IT" sz="4000" b="1" dirty="0" smtClean="0"/>
              <a:t>Franco Locatelli, Martin Schrappe, Maria Ester Bernardo and Sergio Rutella</a:t>
            </a:r>
            <a:r>
              <a:rPr lang="fa-IR" sz="4000" b="1" dirty="0" smtClean="0"/>
              <a:t/>
            </a:r>
            <a:br>
              <a:rPr lang="fa-IR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Blood.August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15, 2012</a:t>
            </a:r>
            <a:r>
              <a:rPr lang="it-IT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smtClean="0"/>
              <a:t> 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Relapse-ALL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Italian Pediatric Hematology Oncology Association (AIEOP) has shown efficacy of high-dose</a:t>
            </a:r>
          </a:p>
          <a:p>
            <a:pPr algn="l" rtl="0"/>
            <a:r>
              <a:rPr lang="en-US" b="1" dirty="0" err="1" smtClean="0"/>
              <a:t>Idarubicin</a:t>
            </a:r>
            <a:r>
              <a:rPr lang="en-US" b="1" dirty="0" smtClean="0"/>
              <a:t> </a:t>
            </a:r>
            <a:r>
              <a:rPr lang="en-US" b="1" dirty="0"/>
              <a:t>(40 mg/m2) combined with high-dose </a:t>
            </a:r>
            <a:r>
              <a:rPr lang="en-US" b="1" dirty="0" err="1"/>
              <a:t>cytarabine</a:t>
            </a:r>
            <a:r>
              <a:rPr lang="en-US" b="1" dirty="0"/>
              <a:t> </a:t>
            </a:r>
            <a:r>
              <a:rPr lang="en-US" dirty="0"/>
              <a:t>in patients with </a:t>
            </a:r>
            <a:r>
              <a:rPr lang="en-US" b="1" dirty="0"/>
              <a:t>HR relapsed </a:t>
            </a:r>
            <a:r>
              <a:rPr lang="en-US" b="1" dirty="0" smtClean="0"/>
              <a:t>ALL</a:t>
            </a:r>
            <a:endParaRPr lang="en-US" b="1" dirty="0"/>
          </a:p>
          <a:p>
            <a:pPr algn="l" rtl="0"/>
            <a:r>
              <a:rPr lang="en-US" dirty="0" err="1" smtClean="0"/>
              <a:t>Idarubicin</a:t>
            </a:r>
            <a:r>
              <a:rPr lang="en-US" dirty="0" smtClean="0"/>
              <a:t> </a:t>
            </a:r>
            <a:r>
              <a:rPr lang="en-US" dirty="0"/>
              <a:t>was not found to be superior to </a:t>
            </a:r>
            <a:r>
              <a:rPr lang="en-US" dirty="0" err="1"/>
              <a:t>daunorubicin</a:t>
            </a:r>
            <a:r>
              <a:rPr lang="en-US" dirty="0"/>
              <a:t> when used at lower dosage (10-</a:t>
            </a:r>
          </a:p>
          <a:p>
            <a:pPr algn="l" rtl="0"/>
            <a:r>
              <a:rPr lang="en-US" dirty="0"/>
              <a:t>12.5 mg/m2/week for 3 administrations) in first BM relapse, as suggested by a CCG study</a:t>
            </a:r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Relapse-ALL</a:t>
            </a:r>
            <a:endParaRPr lang="fa-I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Given the paucity of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randomised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clinical trials, it remains unclear whether any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reinduction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combination in use today is significantly superior to any other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In our view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,: 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children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with first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BM relapse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of ALL should be treated with chemotherapy protocols proved to be effective in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reinducing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consolidating a second morphological CR</a:t>
            </a:r>
            <a:endParaRPr lang="fa-I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CNS relapse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>
              <a:buNone/>
            </a:pPr>
            <a:r>
              <a:rPr lang="en-US" sz="3600" b="1" i="1" dirty="0" smtClean="0"/>
              <a:t>Radiotherapy </a:t>
            </a:r>
            <a:r>
              <a:rPr lang="en-US" sz="3600" b="1" i="1" dirty="0"/>
              <a:t>together with systemic </a:t>
            </a:r>
            <a:r>
              <a:rPr lang="en-US" sz="3600" b="1" i="1" dirty="0" smtClean="0"/>
              <a:t>chemotherapy</a:t>
            </a:r>
            <a:endParaRPr lang="en-US" sz="3600" b="1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</a:t>
            </a:r>
            <a:r>
              <a:rPr lang="en-US" b="1" dirty="0" smtClean="0">
                <a:cs typeface="+mj-cs"/>
              </a:rPr>
              <a:t>POG </a:t>
            </a:r>
            <a:r>
              <a:rPr lang="en-US" b="1" dirty="0">
                <a:cs typeface="+mj-cs"/>
              </a:rPr>
              <a:t>study</a:t>
            </a:r>
            <a:r>
              <a:rPr lang="en-US" dirty="0">
                <a:cs typeface="+mj-cs"/>
              </a:rPr>
              <a:t>, </a:t>
            </a:r>
            <a:r>
              <a:rPr lang="en-US" b="1" dirty="0">
                <a:cs typeface="+mj-cs"/>
              </a:rPr>
              <a:t>BM relapse in patients with isolated CNS relapse has </a:t>
            </a:r>
            <a:r>
              <a:rPr lang="en-US" b="1" dirty="0" smtClean="0">
                <a:cs typeface="+mj-cs"/>
              </a:rPr>
              <a:t>also been </a:t>
            </a:r>
            <a:r>
              <a:rPr lang="en-US" b="1" dirty="0">
                <a:cs typeface="+mj-cs"/>
              </a:rPr>
              <a:t>shown to be prevented by</a:t>
            </a:r>
            <a:r>
              <a:rPr lang="en-US" dirty="0">
                <a:cs typeface="+mj-cs"/>
              </a:rPr>
              <a:t> </a:t>
            </a:r>
            <a:r>
              <a:rPr lang="en-US" b="1" dirty="0">
                <a:cs typeface="+mj-cs"/>
              </a:rPr>
              <a:t>administering intensive chemotherapy before </a:t>
            </a:r>
            <a:endParaRPr lang="en-US" b="1" dirty="0" smtClean="0">
              <a:cs typeface="+mj-cs"/>
            </a:endParaRPr>
          </a:p>
          <a:p>
            <a:pPr algn="l" rtl="0">
              <a:buNone/>
            </a:pPr>
            <a:r>
              <a:rPr lang="en-US" sz="3800" b="1" dirty="0" smtClean="0">
                <a:cs typeface="+mj-cs"/>
              </a:rPr>
              <a:t>delayed </a:t>
            </a:r>
            <a:r>
              <a:rPr lang="en-US" sz="3800" b="1" dirty="0" err="1" smtClean="0">
                <a:cs typeface="+mj-cs"/>
              </a:rPr>
              <a:t>craniospinal</a:t>
            </a:r>
            <a:r>
              <a:rPr lang="en-US" sz="3800" b="1" dirty="0" smtClean="0">
                <a:cs typeface="+mj-cs"/>
              </a:rPr>
              <a:t> radiation</a:t>
            </a:r>
            <a:r>
              <a:rPr lang="en-US" b="1" dirty="0" smtClean="0">
                <a:cs typeface="+mj-cs"/>
              </a:rPr>
              <a:t>.</a:t>
            </a:r>
          </a:p>
          <a:p>
            <a:pPr algn="l" rtl="0">
              <a:buNone/>
            </a:pPr>
            <a:endParaRPr lang="en-US" dirty="0" smtClean="0">
              <a:cs typeface="+mj-cs"/>
            </a:endParaRPr>
          </a:p>
          <a:p>
            <a:pPr algn="l" rtl="0">
              <a:buNone/>
            </a:pPr>
            <a:r>
              <a:rPr lang="en-US" b="1" dirty="0" smtClean="0">
                <a:cs typeface="+mj-cs"/>
              </a:rPr>
              <a:t>83 </a:t>
            </a:r>
            <a:r>
              <a:rPr lang="en-US" b="1" dirty="0">
                <a:cs typeface="+mj-cs"/>
              </a:rPr>
              <a:t>patients </a:t>
            </a:r>
            <a:r>
              <a:rPr lang="en-US" b="1" dirty="0" smtClean="0">
                <a:cs typeface="+mj-cs"/>
              </a:rPr>
              <a:t>– ALL: </a:t>
            </a:r>
            <a:r>
              <a:rPr lang="en-US" b="1" dirty="0">
                <a:cs typeface="+mj-cs"/>
              </a:rPr>
              <a:t>received systemic and </a:t>
            </a:r>
            <a:r>
              <a:rPr lang="en-US" b="1" dirty="0" err="1">
                <a:cs typeface="+mj-cs"/>
              </a:rPr>
              <a:t>intrathecal</a:t>
            </a:r>
            <a:r>
              <a:rPr lang="en-US" b="1" dirty="0">
                <a:cs typeface="+mj-cs"/>
              </a:rPr>
              <a:t> chemotherapy for </a:t>
            </a:r>
            <a:r>
              <a:rPr lang="en-US" b="1" dirty="0" smtClean="0">
                <a:cs typeface="+mj-cs"/>
              </a:rPr>
              <a:t>6 months</a:t>
            </a:r>
            <a:r>
              <a:rPr lang="en-US" b="1" dirty="0">
                <a:cs typeface="+mj-cs"/>
              </a:rPr>
              <a:t>, followed by </a:t>
            </a:r>
            <a:r>
              <a:rPr lang="en-US" b="1" dirty="0" err="1">
                <a:cs typeface="+mj-cs"/>
              </a:rPr>
              <a:t>craniospinal</a:t>
            </a:r>
            <a:r>
              <a:rPr lang="en-US" b="1" dirty="0">
                <a:cs typeface="+mj-cs"/>
              </a:rPr>
              <a:t> radiation (24 </a:t>
            </a:r>
            <a:r>
              <a:rPr lang="en-US" b="1" dirty="0" err="1">
                <a:cs typeface="+mj-cs"/>
              </a:rPr>
              <a:t>Gy</a:t>
            </a:r>
            <a:r>
              <a:rPr lang="en-US" b="1" dirty="0">
                <a:cs typeface="+mj-cs"/>
              </a:rPr>
              <a:t> cranial/15 </a:t>
            </a:r>
            <a:r>
              <a:rPr lang="en-US" b="1" dirty="0" err="1">
                <a:cs typeface="+mj-cs"/>
              </a:rPr>
              <a:t>Gy</a:t>
            </a:r>
            <a:r>
              <a:rPr lang="en-US" b="1" dirty="0">
                <a:cs typeface="+mj-cs"/>
              </a:rPr>
              <a:t> spinal) and by </a:t>
            </a:r>
            <a:r>
              <a:rPr lang="en-US" b="1" dirty="0" smtClean="0">
                <a:cs typeface="+mj-cs"/>
              </a:rPr>
              <a:t>maintenance treatment.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The 4-year EFS for patients with CR1 lasting &gt;18  or &lt; than 18 months</a:t>
            </a:r>
          </a:p>
          <a:p>
            <a:pPr algn="l" rtl="0">
              <a:buNone/>
            </a:pPr>
            <a:r>
              <a:rPr lang="en-US" b="1" dirty="0" smtClean="0"/>
              <a:t> before CNS relapse was 83% and 46%, respectively.</a:t>
            </a:r>
          </a:p>
          <a:p>
            <a:pPr algn="l" rtl="0">
              <a:buNone/>
            </a:pPr>
            <a:endParaRPr lang="en-US" b="1" dirty="0" smtClean="0">
              <a:cs typeface="+mj-cs"/>
            </a:endParaRPr>
          </a:p>
          <a:p>
            <a:pPr algn="l" rtl="0">
              <a:buNone/>
            </a:pPr>
            <a:endParaRPr lang="en-US" dirty="0" smtClean="0">
              <a:cs typeface="+mj-cs"/>
            </a:endParaRPr>
          </a:p>
          <a:p>
            <a:pPr algn="l" rtl="0">
              <a:buNone/>
            </a:pPr>
            <a:r>
              <a:rPr lang="en-US" dirty="0" smtClean="0">
                <a:cs typeface="+mj-cs"/>
              </a:rPr>
              <a:t> </a:t>
            </a:r>
            <a:endParaRPr lang="fa-IR" dirty="0"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CNS-Relapse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With </a:t>
            </a:r>
            <a:r>
              <a:rPr lang="en-US" b="1" dirty="0"/>
              <a:t>the use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contemporary systemic therapy </a:t>
            </a:r>
            <a:r>
              <a:rPr lang="en-US" b="1" dirty="0"/>
              <a:t>there is </a:t>
            </a:r>
            <a:r>
              <a:rPr lang="en-US" b="1" dirty="0" smtClean="0"/>
              <a:t>no clear </a:t>
            </a:r>
            <a:r>
              <a:rPr lang="en-US" b="1" dirty="0"/>
              <a:t>evidence of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superiority of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craniospinal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irradiation over cranial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radiotherapy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we </a:t>
            </a:r>
            <a:r>
              <a:rPr lang="en-US" dirty="0"/>
              <a:t>use for </a:t>
            </a:r>
            <a:r>
              <a:rPr lang="en-US" dirty="0" smtClean="0"/>
              <a:t>all patients </a:t>
            </a:r>
            <a:r>
              <a:rPr lang="en-US" dirty="0"/>
              <a:t>with CNS involvement a radiation dose of 18 </a:t>
            </a:r>
            <a:r>
              <a:rPr lang="en-US" dirty="0" err="1"/>
              <a:t>Gy</a:t>
            </a:r>
            <a:r>
              <a:rPr lang="en-US" dirty="0"/>
              <a:t>, which is reduced to 15 </a:t>
            </a:r>
            <a:r>
              <a:rPr lang="en-US" dirty="0" err="1"/>
              <a:t>Gy</a:t>
            </a:r>
            <a:r>
              <a:rPr lang="en-US" dirty="0"/>
              <a:t> in case </a:t>
            </a:r>
            <a:r>
              <a:rPr lang="en-US" dirty="0" smtClean="0"/>
              <a:t>of prior </a:t>
            </a:r>
            <a:r>
              <a:rPr lang="en-US" dirty="0"/>
              <a:t>cranial irradiation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</a:t>
            </a:r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Testicular relapse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endParaRPr lang="en-US" i="1" dirty="0"/>
          </a:p>
          <a:p>
            <a:pPr algn="l" rtl="0">
              <a:buNone/>
            </a:pPr>
            <a:r>
              <a:rPr lang="en-US" sz="3400" i="1" dirty="0" smtClean="0">
                <a:cs typeface="+mj-cs"/>
              </a:rPr>
              <a:t>Either </a:t>
            </a:r>
            <a:r>
              <a:rPr lang="en-US" sz="3400" i="1" dirty="0" err="1">
                <a:cs typeface="+mj-cs"/>
              </a:rPr>
              <a:t>orchiectomy</a:t>
            </a:r>
            <a:r>
              <a:rPr lang="en-US" sz="3400" i="1" dirty="0">
                <a:cs typeface="+mj-cs"/>
              </a:rPr>
              <a:t> or irradiation have been used as local treatment for </a:t>
            </a:r>
            <a:r>
              <a:rPr lang="en-US" sz="3400" i="1" dirty="0" smtClean="0">
                <a:cs typeface="+mj-cs"/>
              </a:rPr>
              <a:t>children </a:t>
            </a:r>
            <a:r>
              <a:rPr lang="en-US" sz="3400" dirty="0" smtClean="0">
                <a:cs typeface="+mj-cs"/>
              </a:rPr>
              <a:t>with </a:t>
            </a:r>
            <a:r>
              <a:rPr lang="en-US" sz="3400" dirty="0">
                <a:cs typeface="+mj-cs"/>
              </a:rPr>
              <a:t>recurrence of ALL in the testes</a:t>
            </a:r>
            <a:r>
              <a:rPr lang="en-US" sz="3400" dirty="0" smtClean="0">
                <a:cs typeface="+mj-cs"/>
              </a:rPr>
              <a:t>.</a:t>
            </a:r>
          </a:p>
          <a:p>
            <a:pPr algn="l" rtl="0">
              <a:buNone/>
            </a:pPr>
            <a:endParaRPr lang="en-US" sz="3400" dirty="0">
              <a:cs typeface="+mj-cs"/>
            </a:endParaRPr>
          </a:p>
          <a:p>
            <a:pPr algn="l" rtl="0">
              <a:buNone/>
            </a:pPr>
            <a:r>
              <a:rPr lang="en-US" sz="3400" dirty="0" smtClean="0">
                <a:cs typeface="+mj-cs"/>
              </a:rPr>
              <a:t> </a:t>
            </a:r>
            <a:r>
              <a:rPr lang="en-US" sz="3400" b="1" dirty="0">
                <a:cs typeface="+mj-cs"/>
              </a:rPr>
              <a:t>There are no data supporting one approach over the other</a:t>
            </a:r>
            <a:r>
              <a:rPr lang="en-US" sz="3400" b="1" dirty="0" smtClean="0">
                <a:cs typeface="+mj-cs"/>
              </a:rPr>
              <a:t>, </a:t>
            </a:r>
            <a:r>
              <a:rPr lang="en-US" sz="3400" dirty="0" smtClean="0">
                <a:cs typeface="+mj-cs"/>
              </a:rPr>
              <a:t>although</a:t>
            </a:r>
            <a:r>
              <a:rPr lang="en-US" sz="3400" dirty="0">
                <a:cs typeface="+mj-cs"/>
              </a:rPr>
              <a:t>, in principle, </a:t>
            </a:r>
            <a:r>
              <a:rPr lang="en-US" sz="3400" dirty="0" err="1">
                <a:cs typeface="+mj-cs"/>
              </a:rPr>
              <a:t>orchiectomy</a:t>
            </a:r>
            <a:r>
              <a:rPr lang="en-US" sz="3400" dirty="0">
                <a:cs typeface="+mj-cs"/>
              </a:rPr>
              <a:t> may provide a greater chance for definitive eradication </a:t>
            </a:r>
            <a:r>
              <a:rPr lang="en-US" sz="3400" dirty="0" smtClean="0">
                <a:cs typeface="+mj-cs"/>
              </a:rPr>
              <a:t>of testicular </a:t>
            </a:r>
            <a:r>
              <a:rPr lang="en-US" sz="3400" dirty="0">
                <a:cs typeface="+mj-cs"/>
              </a:rPr>
              <a:t>disease</a:t>
            </a:r>
            <a:r>
              <a:rPr lang="en-US" sz="3400" dirty="0" smtClean="0">
                <a:cs typeface="+mj-cs"/>
              </a:rPr>
              <a:t>.</a:t>
            </a:r>
          </a:p>
          <a:p>
            <a:pPr algn="l" rtl="0">
              <a:buNone/>
            </a:pPr>
            <a:endParaRPr lang="en-US" sz="3400" dirty="0">
              <a:cs typeface="+mj-cs"/>
            </a:endParaRPr>
          </a:p>
          <a:p>
            <a:pPr algn="l" rtl="0">
              <a:buNone/>
            </a:pPr>
            <a:r>
              <a:rPr lang="en-US" sz="3400" dirty="0" smtClean="0">
                <a:cs typeface="+mj-cs"/>
              </a:rPr>
              <a:t> </a:t>
            </a:r>
            <a:r>
              <a:rPr lang="en-US" sz="3400" dirty="0">
                <a:cs typeface="+mj-cs"/>
              </a:rPr>
              <a:t>We use </a:t>
            </a:r>
            <a:r>
              <a:rPr lang="en-US" sz="3400" dirty="0" err="1">
                <a:cs typeface="+mj-cs"/>
              </a:rPr>
              <a:t>orchiectomy</a:t>
            </a:r>
            <a:r>
              <a:rPr lang="en-US" sz="3400" dirty="0">
                <a:cs typeface="+mj-cs"/>
              </a:rPr>
              <a:t> in case of </a:t>
            </a:r>
            <a:r>
              <a:rPr lang="en-US" sz="3400" dirty="0" err="1">
                <a:cs typeface="+mj-cs"/>
              </a:rPr>
              <a:t>monolateral</a:t>
            </a:r>
            <a:r>
              <a:rPr lang="en-US" sz="3400" dirty="0">
                <a:cs typeface="+mj-cs"/>
              </a:rPr>
              <a:t> testicular </a:t>
            </a:r>
            <a:r>
              <a:rPr lang="en-US" sz="3400" dirty="0" smtClean="0">
                <a:cs typeface="+mj-cs"/>
              </a:rPr>
              <a:t>involvement</a:t>
            </a:r>
          </a:p>
          <a:p>
            <a:pPr algn="l" rtl="0">
              <a:buNone/>
            </a:pPr>
            <a:r>
              <a:rPr lang="en-US" sz="3400" dirty="0" smtClean="0">
                <a:cs typeface="+mj-cs"/>
              </a:rPr>
              <a:t>; </a:t>
            </a:r>
            <a:r>
              <a:rPr lang="en-US" sz="3400" dirty="0">
                <a:cs typeface="+mj-cs"/>
              </a:rPr>
              <a:t>we </a:t>
            </a:r>
            <a:r>
              <a:rPr lang="en-US" sz="3400" dirty="0" smtClean="0">
                <a:cs typeface="+mj-cs"/>
              </a:rPr>
              <a:t>perform biopsy </a:t>
            </a:r>
            <a:r>
              <a:rPr lang="en-US" sz="3400" dirty="0">
                <a:cs typeface="+mj-cs"/>
              </a:rPr>
              <a:t>of the </a:t>
            </a:r>
            <a:r>
              <a:rPr lang="en-US" sz="3400" dirty="0" err="1">
                <a:cs typeface="+mj-cs"/>
              </a:rPr>
              <a:t>controlateral</a:t>
            </a:r>
            <a:r>
              <a:rPr lang="en-US" sz="3400" dirty="0">
                <a:cs typeface="+mj-cs"/>
              </a:rPr>
              <a:t> testis for demonstrating the absence of leukemia localization </a:t>
            </a:r>
            <a:r>
              <a:rPr lang="en-US" sz="3400" dirty="0" smtClean="0">
                <a:cs typeface="+mj-cs"/>
              </a:rPr>
              <a:t>before administering </a:t>
            </a:r>
            <a:r>
              <a:rPr lang="en-US" sz="3400" dirty="0">
                <a:cs typeface="+mj-cs"/>
              </a:rPr>
              <a:t>prophylactic radiotherapy (15 </a:t>
            </a:r>
            <a:r>
              <a:rPr lang="en-US" sz="3400" dirty="0" err="1">
                <a:cs typeface="+mj-cs"/>
              </a:rPr>
              <a:t>Gy</a:t>
            </a:r>
            <a:r>
              <a:rPr lang="en-US" sz="3400" dirty="0" smtClean="0">
                <a:cs typeface="+mj-cs"/>
              </a:rPr>
              <a:t>)</a:t>
            </a:r>
          </a:p>
          <a:p>
            <a:pPr algn="l" rtl="0">
              <a:buNone/>
            </a:pPr>
            <a:r>
              <a:rPr lang="en-US" sz="3400" dirty="0" smtClean="0">
                <a:cs typeface="+mj-cs"/>
              </a:rPr>
              <a:t>. </a:t>
            </a:r>
            <a:endParaRPr lang="fa-IR" sz="3400" dirty="0"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Testicular relapse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. </a:t>
            </a:r>
            <a:r>
              <a:rPr lang="en-US" dirty="0"/>
              <a:t>In case of bilateral testicular localization, </a:t>
            </a:r>
            <a:r>
              <a:rPr lang="en-US" dirty="0" smtClean="0"/>
              <a:t>we consider </a:t>
            </a:r>
            <a:r>
              <a:rPr lang="en-US" dirty="0"/>
              <a:t>either </a:t>
            </a:r>
            <a:r>
              <a:rPr lang="en-US" dirty="0" err="1"/>
              <a:t>orchiectomy</a:t>
            </a:r>
            <a:r>
              <a:rPr lang="en-US" dirty="0"/>
              <a:t> or radiotherapy (24 </a:t>
            </a:r>
            <a:r>
              <a:rPr lang="en-US" dirty="0" err="1"/>
              <a:t>Gy</a:t>
            </a:r>
            <a:r>
              <a:rPr lang="en-US" dirty="0"/>
              <a:t>) as appropriate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If </a:t>
            </a:r>
            <a:r>
              <a:rPr lang="en-US" dirty="0"/>
              <a:t>there is no </a:t>
            </a:r>
            <a:r>
              <a:rPr lang="en-US" dirty="0" smtClean="0"/>
              <a:t>doubt that </a:t>
            </a:r>
            <a:r>
              <a:rPr lang="en-US" dirty="0" err="1"/>
              <a:t>orchiectomy</a:t>
            </a:r>
            <a:r>
              <a:rPr lang="en-US" dirty="0"/>
              <a:t> leads to infertility and abrogates sex hormone production, it has to be </a:t>
            </a:r>
            <a:r>
              <a:rPr lang="en-US" dirty="0" smtClean="0"/>
              <a:t>underlined that </a:t>
            </a:r>
            <a:r>
              <a:rPr lang="en-US" dirty="0"/>
              <a:t>also local radiotherapy at the dosage used for bilateral testicular recurrence is expected </a:t>
            </a:r>
            <a:r>
              <a:rPr lang="en-US" dirty="0" smtClean="0"/>
              <a:t>to induce </a:t>
            </a:r>
            <a:r>
              <a:rPr lang="en-US" dirty="0"/>
              <a:t>infertility and significantly impair hormone production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 whom and when we offer </a:t>
            </a:r>
            <a:r>
              <a:rPr lang="en-US" b="1" dirty="0" err="1"/>
              <a:t>allogeneic</a:t>
            </a:r>
            <a:r>
              <a:rPr lang="en-US" b="1" dirty="0"/>
              <a:t> HSCT in relapsed ALL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/>
              <a:t>Allogeneic</a:t>
            </a:r>
            <a:r>
              <a:rPr lang="en-US" dirty="0"/>
              <a:t> HSCT is frequently used for pediatric patients with ALL in </a:t>
            </a:r>
            <a:r>
              <a:rPr lang="en-US" b="1" dirty="0"/>
              <a:t>CR2 after</a:t>
            </a:r>
            <a:r>
              <a:rPr lang="en-US" dirty="0"/>
              <a:t> </a:t>
            </a:r>
            <a:r>
              <a:rPr lang="en-US" b="1" dirty="0" smtClean="0"/>
              <a:t>marrow Relapse.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Several studies have documented that </a:t>
            </a:r>
            <a:r>
              <a:rPr lang="en-US" b="1" dirty="0" err="1"/>
              <a:t>allogeneic</a:t>
            </a:r>
            <a:r>
              <a:rPr lang="en-US" b="1" dirty="0"/>
              <a:t> HSCT from matched </a:t>
            </a:r>
            <a:r>
              <a:rPr lang="en-US" b="1" dirty="0" smtClean="0"/>
              <a:t>family donors </a:t>
            </a:r>
            <a:r>
              <a:rPr lang="en-US" b="1" dirty="0"/>
              <a:t>(MFD)</a:t>
            </a:r>
            <a:r>
              <a:rPr lang="en-US" dirty="0"/>
              <a:t> offers high chances of rescuing these patients, and the EFS has been reported to </a:t>
            </a:r>
            <a:r>
              <a:rPr lang="en-US" dirty="0" smtClean="0"/>
              <a:t>be superior </a:t>
            </a:r>
            <a:r>
              <a:rPr lang="en-US" dirty="0"/>
              <a:t>to that achieved with second-line chemotherapy treatment</a:t>
            </a:r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BFM ALL-REZ-87 </a:t>
            </a:r>
            <a:r>
              <a:rPr lang="en-US" dirty="0" smtClean="0"/>
              <a:t>:EFS </a:t>
            </a:r>
            <a:r>
              <a:rPr lang="en-US" dirty="0"/>
              <a:t>was better after transplantation than after chemotherapy group only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b="1" dirty="0"/>
              <a:t>HR or IR ALL relapse</a:t>
            </a:r>
            <a:r>
              <a:rPr lang="en-US" b="1" dirty="0" smtClean="0"/>
              <a:t>.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err="1" smtClean="0"/>
              <a:t>Eapen</a:t>
            </a:r>
            <a:r>
              <a:rPr lang="en-US" b="1" dirty="0" smtClean="0"/>
              <a:t> </a:t>
            </a:r>
            <a:r>
              <a:rPr lang="en-US" b="1" dirty="0"/>
              <a:t>et </a:t>
            </a:r>
            <a:r>
              <a:rPr lang="en-US" b="1" dirty="0" smtClean="0"/>
              <a:t>al</a:t>
            </a:r>
            <a:r>
              <a:rPr lang="en-US" dirty="0" smtClean="0"/>
              <a:t>: </a:t>
            </a:r>
            <a:r>
              <a:rPr lang="en-US" dirty="0"/>
              <a:t>demonstrated an advantage </a:t>
            </a:r>
            <a:r>
              <a:rPr lang="en-US" b="1" dirty="0" smtClean="0"/>
              <a:t>of A-HSCT </a:t>
            </a:r>
            <a:r>
              <a:rPr lang="en-US" dirty="0"/>
              <a:t>only in </a:t>
            </a:r>
            <a:r>
              <a:rPr lang="en-US" b="1" dirty="0"/>
              <a:t>children relapsing within 36 </a:t>
            </a:r>
            <a:r>
              <a:rPr lang="en-US" b="1" dirty="0" smtClean="0"/>
              <a:t>MO </a:t>
            </a:r>
            <a:r>
              <a:rPr lang="en-US" b="1" dirty="0"/>
              <a:t>from diagnosis </a:t>
            </a:r>
            <a:r>
              <a:rPr lang="en-US" dirty="0"/>
              <a:t>when they </a:t>
            </a:r>
            <a:r>
              <a:rPr lang="en-US" b="1" dirty="0"/>
              <a:t>receive </a:t>
            </a:r>
            <a:r>
              <a:rPr lang="en-US" b="1" dirty="0" smtClean="0"/>
              <a:t>a (</a:t>
            </a:r>
            <a:r>
              <a:rPr lang="en-US" b="1" dirty="0"/>
              <a:t>TBI)-based conditioning regimen</a:t>
            </a:r>
            <a:r>
              <a:rPr lang="en-US" b="1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COG </a:t>
            </a:r>
            <a:r>
              <a:rPr lang="en-US" dirty="0"/>
              <a:t>study </a:t>
            </a:r>
            <a:r>
              <a:rPr lang="en-US" dirty="0" smtClean="0"/>
              <a:t>CCG-1941 failed </a:t>
            </a:r>
            <a:r>
              <a:rPr lang="en-US" dirty="0"/>
              <a:t>to demonstrate an advantage for patients given HSCT over those treated with </a:t>
            </a:r>
            <a:r>
              <a:rPr lang="en-US" dirty="0" smtClean="0"/>
              <a:t>chemotherapy Only.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More than 70% of children: </a:t>
            </a:r>
            <a:r>
              <a:rPr lang="en-US" dirty="0"/>
              <a:t>lack an </a:t>
            </a:r>
            <a:r>
              <a:rPr lang="en-US" dirty="0" smtClean="0"/>
              <a:t>HLA identical family </a:t>
            </a:r>
            <a:r>
              <a:rPr lang="en-US" dirty="0"/>
              <a:t>donor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UD </a:t>
            </a:r>
            <a:r>
              <a:rPr lang="en-US" dirty="0"/>
              <a:t>selected through high-resolution typing of HLA loci </a:t>
            </a:r>
            <a:r>
              <a:rPr lang="en-US" dirty="0" smtClean="0"/>
              <a:t>offers minimal </a:t>
            </a:r>
            <a:r>
              <a:rPr lang="en-US" dirty="0"/>
              <a:t>or possibly no significant disadvantage compared with employing an </a:t>
            </a:r>
            <a:r>
              <a:rPr lang="en-US" dirty="0" smtClean="0"/>
              <a:t>HLA-identical Sibling.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BFM :UD-HSCT with chemotherapy </a:t>
            </a:r>
            <a:r>
              <a:rPr lang="en-US" dirty="0"/>
              <a:t>for children with ALL in CR2 documented that the probability of</a:t>
            </a:r>
            <a:r>
              <a:rPr lang="en-US" b="1" dirty="0"/>
              <a:t> EFS </a:t>
            </a:r>
            <a:r>
              <a:rPr lang="en-US" b="1" dirty="0" smtClean="0"/>
              <a:t>was significantly </a:t>
            </a:r>
            <a:r>
              <a:rPr lang="en-US" b="1" dirty="0"/>
              <a:t>higher for HR (44% vs. 0%), but not IR (39% </a:t>
            </a:r>
            <a:r>
              <a:rPr lang="en-US" b="1" dirty="0" err="1"/>
              <a:t>vs</a:t>
            </a:r>
            <a:r>
              <a:rPr lang="en-US" b="1" dirty="0"/>
              <a:t> 49%) patients given the allograft</a:t>
            </a:r>
            <a:r>
              <a:rPr lang="en-US" b="1" dirty="0" smtClean="0"/>
              <a:t>.</a:t>
            </a:r>
            <a:endParaRPr lang="fa-I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Cord blood </a:t>
            </a:r>
            <a:r>
              <a:rPr lang="en-US" dirty="0" smtClean="0"/>
              <a:t>:opportunity ,to </a:t>
            </a:r>
            <a:r>
              <a:rPr lang="en-US" dirty="0"/>
              <a:t>patients lacking </a:t>
            </a:r>
            <a:r>
              <a:rPr lang="en-US" dirty="0" smtClean="0"/>
              <a:t>an HLA-matched </a:t>
            </a:r>
            <a:r>
              <a:rPr lang="en-US" dirty="0"/>
              <a:t>donor. </a:t>
            </a:r>
            <a:endParaRPr lang="en-US" dirty="0" smtClean="0"/>
          </a:p>
          <a:p>
            <a:pPr algn="l" rtl="0"/>
            <a:r>
              <a:rPr lang="en-US" dirty="0" smtClean="0"/>
              <a:t>outcome </a:t>
            </a:r>
            <a:r>
              <a:rPr lang="en-US" dirty="0"/>
              <a:t>of umbilical cord </a:t>
            </a:r>
            <a:r>
              <a:rPr lang="en-US" dirty="0" smtClean="0"/>
              <a:t>blood transplantation </a:t>
            </a:r>
            <a:r>
              <a:rPr lang="en-US" dirty="0"/>
              <a:t>(UCBT) and UD-BMT in children with hematological </a:t>
            </a:r>
            <a:r>
              <a:rPr lang="en-US" dirty="0" smtClean="0"/>
              <a:t>malignancies: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Eurocord</a:t>
            </a:r>
            <a:r>
              <a:rPr lang="en-US" dirty="0" smtClean="0"/>
              <a:t> </a:t>
            </a:r>
            <a:r>
              <a:rPr lang="en-US" dirty="0"/>
              <a:t>group published a study comparing the outcome of matched </a:t>
            </a:r>
            <a:r>
              <a:rPr lang="en-US" b="1" dirty="0"/>
              <a:t>unrelated BMT (HLA </a:t>
            </a:r>
            <a:r>
              <a:rPr lang="en-US" b="1" dirty="0" smtClean="0"/>
              <a:t>6/6 matched</a:t>
            </a:r>
            <a:r>
              <a:rPr lang="en-US" b="1" dirty="0"/>
              <a:t>), either </a:t>
            </a:r>
            <a:r>
              <a:rPr lang="en-US" b="1" dirty="0" err="1"/>
              <a:t>unmanipulated</a:t>
            </a:r>
            <a:r>
              <a:rPr lang="en-US" b="1" dirty="0"/>
              <a:t> or T-cell-depleted</a:t>
            </a:r>
            <a:r>
              <a:rPr lang="en-US" dirty="0"/>
              <a:t>, with </a:t>
            </a:r>
            <a:r>
              <a:rPr lang="en-US" b="1" dirty="0"/>
              <a:t>HLA-mismatched </a:t>
            </a:r>
            <a:r>
              <a:rPr lang="en-US" b="1" dirty="0" smtClean="0"/>
              <a:t>UCBT</a:t>
            </a:r>
          </a:p>
          <a:p>
            <a:pPr algn="l" rtl="0"/>
            <a:r>
              <a:rPr lang="en-US" dirty="0" smtClean="0"/>
              <a:t>Incidence of relapse  &amp;EFS: the same in the 3 groups. </a:t>
            </a:r>
          </a:p>
          <a:p>
            <a:pPr algn="l" rtl="0"/>
            <a:endParaRPr lang="fa-I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Relapsed ALL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685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80-85% of ALL: cure- prognostic factors -risk-oriented treatment  protocols.</a:t>
            </a:r>
          </a:p>
          <a:p>
            <a:pPr algn="l" rtl="0"/>
            <a:r>
              <a:rPr lang="en-US" b="1" dirty="0" smtClean="0"/>
              <a:t>Rrelapse:15-20%</a:t>
            </a:r>
            <a:endParaRPr lang="fa-IR" b="1" dirty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Relapsed </a:t>
            </a:r>
            <a:r>
              <a:rPr lang="en-US" dirty="0"/>
              <a:t>ALL is the </a:t>
            </a:r>
            <a:r>
              <a:rPr lang="en-US" b="1" dirty="0" smtClean="0"/>
              <a:t>4’th most common </a:t>
            </a:r>
            <a:r>
              <a:rPr lang="en-US" b="1" dirty="0"/>
              <a:t>childhood </a:t>
            </a:r>
            <a:r>
              <a:rPr lang="en-US" b="1" dirty="0" smtClean="0"/>
              <a:t>malignancy </a:t>
            </a:r>
            <a:r>
              <a:rPr lang="en-US" dirty="0" smtClean="0"/>
              <a:t>similar </a:t>
            </a:r>
            <a:r>
              <a:rPr lang="en-US" dirty="0"/>
              <a:t>to the </a:t>
            </a:r>
            <a:r>
              <a:rPr lang="en-US" dirty="0" smtClean="0"/>
              <a:t>number, of </a:t>
            </a:r>
            <a:r>
              <a:rPr lang="en-US" dirty="0"/>
              <a:t>children with </a:t>
            </a:r>
            <a:r>
              <a:rPr lang="en-US" b="1" dirty="0"/>
              <a:t>newly diagnosed </a:t>
            </a:r>
            <a:r>
              <a:rPr lang="en-US" b="1" dirty="0" smtClean="0"/>
              <a:t>AML </a:t>
            </a:r>
            <a:r>
              <a:rPr lang="en-US" dirty="0"/>
              <a:t>or </a:t>
            </a:r>
            <a:r>
              <a:rPr lang="en-US" b="1" dirty="0" err="1" smtClean="0"/>
              <a:t>Rhabdomyosarcoma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b="1" dirty="0" smtClean="0"/>
              <a:t>Intensive </a:t>
            </a:r>
            <a:r>
              <a:rPr lang="en-US" b="1" dirty="0"/>
              <a:t>combination chemotherapy</a:t>
            </a:r>
            <a:r>
              <a:rPr lang="en-US" dirty="0"/>
              <a:t> </a:t>
            </a:r>
            <a:r>
              <a:rPr lang="en-US" dirty="0" smtClean="0"/>
              <a:t>&amp;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smtClean="0"/>
              <a:t>A-HSCT:30-50</a:t>
            </a:r>
            <a:r>
              <a:rPr lang="en-US" b="1" dirty="0"/>
              <a:t>% </a:t>
            </a:r>
            <a:r>
              <a:rPr lang="en-US" b="1" dirty="0" smtClean="0"/>
              <a:t>relapsed </a:t>
            </a:r>
            <a:r>
              <a:rPr lang="en-US" b="1" dirty="0"/>
              <a:t>ALL </a:t>
            </a:r>
            <a:r>
              <a:rPr lang="en-US" b="1" dirty="0" smtClean="0"/>
              <a:t>,cure</a:t>
            </a:r>
            <a:r>
              <a:rPr lang="en-US" dirty="0" smtClean="0"/>
              <a:t>.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err="1" smtClean="0"/>
              <a:t>Eapen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smtClean="0"/>
              <a:t>al: compared results observed in </a:t>
            </a:r>
            <a:r>
              <a:rPr lang="en-US" b="1" dirty="0" smtClean="0"/>
              <a:t>503 </a:t>
            </a:r>
            <a:r>
              <a:rPr lang="en-US" b="1" dirty="0"/>
              <a:t>children </a:t>
            </a:r>
            <a:r>
              <a:rPr lang="en-US" b="1" dirty="0" smtClean="0"/>
              <a:t>given </a:t>
            </a:r>
            <a:r>
              <a:rPr lang="en-US" b="1" dirty="0"/>
              <a:t>UCBT</a:t>
            </a:r>
            <a:r>
              <a:rPr lang="en-US" dirty="0"/>
              <a:t> with those </a:t>
            </a:r>
            <a:r>
              <a:rPr lang="en-US" b="1" dirty="0" smtClean="0"/>
              <a:t>of 282 </a:t>
            </a:r>
            <a:r>
              <a:rPr lang="en-US" b="1" dirty="0"/>
              <a:t>UD-BMT recipients </a:t>
            </a:r>
            <a:r>
              <a:rPr lang="en-US" dirty="0"/>
              <a:t>[116 were HLA allele-matched </a:t>
            </a:r>
            <a:r>
              <a:rPr lang="en-US" dirty="0" smtClean="0"/>
              <a:t>,HLA-A</a:t>
            </a:r>
            <a:r>
              <a:rPr lang="en-US" dirty="0"/>
              <a:t>, -B,-C and DRB1, thus 8 </a:t>
            </a:r>
            <a:r>
              <a:rPr lang="en-US" dirty="0" smtClean="0"/>
              <a:t>/8) and </a:t>
            </a:r>
            <a:r>
              <a:rPr lang="en-US" dirty="0"/>
              <a:t>166 </a:t>
            </a:r>
            <a:r>
              <a:rPr lang="en-US" dirty="0" smtClean="0"/>
              <a:t>mismatched.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b="1" dirty="0"/>
              <a:t>UCBT</a:t>
            </a:r>
            <a:r>
              <a:rPr lang="en-US" dirty="0"/>
              <a:t> recipients, only </a:t>
            </a:r>
            <a:r>
              <a:rPr lang="en-US" b="1" dirty="0"/>
              <a:t>35 </a:t>
            </a:r>
            <a:r>
              <a:rPr lang="en-US" dirty="0"/>
              <a:t>were matched at the HLA A, B (</a:t>
            </a:r>
            <a:r>
              <a:rPr lang="en-US" dirty="0" smtClean="0"/>
              <a:t>antigen level) and </a:t>
            </a:r>
            <a:r>
              <a:rPr lang="en-US" dirty="0"/>
              <a:t>DRB1 (allele-level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children ,allele-matched UD-BMT, patients transplanted with </a:t>
            </a:r>
            <a:r>
              <a:rPr lang="en-US" b="1" dirty="0" smtClean="0"/>
              <a:t>1 or 2 HLA-disparate</a:t>
            </a:r>
            <a:r>
              <a:rPr lang="en-US" dirty="0" smtClean="0"/>
              <a:t>, </a:t>
            </a:r>
            <a:r>
              <a:rPr lang="en-US" b="1" dirty="0" smtClean="0"/>
              <a:t>high-cell content UCB units</a:t>
            </a:r>
            <a:r>
              <a:rPr lang="en-US" dirty="0" smtClean="0"/>
              <a:t> ,: similar  5 year  EFS,</a:t>
            </a:r>
          </a:p>
          <a:p>
            <a:pPr algn="l" rtl="0"/>
            <a:r>
              <a:rPr lang="en-US" dirty="0" smtClean="0"/>
              <a:t> while an </a:t>
            </a:r>
            <a:r>
              <a:rPr lang="en-US" b="1" dirty="0" smtClean="0"/>
              <a:t>even better outcome was evident for the 35 children given HLA-matched UCBT</a:t>
            </a:r>
            <a:r>
              <a:rPr lang="en-US" dirty="0" smtClean="0"/>
              <a:t>.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Ruggeri et al. </a:t>
            </a:r>
            <a:r>
              <a:rPr lang="en-US" dirty="0" smtClean="0"/>
              <a:t>170 </a:t>
            </a:r>
            <a:r>
              <a:rPr lang="en-US" dirty="0"/>
              <a:t>children with </a:t>
            </a:r>
            <a:r>
              <a:rPr lang="en-US" dirty="0" smtClean="0"/>
              <a:t>ALL in CR;</a:t>
            </a:r>
          </a:p>
          <a:p>
            <a:pPr algn="l" rtl="0">
              <a:buNone/>
            </a:pPr>
            <a:r>
              <a:rPr lang="en-US" dirty="0" smtClean="0"/>
              <a:t>    77 </a:t>
            </a:r>
            <a:r>
              <a:rPr lang="en-US" dirty="0"/>
              <a:t>transplanted in CR2, the 4-year EFS was 44% and high levels of MRD before the </a:t>
            </a:r>
            <a:r>
              <a:rPr lang="en-US" dirty="0" smtClean="0"/>
              <a:t>allograft predicted </a:t>
            </a:r>
            <a:r>
              <a:rPr lang="en-US" dirty="0"/>
              <a:t>an increased relapse risk</a:t>
            </a:r>
            <a:r>
              <a:rPr lang="en-US" dirty="0" smtClean="0"/>
              <a:t>. </a:t>
            </a:r>
            <a:endParaRPr lang="fa-I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Tcell</a:t>
            </a:r>
            <a:r>
              <a:rPr lang="en-US" dirty="0" smtClean="0"/>
              <a:t>-depleted </a:t>
            </a:r>
            <a:r>
              <a:rPr lang="en-US" dirty="0"/>
              <a:t>HSCT from an HLA-</a:t>
            </a:r>
            <a:r>
              <a:rPr lang="en-US" dirty="0" err="1"/>
              <a:t>haploidentical</a:t>
            </a:r>
            <a:r>
              <a:rPr lang="en-US" dirty="0"/>
              <a:t> relative (</a:t>
            </a:r>
            <a:r>
              <a:rPr lang="en-US" dirty="0" err="1"/>
              <a:t>haplo</a:t>
            </a:r>
            <a:r>
              <a:rPr lang="en-US" dirty="0"/>
              <a:t>-HSCT</a:t>
            </a:r>
            <a:r>
              <a:rPr lang="en-US" dirty="0" smtClean="0"/>
              <a:t>) with leukemia relapse risk </a:t>
            </a:r>
          </a:p>
          <a:p>
            <a:pPr algn="l" rtl="0"/>
            <a:r>
              <a:rPr lang="en-US" dirty="0" smtClean="0"/>
              <a:t>Adult </a:t>
            </a:r>
            <a:r>
              <a:rPr lang="en-US" dirty="0"/>
              <a:t>patients with AML transplanted </a:t>
            </a:r>
            <a:r>
              <a:rPr lang="en-US" dirty="0" smtClean="0"/>
              <a:t>in CR</a:t>
            </a:r>
            <a:r>
              <a:rPr lang="en-US" dirty="0"/>
              <a:t>, a </a:t>
            </a:r>
            <a:r>
              <a:rPr lang="en-US" dirty="0" err="1"/>
              <a:t>GvL</a:t>
            </a:r>
            <a:r>
              <a:rPr lang="en-US" dirty="0"/>
              <a:t> effect could be mediated by Natural Killer (NK) cells when an HLA-disparate, </a:t>
            </a:r>
            <a:r>
              <a:rPr lang="en-US" dirty="0" smtClean="0"/>
              <a:t>NK </a:t>
            </a:r>
            <a:r>
              <a:rPr lang="en-US" dirty="0" err="1" smtClean="0"/>
              <a:t>alloreactive</a:t>
            </a:r>
            <a:r>
              <a:rPr lang="en-US" dirty="0" smtClean="0"/>
              <a:t> </a:t>
            </a:r>
            <a:r>
              <a:rPr lang="en-US" dirty="0"/>
              <a:t>relative was employed as donor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NK-mediated </a:t>
            </a:r>
            <a:r>
              <a:rPr lang="en-US" dirty="0" err="1"/>
              <a:t>GvL</a:t>
            </a:r>
            <a:r>
              <a:rPr lang="en-US" dirty="0"/>
              <a:t> effect has also been</a:t>
            </a:r>
          </a:p>
          <a:p>
            <a:pPr algn="l" rtl="0">
              <a:buNone/>
            </a:pPr>
            <a:r>
              <a:rPr lang="en-US" dirty="0"/>
              <a:t>documented in children with ALL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European </a:t>
            </a:r>
            <a:r>
              <a:rPr lang="en-US" dirty="0"/>
              <a:t>Blood and Marrow Transplant (EBMT) registry 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outcomes of 127 </a:t>
            </a:r>
            <a:r>
              <a:rPr lang="en-US" dirty="0"/>
              <a:t>children with ALL </a:t>
            </a:r>
            <a:r>
              <a:rPr lang="en-US" dirty="0" smtClean="0"/>
              <a:t>/</a:t>
            </a:r>
            <a:r>
              <a:rPr lang="en-US" dirty="0" err="1" smtClean="0"/>
              <a:t>haplo</a:t>
            </a:r>
            <a:r>
              <a:rPr lang="en-US" dirty="0" smtClean="0"/>
              <a:t>-HSCT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While </a:t>
            </a:r>
            <a:r>
              <a:rPr lang="en-US" b="1" dirty="0"/>
              <a:t>the EFS of children transplanted not in </a:t>
            </a:r>
            <a:r>
              <a:rPr lang="en-US" b="1" dirty="0" smtClean="0"/>
              <a:t>remission was </a:t>
            </a:r>
            <a:r>
              <a:rPr lang="en-US" b="1" dirty="0"/>
              <a:t>0% </a:t>
            </a: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Children </a:t>
            </a:r>
            <a:r>
              <a:rPr lang="en-US" b="1" dirty="0"/>
              <a:t>with CR2 and CR3 was 34% and 22%, respectively</a:t>
            </a:r>
            <a:r>
              <a:rPr lang="en-US" dirty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 </a:t>
            </a:r>
            <a:r>
              <a:rPr lang="en-US" dirty="0" err="1"/>
              <a:t>unmanipulated</a:t>
            </a:r>
            <a:r>
              <a:rPr lang="en-US" dirty="0"/>
              <a:t> HLA-</a:t>
            </a:r>
            <a:r>
              <a:rPr lang="en-US" dirty="0" err="1"/>
              <a:t>haploidentical</a:t>
            </a:r>
            <a:r>
              <a:rPr lang="en-US" dirty="0"/>
              <a:t> HSCT can be considered </a:t>
            </a:r>
            <a:r>
              <a:rPr lang="en-US" dirty="0" smtClean="0"/>
              <a:t>for Those </a:t>
            </a:r>
            <a:r>
              <a:rPr lang="en-US" dirty="0"/>
              <a:t>few patients who are unable to locate an HLA-compatible donor, a suitable UCB unit or </a:t>
            </a:r>
            <a:r>
              <a:rPr lang="en-US" dirty="0" smtClean="0"/>
              <a:t>a NK-</a:t>
            </a:r>
            <a:r>
              <a:rPr lang="en-US" dirty="0" err="1" smtClean="0"/>
              <a:t>alloreactive</a:t>
            </a:r>
            <a:r>
              <a:rPr lang="en-US" dirty="0" smtClean="0"/>
              <a:t> </a:t>
            </a:r>
            <a:r>
              <a:rPr lang="en-US" dirty="0"/>
              <a:t>relative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HSCT to any </a:t>
            </a:r>
            <a:r>
              <a:rPr lang="en-US" dirty="0" smtClean="0"/>
              <a:t>child: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with either HR features or </a:t>
            </a:r>
            <a:r>
              <a:rPr lang="en-US" dirty="0" smtClean="0"/>
              <a:t>poor clearance </a:t>
            </a:r>
            <a:r>
              <a:rPr lang="en-US" dirty="0"/>
              <a:t>of blast cells (e.g., high levels of MRD), since these patients (around two thirds of </a:t>
            </a:r>
            <a:r>
              <a:rPr lang="en-US" dirty="0" smtClean="0"/>
              <a:t>the overall </a:t>
            </a:r>
            <a:r>
              <a:rPr lang="en-US" dirty="0"/>
              <a:t>population of relapsed children) have a probability of survival below 30% without</a:t>
            </a:r>
            <a:endParaRPr lang="fa-I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 err="1" smtClean="0"/>
              <a:t>Relaps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A-HSCT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800" b="1" dirty="0" smtClean="0"/>
              <a:t>HLA-matched </a:t>
            </a:r>
            <a:r>
              <a:rPr lang="en-US" sz="1800" b="1" dirty="0"/>
              <a:t>siblings as preferred donors; for children</a:t>
            </a:r>
          </a:p>
          <a:p>
            <a:pPr algn="l" rtl="0"/>
            <a:r>
              <a:rPr lang="en-US" sz="1800" dirty="0"/>
              <a:t>lacking an HLA-compatible family donor, either </a:t>
            </a:r>
            <a:r>
              <a:rPr lang="en-US" sz="1800" b="1" dirty="0"/>
              <a:t>UD, or UCB units or </a:t>
            </a:r>
            <a:r>
              <a:rPr lang="en-US" sz="1800" b="1" dirty="0" err="1"/>
              <a:t>haploidentical</a:t>
            </a:r>
            <a:r>
              <a:rPr lang="en-US" sz="1800" b="1" dirty="0"/>
              <a:t> family </a:t>
            </a:r>
            <a:r>
              <a:rPr lang="en-US" sz="1800" b="1" dirty="0" smtClean="0"/>
              <a:t>donor</a:t>
            </a:r>
          </a:p>
          <a:p>
            <a:pPr algn="l" rtl="0"/>
            <a:r>
              <a:rPr lang="en-US" sz="1800" dirty="0" smtClean="0"/>
              <a:t>We </a:t>
            </a:r>
            <a:r>
              <a:rPr lang="en-US" sz="1800" dirty="0"/>
              <a:t>use high-resolution molecular typing for HLA-A, -B, -C, -DRB1 loci for</a:t>
            </a:r>
          </a:p>
          <a:p>
            <a:pPr algn="l" rtl="0"/>
            <a:r>
              <a:rPr lang="en-US" sz="1800" dirty="0" smtClean="0"/>
              <a:t>selecting </a:t>
            </a:r>
            <a:r>
              <a:rPr lang="en-US" sz="1800" dirty="0"/>
              <a:t>unrelated BM donors, which should not differ from the recipient for more than 1 allele.</a:t>
            </a:r>
          </a:p>
          <a:p>
            <a:pPr algn="l" rtl="0"/>
            <a:r>
              <a:rPr lang="en-US" sz="1800" dirty="0" smtClean="0"/>
              <a:t>HLA-</a:t>
            </a:r>
            <a:r>
              <a:rPr lang="en-US" sz="1800" dirty="0" err="1" smtClean="0"/>
              <a:t>haploidentical</a:t>
            </a:r>
            <a:r>
              <a:rPr lang="en-US" sz="1800" dirty="0" smtClean="0"/>
              <a:t> </a:t>
            </a:r>
            <a:r>
              <a:rPr lang="en-US" sz="1800" dirty="0"/>
              <a:t>donors, optimally if </a:t>
            </a:r>
            <a:r>
              <a:rPr lang="en-US" sz="1800" dirty="0" smtClean="0"/>
              <a:t>NK-</a:t>
            </a:r>
            <a:r>
              <a:rPr lang="en-US" sz="1800" dirty="0" err="1" smtClean="0"/>
              <a:t>alloreactive</a:t>
            </a:r>
            <a:r>
              <a:rPr lang="en-US" sz="1800" dirty="0" smtClean="0"/>
              <a:t> </a:t>
            </a:r>
          </a:p>
          <a:p>
            <a:pPr algn="l" rtl="0"/>
            <a:r>
              <a:rPr lang="en-US" sz="1800" dirty="0" smtClean="0"/>
              <a:t>Whatever </a:t>
            </a:r>
            <a:r>
              <a:rPr lang="en-US" sz="1800" dirty="0"/>
              <a:t>the type of </a:t>
            </a:r>
            <a:r>
              <a:rPr lang="en-US" sz="1800" dirty="0" smtClean="0"/>
              <a:t>transplant given</a:t>
            </a:r>
            <a:r>
              <a:rPr lang="en-US" sz="1800" dirty="0"/>
              <a:t>, we perform HSCT in children achieving second CR </a:t>
            </a:r>
            <a:r>
              <a:rPr lang="en-US" sz="1800" b="1" dirty="0"/>
              <a:t>after 2-3 courses of </a:t>
            </a:r>
            <a:r>
              <a:rPr lang="en-US" sz="1800" b="1" dirty="0" smtClean="0"/>
              <a:t>consolidation </a:t>
            </a:r>
            <a:r>
              <a:rPr lang="en-US" sz="1800" dirty="0" smtClean="0"/>
              <a:t>chemotherapy </a:t>
            </a:r>
            <a:r>
              <a:rPr lang="en-US" sz="1800" dirty="0"/>
              <a:t>aimed at obtaining low MRD level, since this portends favorable implications </a:t>
            </a:r>
            <a:r>
              <a:rPr lang="en-US" sz="1800" dirty="0" smtClean="0"/>
              <a:t>for disease </a:t>
            </a:r>
            <a:r>
              <a:rPr lang="en-US" sz="1800" dirty="0"/>
              <a:t>recurrence</a:t>
            </a:r>
            <a:r>
              <a:rPr lang="en-US" sz="1800" dirty="0" smtClean="0"/>
              <a:t>. </a:t>
            </a:r>
          </a:p>
          <a:p>
            <a:pPr algn="l" rtl="0"/>
            <a:r>
              <a:rPr lang="en-US" sz="1800" dirty="0" smtClean="0"/>
              <a:t>Although </a:t>
            </a:r>
            <a:r>
              <a:rPr lang="en-US" sz="1800" b="1" dirty="0"/>
              <a:t>TBI s</a:t>
            </a:r>
            <a:r>
              <a:rPr lang="en-US" sz="1800" dirty="0"/>
              <a:t>till represents the golden standard, alternative </a:t>
            </a:r>
            <a:r>
              <a:rPr lang="en-US" sz="1800" dirty="0" smtClean="0"/>
              <a:t>chemotherapy based</a:t>
            </a:r>
            <a:endParaRPr lang="en-US" sz="1800" dirty="0"/>
          </a:p>
          <a:p>
            <a:pPr algn="l" rtl="0">
              <a:buNone/>
            </a:pPr>
            <a:r>
              <a:rPr lang="en-US" sz="1800" dirty="0" smtClean="0"/>
              <a:t>       regimens </a:t>
            </a:r>
            <a:r>
              <a:rPr lang="en-US" sz="1800" dirty="0"/>
              <a:t>should be tested in future controlled trials.</a:t>
            </a:r>
            <a:endParaRPr lang="fa-IR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Novel </a:t>
            </a:r>
            <a:r>
              <a:rPr lang="en-US" sz="2700" b="1" dirty="0"/>
              <a:t>drugs into </a:t>
            </a:r>
            <a:r>
              <a:rPr lang="en-US" sz="2700" b="1" dirty="0" smtClean="0"/>
              <a:t>current </a:t>
            </a:r>
            <a:r>
              <a:rPr lang="en-US" sz="2700" b="1" dirty="0"/>
              <a:t>regimens for relapsed</a:t>
            </a:r>
            <a:br>
              <a:rPr lang="en-US" sz="2700" b="1" dirty="0"/>
            </a:br>
            <a:r>
              <a:rPr lang="en-US" sz="2200" b="1" dirty="0"/>
              <a:t>ALL</a:t>
            </a:r>
            <a:endParaRPr lang="fa-I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/>
              <a:t>Nelarabine</a:t>
            </a:r>
            <a:r>
              <a:rPr lang="en-US" dirty="0"/>
              <a:t> is an inhibitor of </a:t>
            </a:r>
            <a:r>
              <a:rPr lang="en-US" dirty="0" smtClean="0"/>
              <a:t>PNP-</a:t>
            </a:r>
            <a:r>
              <a:rPr lang="en-US" dirty="0" err="1" smtClean="0"/>
              <a:t>purine</a:t>
            </a:r>
            <a:r>
              <a:rPr lang="en-US" dirty="0" smtClean="0"/>
              <a:t> </a:t>
            </a:r>
            <a:r>
              <a:rPr lang="en-US" dirty="0"/>
              <a:t>nucleoside </a:t>
            </a:r>
            <a:r>
              <a:rPr lang="en-US" dirty="0" err="1" smtClean="0"/>
              <a:t>phosphorylase</a:t>
            </a:r>
            <a:endParaRPr lang="fa-IR" dirty="0" smtClean="0"/>
          </a:p>
          <a:p>
            <a:pPr algn="l" rtl="0"/>
            <a:r>
              <a:rPr lang="en-US" dirty="0" err="1"/>
              <a:t>Clofarabine</a:t>
            </a:r>
            <a:r>
              <a:rPr lang="en-US" dirty="0"/>
              <a:t> is a second-generation </a:t>
            </a:r>
            <a:r>
              <a:rPr lang="en-US" dirty="0" err="1"/>
              <a:t>purine</a:t>
            </a:r>
            <a:r>
              <a:rPr lang="en-US" dirty="0"/>
              <a:t> analogue capable of </a:t>
            </a:r>
            <a:r>
              <a:rPr lang="en-US" dirty="0" smtClean="0"/>
              <a:t>inhibiting DNA </a:t>
            </a:r>
            <a:r>
              <a:rPr lang="en-US" dirty="0"/>
              <a:t>synthesis/repair and inducing cell </a:t>
            </a:r>
            <a:r>
              <a:rPr lang="en-US" dirty="0" smtClean="0"/>
              <a:t>death</a:t>
            </a:r>
          </a:p>
          <a:p>
            <a:pPr algn="l" rtl="0"/>
            <a:r>
              <a:rPr lang="en-US" b="1" i="1" dirty="0" smtClean="0"/>
              <a:t>Monoclonal antibodies:</a:t>
            </a:r>
          </a:p>
          <a:p>
            <a:pPr algn="l" rtl="0"/>
            <a:r>
              <a:rPr lang="en-US" b="1" i="1" dirty="0" smtClean="0"/>
              <a:t> </a:t>
            </a:r>
            <a:r>
              <a:rPr lang="en-US" b="1" i="1" dirty="0" err="1"/>
              <a:t>Epratuzumab</a:t>
            </a:r>
            <a:r>
              <a:rPr lang="en-US" i="1" dirty="0"/>
              <a:t> is a humanized monoclonal antibody targeting the </a:t>
            </a:r>
            <a:r>
              <a:rPr lang="en-US" b="1" i="1" dirty="0" smtClean="0"/>
              <a:t>CD22 </a:t>
            </a:r>
            <a:r>
              <a:rPr lang="en-US" b="1" dirty="0" smtClean="0"/>
              <a:t>antigen</a:t>
            </a:r>
            <a:r>
              <a:rPr lang="en-US" dirty="0"/>
              <a:t>, highly expressed in the majority of </a:t>
            </a:r>
            <a:r>
              <a:rPr lang="en-US" dirty="0" smtClean="0"/>
              <a:t>BCP-ALL</a:t>
            </a:r>
            <a:r>
              <a:rPr lang="en-US" i="1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Novel drugs into current regimens for relapsed</a:t>
            </a:r>
            <a:br>
              <a:rPr lang="en-US" sz="2400" b="1" dirty="0" smtClean="0"/>
            </a:br>
            <a:r>
              <a:rPr lang="en-US" sz="2400" b="1" dirty="0" smtClean="0"/>
              <a:t>ALL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 err="1"/>
              <a:t>Blinatumomab</a:t>
            </a:r>
            <a:r>
              <a:rPr lang="en-US" b="1" dirty="0"/>
              <a:t> </a:t>
            </a:r>
            <a:r>
              <a:rPr lang="en-US" dirty="0" smtClean="0"/>
              <a:t>: </a:t>
            </a:r>
            <a:r>
              <a:rPr lang="en-US" dirty="0" err="1"/>
              <a:t>murine</a:t>
            </a:r>
            <a:r>
              <a:rPr lang="en-US" dirty="0"/>
              <a:t>, single-chain antibody construct belonging to a new class of bi-specific</a:t>
            </a:r>
          </a:p>
          <a:p>
            <a:pPr algn="l" rtl="0">
              <a:buNone/>
            </a:pPr>
            <a:r>
              <a:rPr lang="en-US" dirty="0"/>
              <a:t>T-cell engagers (</a:t>
            </a:r>
            <a:r>
              <a:rPr lang="en-US" dirty="0" err="1"/>
              <a:t>BiTE</a:t>
            </a:r>
            <a:r>
              <a:rPr lang="en-US" dirty="0"/>
              <a:t>) and designed to link CD19-expressing B cells and T cells.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This </a:t>
            </a:r>
            <a:r>
              <a:rPr lang="en-US" dirty="0" err="1" smtClean="0"/>
              <a:t>synapsis</a:t>
            </a:r>
            <a:r>
              <a:rPr lang="en-US" dirty="0" smtClean="0"/>
              <a:t> results </a:t>
            </a:r>
            <a:r>
              <a:rPr lang="en-US" dirty="0"/>
              <a:t>in </a:t>
            </a:r>
            <a:r>
              <a:rPr lang="en-US" dirty="0" err="1"/>
              <a:t>cytotoxic</a:t>
            </a:r>
            <a:r>
              <a:rPr lang="en-US" dirty="0"/>
              <a:t> T-cell responses (CTL) against CD19-expressing </a:t>
            </a:r>
            <a:r>
              <a:rPr lang="en-US" dirty="0" smtClean="0"/>
              <a:t>cells</a:t>
            </a:r>
          </a:p>
          <a:p>
            <a:pPr algn="l" rtl="0"/>
            <a:r>
              <a:rPr lang="en-US" b="1" dirty="0" err="1" smtClean="0"/>
              <a:t>Bortezomib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err="1"/>
              <a:t>proteasome</a:t>
            </a:r>
            <a:r>
              <a:rPr lang="en-US" dirty="0"/>
              <a:t> inhibitor, which renders leukemic cells more </a:t>
            </a:r>
            <a:r>
              <a:rPr lang="en-US" b="1" dirty="0"/>
              <a:t>sensitive to the </a:t>
            </a:r>
            <a:r>
              <a:rPr lang="en-US" b="1" dirty="0" smtClean="0"/>
              <a:t>apoptotic  effects </a:t>
            </a:r>
            <a:r>
              <a:rPr lang="en-US" b="1" dirty="0"/>
              <a:t>of chemotherapy</a:t>
            </a:r>
            <a:r>
              <a:rPr lang="en-US" dirty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Novel drugs into current regimens for relapsed</a:t>
            </a:r>
            <a:br>
              <a:rPr lang="en-US" sz="2400" b="1" dirty="0" smtClean="0"/>
            </a:br>
            <a:r>
              <a:rPr lang="en-US" sz="2400" b="1" dirty="0" smtClean="0"/>
              <a:t>ALL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Molecularly </a:t>
            </a:r>
            <a:r>
              <a:rPr lang="en-US" dirty="0"/>
              <a:t>targeted therapy in ALL </a:t>
            </a:r>
            <a:r>
              <a:rPr lang="en-US" dirty="0" smtClean="0"/>
              <a:t>:TKI</a:t>
            </a:r>
          </a:p>
          <a:p>
            <a:pPr algn="l" rtl="0"/>
            <a:r>
              <a:rPr lang="en-US" dirty="0"/>
              <a:t>FLT3 is frequently </a:t>
            </a:r>
            <a:r>
              <a:rPr lang="en-US" dirty="0" smtClean="0"/>
              <a:t>over- expressed in</a:t>
            </a:r>
          </a:p>
          <a:p>
            <a:pPr algn="l" rtl="0">
              <a:buNone/>
            </a:pPr>
            <a:r>
              <a:rPr lang="en-US" dirty="0" smtClean="0"/>
              <a:t>            MLL-rearranged ALL</a:t>
            </a:r>
          </a:p>
          <a:p>
            <a:pPr algn="l" rtl="0">
              <a:buNone/>
            </a:pPr>
            <a:r>
              <a:rPr lang="en-US" dirty="0" smtClean="0"/>
              <a:t>            C-kit </a:t>
            </a:r>
            <a:r>
              <a:rPr lang="en-US" dirty="0"/>
              <a:t>(CD117)-positive T-cell </a:t>
            </a:r>
            <a:r>
              <a:rPr lang="en-US" dirty="0" smtClean="0"/>
              <a:t>ALL 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Hyperdiploid</a:t>
            </a:r>
            <a:r>
              <a:rPr lang="en-US" dirty="0" smtClean="0"/>
              <a:t> </a:t>
            </a:r>
            <a:r>
              <a:rPr lang="en-US" dirty="0"/>
              <a:t>ALL</a:t>
            </a:r>
          </a:p>
          <a:p>
            <a:pPr algn="l" rtl="0">
              <a:buNone/>
            </a:pPr>
            <a:r>
              <a:rPr lang="en-US" dirty="0" smtClean="0"/>
              <a:t>FLT3 </a:t>
            </a:r>
            <a:r>
              <a:rPr lang="en-US" dirty="0"/>
              <a:t>inhibitors display </a:t>
            </a:r>
            <a:r>
              <a:rPr lang="en-US" i="1" dirty="0"/>
              <a:t>in vitro </a:t>
            </a:r>
            <a:r>
              <a:rPr lang="en-US" i="1" dirty="0" err="1"/>
              <a:t>cytotoxicity</a:t>
            </a:r>
            <a:r>
              <a:rPr lang="en-US" i="1" dirty="0"/>
              <a:t> in samples of </a:t>
            </a:r>
            <a:r>
              <a:rPr lang="en-US" i="1" dirty="0" smtClean="0"/>
              <a:t>BCP-ALL  </a:t>
            </a:r>
            <a:r>
              <a:rPr lang="en-US" dirty="0" smtClean="0"/>
              <a:t>with </a:t>
            </a:r>
            <a:r>
              <a:rPr lang="en-US" i="1" dirty="0"/>
              <a:t>MLL rearrangements and activated </a:t>
            </a:r>
            <a:r>
              <a:rPr lang="en-US" i="1" dirty="0" smtClean="0"/>
              <a:t>FLT3.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Liposomal </a:t>
            </a:r>
            <a:r>
              <a:rPr lang="en-US" dirty="0" err="1" smtClean="0"/>
              <a:t>cytarabine</a:t>
            </a:r>
            <a:r>
              <a:rPr lang="en-US" dirty="0" smtClean="0"/>
              <a:t>:  serious </a:t>
            </a:r>
            <a:r>
              <a:rPr lang="en-US" dirty="0"/>
              <a:t>neurotoxicity </a:t>
            </a:r>
            <a:r>
              <a:rPr lang="en-US" dirty="0" smtClean="0"/>
              <a:t> employing IT liposomal </a:t>
            </a:r>
            <a:r>
              <a:rPr lang="en-US" dirty="0" err="1"/>
              <a:t>cytarabine</a:t>
            </a:r>
            <a:r>
              <a:rPr lang="en-US" dirty="0"/>
              <a:t> in association with high-dose MTX</a:t>
            </a:r>
            <a:endParaRPr lang="fa-I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Relapsed -ALL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        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b="1" dirty="0" smtClean="0"/>
              <a:t>         Novel </a:t>
            </a:r>
            <a:r>
              <a:rPr lang="en-US" b="1" dirty="0"/>
              <a:t>salvage </a:t>
            </a:r>
            <a:r>
              <a:rPr lang="en-US" b="1" dirty="0" smtClean="0"/>
              <a:t> regimens </a:t>
            </a:r>
            <a:r>
              <a:rPr lang="en-US" b="1" dirty="0"/>
              <a:t>are needed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a-I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Precursor B-cell acute lymphoblastic leukemia</a:t>
            </a:r>
            <a:br>
              <a:rPr lang="en-US" sz="2200" b="1" dirty="0" smtClean="0"/>
            </a:br>
            <a:r>
              <a:rPr lang="en-US" sz="2200" b="1" dirty="0" smtClean="0"/>
              <a:t>presenting as obstructive jaundice</a:t>
            </a:r>
            <a:r>
              <a:rPr lang="en-US" sz="2200" dirty="0" smtClean="0"/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400" dirty="0" smtClean="0"/>
          </a:p>
          <a:p>
            <a:pPr algn="l" rtl="0">
              <a:buNone/>
            </a:pPr>
            <a:r>
              <a:rPr lang="en-US" sz="5900" dirty="0" smtClean="0"/>
              <a:t>A </a:t>
            </a:r>
            <a:r>
              <a:rPr lang="en-US" sz="5900" b="1" dirty="0" smtClean="0"/>
              <a:t>44-year-old man </a:t>
            </a:r>
            <a:r>
              <a:rPr lang="en-US" sz="5900" dirty="0" smtClean="0"/>
              <a:t>: </a:t>
            </a:r>
            <a:r>
              <a:rPr lang="en-US" sz="5900" b="1" dirty="0" smtClean="0"/>
              <a:t>RUQ pain </a:t>
            </a:r>
            <a:r>
              <a:rPr lang="en-US" sz="5900" dirty="0" smtClean="0"/>
              <a:t>,</a:t>
            </a:r>
            <a:r>
              <a:rPr lang="en-US" sz="5900" b="1" dirty="0" smtClean="0"/>
              <a:t>Jaundice</a:t>
            </a:r>
            <a:r>
              <a:rPr lang="en-US" sz="5900" dirty="0" smtClean="0"/>
              <a:t>, </a:t>
            </a:r>
            <a:r>
              <a:rPr lang="en-US" sz="5900" b="1" dirty="0" err="1" smtClean="0"/>
              <a:t>pancytopenia</a:t>
            </a:r>
            <a:r>
              <a:rPr lang="en-US" sz="5900" b="1" dirty="0" smtClean="0"/>
              <a:t> , </a:t>
            </a:r>
            <a:r>
              <a:rPr lang="en-US" sz="5900" b="1" dirty="0" err="1" smtClean="0"/>
              <a:t>hyperbilirubinemia</a:t>
            </a:r>
            <a:r>
              <a:rPr lang="en-US" sz="5900" dirty="0" smtClean="0"/>
              <a:t>, </a:t>
            </a:r>
            <a:r>
              <a:rPr lang="en-US" sz="5900" b="1" dirty="0" smtClean="0"/>
              <a:t>DB&gt; 50%</a:t>
            </a:r>
          </a:p>
          <a:p>
            <a:pPr algn="l" rtl="0">
              <a:buNone/>
            </a:pPr>
            <a:r>
              <a:rPr lang="en-US" sz="5900" b="1" dirty="0" smtClean="0"/>
              <a:t>Imaging :</a:t>
            </a:r>
            <a:r>
              <a:rPr lang="en-US" sz="5900" b="1" dirty="0" err="1" smtClean="0"/>
              <a:t>hepatomegaly</a:t>
            </a:r>
            <a:r>
              <a:rPr lang="en-US" sz="5900" dirty="0" smtClean="0"/>
              <a:t>. </a:t>
            </a:r>
          </a:p>
          <a:p>
            <a:pPr algn="l" rtl="0">
              <a:buNone/>
            </a:pPr>
            <a:r>
              <a:rPr lang="en-US" sz="5900" b="1" dirty="0" smtClean="0"/>
              <a:t> liver Biopsy: pre B-cell ALL+ lymphocytic infiltration of the hepatic parenchyma leading to bile stasis.</a:t>
            </a:r>
          </a:p>
          <a:p>
            <a:pPr algn="l" rtl="0">
              <a:buNone/>
            </a:pPr>
            <a:r>
              <a:rPr lang="en-US" sz="5900" b="1" dirty="0" smtClean="0"/>
              <a:t>  Bone marrow </a:t>
            </a:r>
            <a:r>
              <a:rPr lang="en-US" sz="5900" b="1" dirty="0" err="1" smtClean="0"/>
              <a:t>biopsy</a:t>
            </a:r>
            <a:r>
              <a:rPr lang="en-US" sz="5900" dirty="0" err="1" smtClean="0"/>
              <a:t>:</a:t>
            </a:r>
            <a:r>
              <a:rPr lang="en-US" sz="5900" b="1" dirty="0" err="1" smtClean="0"/>
              <a:t>ALL</a:t>
            </a:r>
            <a:r>
              <a:rPr lang="en-US" sz="5900" b="1" dirty="0" smtClean="0"/>
              <a:t> </a:t>
            </a:r>
          </a:p>
          <a:p>
            <a:pPr algn="l" rtl="0">
              <a:buNone/>
            </a:pPr>
            <a:endParaRPr lang="en-US" sz="5500" dirty="0" smtClean="0"/>
          </a:p>
          <a:p>
            <a:pPr algn="l" rtl="0">
              <a:buNone/>
            </a:pPr>
            <a:endParaRPr lang="en-US" sz="5500" dirty="0" smtClean="0"/>
          </a:p>
          <a:p>
            <a:pPr algn="l">
              <a:buNone/>
            </a:pPr>
            <a:r>
              <a:rPr lang="en-US" sz="4200" b="1" dirty="0" smtClean="0"/>
              <a:t>Journal of Medical Case Reports 2011, 5:269presenting .Muhammad N Siddique1</a:t>
            </a:r>
            <a:endParaRPr lang="fa-IR" sz="4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Magnetic resonance imaging scan of the liver with</a:t>
            </a:r>
            <a:br>
              <a:rPr lang="en-US" sz="2000" b="1" dirty="0" smtClean="0"/>
            </a:br>
            <a:r>
              <a:rPr lang="en-US" sz="2000" b="1" dirty="0" smtClean="0"/>
              <a:t>contrast enhancement obtained during the first week of</a:t>
            </a:r>
            <a:br>
              <a:rPr lang="en-US" sz="2000" b="1" dirty="0" smtClean="0"/>
            </a:br>
            <a:r>
              <a:rPr lang="en-US" sz="2000" b="1" dirty="0" smtClean="0"/>
              <a:t>admission showing a </a:t>
            </a:r>
            <a:r>
              <a:rPr lang="en-US" sz="2800" b="1" dirty="0" smtClean="0"/>
              <a:t>normal</a:t>
            </a:r>
            <a:r>
              <a:rPr lang="en-US" sz="2000" b="1" dirty="0" smtClean="0"/>
              <a:t> </a:t>
            </a:r>
            <a:r>
              <a:rPr lang="en-US" sz="2800" b="1" dirty="0" err="1" smtClean="0"/>
              <a:t>hepatobiliary</a:t>
            </a:r>
            <a:r>
              <a:rPr lang="en-US" sz="2800" b="1" dirty="0" smtClean="0"/>
              <a:t> tree</a:t>
            </a:r>
            <a:endParaRPr lang="fa-I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4412" y="1737519"/>
            <a:ext cx="6124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Ultrasound-guided core biopsy of the liver showing</a:t>
            </a:r>
            <a:br>
              <a:rPr lang="en-US" sz="2200" b="1" dirty="0" smtClean="0"/>
            </a:br>
            <a:r>
              <a:rPr lang="en-US" sz="2200" b="1" dirty="0" smtClean="0"/>
              <a:t>small to medium-sized </a:t>
            </a:r>
            <a:r>
              <a:rPr lang="en-US" sz="2200" b="1" dirty="0" err="1" smtClean="0"/>
              <a:t>lymphoblasts</a:t>
            </a:r>
            <a:r>
              <a:rPr lang="en-US" sz="2200" b="1" dirty="0" smtClean="0"/>
              <a:t> infiltrating the </a:t>
            </a:r>
            <a:r>
              <a:rPr lang="en-US" sz="2800" b="1" dirty="0" smtClean="0"/>
              <a:t>hepatic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parenchyma</a:t>
            </a:r>
            <a:endParaRPr lang="fa-IR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6008" y="1609725"/>
            <a:ext cx="644138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Acute Hepatitis as a Manifestation of Acute Lymphoblastic</a:t>
            </a:r>
            <a:br>
              <a:rPr lang="en-US" sz="2400" b="1" dirty="0" smtClean="0"/>
            </a:br>
            <a:r>
              <a:rPr lang="en-US" sz="2400" b="1" dirty="0" smtClean="0"/>
              <a:t>Leukemia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 rtl="0">
              <a:buNone/>
            </a:pPr>
            <a:r>
              <a:rPr lang="en-US" sz="7400" b="1" dirty="0" smtClean="0"/>
              <a:t>7 –Y boy  </a:t>
            </a:r>
            <a:r>
              <a:rPr lang="en-US" sz="7400" b="1" dirty="0" err="1" smtClean="0"/>
              <a:t>Jundice,dark</a:t>
            </a:r>
            <a:r>
              <a:rPr lang="en-US" sz="7400" b="1" dirty="0" smtClean="0"/>
              <a:t> urine and </a:t>
            </a:r>
            <a:r>
              <a:rPr lang="en-US" sz="7400" b="1" dirty="0" err="1" smtClean="0"/>
              <a:t>acholic</a:t>
            </a:r>
            <a:r>
              <a:rPr lang="en-US" sz="7400" b="1" dirty="0" smtClean="0"/>
              <a:t> stool, then </a:t>
            </a:r>
            <a:r>
              <a:rPr lang="en-US" sz="7400" b="1" dirty="0" err="1" smtClean="0"/>
              <a:t>lymphadenopathy</a:t>
            </a:r>
            <a:r>
              <a:rPr lang="en-US" sz="7400" b="1" dirty="0" smtClean="0"/>
              <a:t> , fever. . </a:t>
            </a:r>
            <a:r>
              <a:rPr lang="en-US" sz="7400" b="1" dirty="0" err="1" smtClean="0"/>
              <a:t>hepatomegaly</a:t>
            </a:r>
            <a:endParaRPr lang="en-US" sz="7400" b="1" dirty="0" smtClean="0"/>
          </a:p>
          <a:p>
            <a:pPr algn="l" rtl="0">
              <a:buNone/>
            </a:pPr>
            <a:r>
              <a:rPr lang="en-US" sz="7400" b="1" dirty="0" smtClean="0"/>
              <a:t>work up:</a:t>
            </a:r>
          </a:p>
          <a:p>
            <a:pPr algn="l" rtl="0">
              <a:buNone/>
            </a:pPr>
            <a:r>
              <a:rPr lang="en-US" sz="7400" b="1" dirty="0" smtClean="0"/>
              <a:t>lymph node biopsy : reactive hyperplasia         BMA1 : NL</a:t>
            </a:r>
          </a:p>
          <a:p>
            <a:pPr algn="l" rtl="0">
              <a:buNone/>
            </a:pPr>
            <a:r>
              <a:rPr lang="en-US" sz="7400" b="1" dirty="0" smtClean="0"/>
              <a:t>Laboratory findings included:</a:t>
            </a:r>
          </a:p>
          <a:p>
            <a:pPr algn="l" rtl="0">
              <a:buNone/>
            </a:pPr>
            <a:r>
              <a:rPr lang="en-US" sz="7400" b="1" dirty="0" smtClean="0"/>
              <a:t> leukocyte count= 1400/mm3,  </a:t>
            </a:r>
            <a:r>
              <a:rPr lang="en-US" sz="7400" b="1" dirty="0" err="1" smtClean="0"/>
              <a:t>Hb</a:t>
            </a:r>
            <a:r>
              <a:rPr lang="en-US" sz="7400" b="1" dirty="0" smtClean="0"/>
              <a:t>= 8.69 </a:t>
            </a:r>
            <a:r>
              <a:rPr lang="en-US" sz="7400" b="1" dirty="0" err="1" smtClean="0"/>
              <a:t>gr</a:t>
            </a:r>
            <a:r>
              <a:rPr lang="en-US" sz="7400" b="1" dirty="0" smtClean="0"/>
              <a:t>/dl,  platelet= 55,000, </a:t>
            </a:r>
            <a:r>
              <a:rPr lang="en-US" sz="7400" b="1" dirty="0" err="1" smtClean="0"/>
              <a:t>andLiver</a:t>
            </a:r>
            <a:r>
              <a:rPr lang="en-US" sz="7400" b="1" dirty="0" smtClean="0"/>
              <a:t> function tests showed:</a:t>
            </a:r>
          </a:p>
          <a:p>
            <a:pPr algn="l" rtl="0">
              <a:buNone/>
            </a:pPr>
            <a:r>
              <a:rPr lang="en-US" sz="7400" b="1" dirty="0" smtClean="0"/>
              <a:t> Total </a:t>
            </a:r>
            <a:r>
              <a:rPr lang="de-DE" sz="7400" b="1" dirty="0" smtClean="0"/>
              <a:t>bilirubin= 11.2 gr/dl,       Direct bilirubin= 5.3 gr/dl,</a:t>
            </a:r>
          </a:p>
          <a:p>
            <a:pPr algn="l" rtl="0">
              <a:buNone/>
            </a:pPr>
            <a:r>
              <a:rPr lang="en-US" sz="7400" b="1" dirty="0" smtClean="0"/>
              <a:t>ALT= 1532 u/lit,     AST= 3250 u/lit        normal PT and PTT</a:t>
            </a:r>
          </a:p>
          <a:p>
            <a:pPr algn="l" rtl="0">
              <a:buNone/>
            </a:pPr>
            <a:r>
              <a:rPr lang="en-US" sz="7400" b="1" dirty="0" smtClean="0"/>
              <a:t>(BMA)2 :ALL</a:t>
            </a:r>
          </a:p>
          <a:p>
            <a:pPr algn="l" rtl="0">
              <a:buNone/>
            </a:pPr>
            <a:r>
              <a:rPr lang="en-US" sz="7400" b="1" dirty="0" err="1" smtClean="0"/>
              <a:t>Sonography</a:t>
            </a:r>
            <a:r>
              <a:rPr lang="en-US" sz="7400" b="1" dirty="0" smtClean="0"/>
              <a:t> : </a:t>
            </a:r>
            <a:r>
              <a:rPr lang="en-US" sz="7400" b="1" dirty="0" err="1" smtClean="0"/>
              <a:t>paraaortic</a:t>
            </a:r>
            <a:r>
              <a:rPr lang="en-US" sz="7400" b="1" dirty="0" smtClean="0"/>
              <a:t> </a:t>
            </a:r>
            <a:r>
              <a:rPr lang="en-US" sz="7400" b="1" dirty="0" err="1" smtClean="0"/>
              <a:t>lymphadenopathy</a:t>
            </a:r>
            <a:r>
              <a:rPr lang="en-US" sz="7400" b="1" dirty="0" smtClean="0"/>
              <a:t> and </a:t>
            </a:r>
            <a:r>
              <a:rPr lang="en-US" sz="7400" b="1" dirty="0" err="1" smtClean="0"/>
              <a:t>hepatosplenomegaly</a:t>
            </a:r>
            <a:endParaRPr lang="en-US" sz="7400" b="1" dirty="0" smtClean="0"/>
          </a:p>
          <a:p>
            <a:pPr algn="l" rtl="0">
              <a:buNone/>
            </a:pPr>
            <a:endParaRPr lang="en-US" sz="5100" b="1" dirty="0" smtClean="0"/>
          </a:p>
          <a:p>
            <a:pPr algn="l" rtl="0">
              <a:buNone/>
            </a:pPr>
            <a:r>
              <a:rPr lang="en-US" sz="5100" b="1" dirty="0" smtClean="0"/>
              <a:t> </a:t>
            </a:r>
          </a:p>
          <a:p>
            <a:pPr algn="l" rtl="0">
              <a:buNone/>
            </a:pPr>
            <a:r>
              <a:rPr lang="en-US" sz="5100" dirty="0" smtClean="0"/>
              <a:t>. </a:t>
            </a:r>
          </a:p>
          <a:p>
            <a:pPr algn="l" rtl="0">
              <a:buNone/>
            </a:pPr>
            <a:r>
              <a:rPr lang="en-US" sz="5600" b="1" dirty="0" smtClean="0"/>
              <a:t> </a:t>
            </a:r>
            <a:r>
              <a:rPr lang="en-US" sz="5600" b="1" dirty="0" err="1" smtClean="0"/>
              <a:t>Fatemeh</a:t>
            </a:r>
            <a:r>
              <a:rPr lang="en-US" sz="5600" b="1" dirty="0" smtClean="0"/>
              <a:t> </a:t>
            </a:r>
            <a:r>
              <a:rPr lang="en-US" sz="5600" b="1" dirty="0" err="1" smtClean="0"/>
              <a:t>Farahmand</a:t>
            </a:r>
            <a:r>
              <a:rPr lang="en-US" sz="5600" b="1" i="1" dirty="0" smtClean="0"/>
              <a:t> Iranian Journal of Pediatric </a:t>
            </a:r>
            <a:r>
              <a:rPr lang="en-US" sz="5600" b="1" i="1" dirty="0" err="1" smtClean="0"/>
              <a:t>SocietyVolume</a:t>
            </a:r>
            <a:r>
              <a:rPr lang="en-US" sz="5600" b="1" i="1" dirty="0" smtClean="0"/>
              <a:t> 2, Number 1, January 2010: 44-46</a:t>
            </a:r>
            <a:endParaRPr lang="en-US" sz="56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Acute lymphoblastic leukemia presenting in </a:t>
            </a:r>
            <a:r>
              <a:rPr lang="en-US" sz="2000" b="1" dirty="0" err="1" smtClean="0"/>
              <a:t>fulminant</a:t>
            </a:r>
            <a:r>
              <a:rPr lang="en-US" sz="2000" b="1" dirty="0" smtClean="0"/>
              <a:t> hepatic failure.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sz="8000" dirty="0" smtClean="0"/>
              <a:t>A previously </a:t>
            </a:r>
            <a:r>
              <a:rPr lang="en-US" sz="8000" b="1" dirty="0" smtClean="0"/>
              <a:t>healthy 4-year-old boy </a:t>
            </a:r>
            <a:r>
              <a:rPr lang="en-US" sz="8000" dirty="0" smtClean="0"/>
              <a:t>was admitted because of </a:t>
            </a:r>
            <a:r>
              <a:rPr lang="en-US" sz="8000" b="1" dirty="0" smtClean="0"/>
              <a:t>acute liver failure.</a:t>
            </a:r>
            <a:r>
              <a:rPr lang="en-US" sz="8000" dirty="0" smtClean="0"/>
              <a:t> He was </a:t>
            </a:r>
            <a:r>
              <a:rPr lang="en-US" sz="8000" dirty="0" err="1" smtClean="0"/>
              <a:t>icteric</a:t>
            </a:r>
            <a:r>
              <a:rPr lang="en-US" sz="8000" dirty="0" smtClean="0"/>
              <a:t>, lethargic, had elevated ammonia and abnormal liver function tests. Serology was negative for viral hepatitis.</a:t>
            </a:r>
          </a:p>
          <a:p>
            <a:pPr algn="l" rtl="0">
              <a:buNone/>
            </a:pPr>
            <a:r>
              <a:rPr lang="en-US" sz="8000" dirty="0" smtClean="0"/>
              <a:t> There was no history of </a:t>
            </a:r>
            <a:r>
              <a:rPr lang="en-US" sz="8000" dirty="0" err="1" smtClean="0"/>
              <a:t>hepatotoxic</a:t>
            </a:r>
            <a:r>
              <a:rPr lang="en-US" sz="8000" dirty="0" smtClean="0"/>
              <a:t> drugs. </a:t>
            </a:r>
          </a:p>
          <a:p>
            <a:pPr algn="l" rtl="0">
              <a:buNone/>
            </a:pPr>
            <a:r>
              <a:rPr lang="en-US" sz="8000" dirty="0" smtClean="0"/>
              <a:t>Family history was unremarkable. The child was taken to the operating room for a living-related hepatic transplant.</a:t>
            </a:r>
          </a:p>
          <a:p>
            <a:pPr algn="l" rtl="0">
              <a:buNone/>
            </a:pPr>
            <a:r>
              <a:rPr lang="en-US" sz="8000" dirty="0" smtClean="0"/>
              <a:t> </a:t>
            </a:r>
            <a:r>
              <a:rPr lang="en-US" sz="8000" b="1" dirty="0" smtClean="0"/>
              <a:t>Frozen section showed massive hepatic leukemic infiltration and </a:t>
            </a:r>
            <a:r>
              <a:rPr lang="en-US" sz="8000" b="1" dirty="0" err="1" smtClean="0"/>
              <a:t>hepatocellular</a:t>
            </a:r>
            <a:r>
              <a:rPr lang="en-US" sz="8000" b="1" dirty="0" smtClean="0"/>
              <a:t> necrosis</a:t>
            </a:r>
            <a:r>
              <a:rPr lang="en-US" sz="8000" dirty="0" smtClean="0"/>
              <a:t>.</a:t>
            </a:r>
          </a:p>
          <a:p>
            <a:pPr algn="l" rtl="0">
              <a:buNone/>
            </a:pPr>
            <a:r>
              <a:rPr lang="en-US" sz="8000" dirty="0" smtClean="0"/>
              <a:t> </a:t>
            </a:r>
            <a:r>
              <a:rPr lang="en-US" sz="8000" b="1" dirty="0" smtClean="0"/>
              <a:t>Bone marrow aspiration confirmed the diagnosis of acute lymphoblastic leukemia (ALL). </a:t>
            </a:r>
          </a:p>
          <a:p>
            <a:pPr algn="l" rtl="0">
              <a:buNone/>
            </a:pPr>
            <a:r>
              <a:rPr lang="en-US" sz="8000" dirty="0" smtClean="0"/>
              <a:t>Transplant was withheld and chemotherapy was attempted. He died the following day due to systemic leukemic infiltration, cerebral edema, and severe anoxic ischemic encephalopathy.</a:t>
            </a:r>
          </a:p>
          <a:p>
            <a:pPr algn="l" rtl="0">
              <a:buNone/>
            </a:pPr>
            <a:r>
              <a:rPr lang="en-US" sz="8000" dirty="0" err="1" smtClean="0">
                <a:hlinkClick r:id="rId2" action="ppaction://hlinkfile"/>
              </a:rPr>
              <a:t>Litten</a:t>
            </a:r>
            <a:r>
              <a:rPr lang="en-US" sz="8000" dirty="0" smtClean="0">
                <a:hlinkClick r:id="rId2" action="ppaction://hlinkfile"/>
              </a:rPr>
              <a:t> JB</a:t>
            </a:r>
            <a:r>
              <a:rPr lang="en-US" sz="8000" dirty="0" smtClean="0"/>
              <a:t>, </a:t>
            </a:r>
            <a:r>
              <a:rPr lang="en-US" sz="8000" dirty="0" err="1" smtClean="0">
                <a:hlinkClick r:id="rId3" action="ppaction://hlinkfile"/>
              </a:rPr>
              <a:t>Rodríguez</a:t>
            </a:r>
            <a:r>
              <a:rPr lang="en-US" sz="8000" dirty="0" smtClean="0">
                <a:hlinkClick r:id="rId3" action="ppaction://hlinkfile"/>
              </a:rPr>
              <a:t> MM</a:t>
            </a:r>
            <a:r>
              <a:rPr lang="en-US" sz="8000" dirty="0" smtClean="0"/>
              <a:t>, </a:t>
            </a:r>
            <a:r>
              <a:rPr lang="en-US" sz="8000" dirty="0" err="1" smtClean="0">
                <a:hlinkClick r:id="rId4" action="ppaction://hlinkfile"/>
              </a:rPr>
              <a:t>Maniaci</a:t>
            </a:r>
            <a:r>
              <a:rPr lang="en-US" sz="8000" dirty="0" smtClean="0">
                <a:hlinkClick r:id="rId4" action="ppaction://hlinkfile"/>
              </a:rPr>
              <a:t> V</a:t>
            </a:r>
            <a:r>
              <a:rPr lang="en-US" sz="8000" dirty="0" smtClean="0"/>
              <a:t>. </a:t>
            </a:r>
            <a:r>
              <a:rPr lang="en-US" sz="8000" dirty="0" err="1" smtClean="0">
                <a:hlinkClick r:id="" action="ppaction://hlinkfile" tooltip="Pediatric blood &amp; cancer."/>
              </a:rPr>
              <a:t>Pediatr</a:t>
            </a:r>
            <a:r>
              <a:rPr lang="en-US" sz="8000" dirty="0" smtClean="0">
                <a:hlinkClick r:id="" action="ppaction://hlinkfile" tooltip="Pediatric blood &amp; cancer."/>
              </a:rPr>
              <a:t> Blood Cancer.</a:t>
            </a:r>
            <a:r>
              <a:rPr lang="en-US" sz="8000" dirty="0" smtClean="0"/>
              <a:t> </a:t>
            </a:r>
            <a:r>
              <a:rPr lang="en-US" sz="8000" b="1" dirty="0" smtClean="0"/>
              <a:t>2006 Nov;47(6):842-5. University of Texas Southwestern, Dallas, TX, USA</a:t>
            </a:r>
            <a:endParaRPr lang="en-US" sz="8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Acute Hepatic Failure in a Case of Acute Lymphoblastic Leukemia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l" rtl="0">
              <a:buNone/>
            </a:pPr>
            <a:r>
              <a:rPr lang="en-US" sz="8000" dirty="0" smtClean="0"/>
              <a:t>A </a:t>
            </a:r>
            <a:r>
              <a:rPr lang="en-US" sz="8000" b="1" dirty="0" smtClean="0"/>
              <a:t>15 year-old boy </a:t>
            </a:r>
            <a:r>
              <a:rPr lang="en-US" sz="8000" dirty="0" smtClean="0"/>
              <a:t>:</a:t>
            </a:r>
            <a:r>
              <a:rPr lang="en-US" sz="8000" b="1" dirty="0" smtClean="0"/>
              <a:t>jaundice ,  no </a:t>
            </a:r>
            <a:r>
              <a:rPr lang="en-US" sz="8000" b="1" dirty="0" err="1" smtClean="0"/>
              <a:t>splenomegaly</a:t>
            </a:r>
            <a:r>
              <a:rPr lang="en-US" sz="8000" b="1" dirty="0" smtClean="0"/>
              <a:t> or </a:t>
            </a:r>
            <a:r>
              <a:rPr lang="en-US" sz="8000" b="1" dirty="0" err="1" smtClean="0"/>
              <a:t>hepatomegaly</a:t>
            </a:r>
            <a:r>
              <a:rPr lang="en-US" sz="8000" b="1" dirty="0" smtClean="0"/>
              <a:t>.</a:t>
            </a:r>
          </a:p>
          <a:p>
            <a:pPr algn="l" rtl="0">
              <a:buNone/>
            </a:pPr>
            <a:r>
              <a:rPr lang="en-US" sz="8000" b="1" dirty="0" smtClean="0"/>
              <a:t> 2500/mm3, </a:t>
            </a:r>
            <a:r>
              <a:rPr lang="en-US" sz="8000" b="1" dirty="0" err="1" smtClean="0"/>
              <a:t>Hb</a:t>
            </a:r>
            <a:r>
              <a:rPr lang="en-US" sz="8000" b="1" dirty="0" smtClean="0"/>
              <a:t> 14.1g/dl, platelet 80,000/mm3 and erythrocyte</a:t>
            </a:r>
          </a:p>
          <a:p>
            <a:pPr algn="l" rtl="0">
              <a:buNone/>
            </a:pPr>
            <a:r>
              <a:rPr lang="en-US" sz="8000" b="1" dirty="0" smtClean="0"/>
              <a:t>B</a:t>
            </a:r>
            <a:r>
              <a:rPr lang="pl-PL" sz="8000" b="1" dirty="0" smtClean="0"/>
              <a:t>ilirubin 10.3 g/dl, AST 350 U/L, ALT 1140 U/L and LDH</a:t>
            </a:r>
          </a:p>
          <a:p>
            <a:pPr algn="l" rtl="0">
              <a:buNone/>
            </a:pPr>
            <a:r>
              <a:rPr lang="en-US" sz="8000" b="1" dirty="0" smtClean="0"/>
              <a:t>1789 U/L. </a:t>
            </a:r>
          </a:p>
          <a:p>
            <a:pPr algn="l" rtl="0">
              <a:buNone/>
            </a:pPr>
            <a:r>
              <a:rPr lang="en-US" sz="8000" b="1" dirty="0" smtClean="0"/>
              <a:t>Bone </a:t>
            </a:r>
            <a:r>
              <a:rPr lang="en-US" sz="8000" b="1" dirty="0" err="1" smtClean="0"/>
              <a:t>marrow:ALL</a:t>
            </a:r>
            <a:endParaRPr lang="en-US" sz="8000" b="1" dirty="0" smtClean="0"/>
          </a:p>
          <a:p>
            <a:pPr algn="l" rtl="0">
              <a:buNone/>
            </a:pPr>
            <a:r>
              <a:rPr lang="en-US" sz="8000" b="1" dirty="0" smtClean="0"/>
              <a:t>risk of inducing massive liver necrosis : No Chemo</a:t>
            </a:r>
          </a:p>
          <a:p>
            <a:pPr algn="l" rtl="0">
              <a:buNone/>
            </a:pPr>
            <a:r>
              <a:rPr lang="en-US" sz="8000" b="1" dirty="0" smtClean="0"/>
              <a:t>1 week later,: improvement with supportive care</a:t>
            </a:r>
          </a:p>
          <a:p>
            <a:pPr algn="l" rtl="0">
              <a:buNone/>
            </a:pPr>
            <a:r>
              <a:rPr lang="en-US" sz="8000" b="1" dirty="0" smtClean="0"/>
              <a:t>Repeat of BMA was not done. </a:t>
            </a:r>
          </a:p>
          <a:p>
            <a:pPr algn="l" rtl="0">
              <a:buNone/>
            </a:pPr>
            <a:r>
              <a:rPr lang="en-US" sz="8000" b="1" dirty="0" smtClean="0"/>
              <a:t>After several days, the fever rose together with severe jaundice in the patient.</a:t>
            </a:r>
          </a:p>
          <a:p>
            <a:pPr algn="l" rtl="0">
              <a:buNone/>
            </a:pPr>
            <a:r>
              <a:rPr lang="en-US" sz="8000" b="1" dirty="0" smtClean="0"/>
              <a:t> leukemic cells in the peripheral blood smear again.</a:t>
            </a:r>
          </a:p>
          <a:p>
            <a:pPr algn="l" rtl="0">
              <a:buNone/>
            </a:pPr>
            <a:r>
              <a:rPr lang="en-US" sz="8000" b="1" dirty="0" smtClean="0"/>
              <a:t> Within several days, the clinical picture rapidly progressed to hepatic</a:t>
            </a:r>
          </a:p>
          <a:p>
            <a:pPr algn="l" rtl="0">
              <a:buNone/>
            </a:pPr>
            <a:r>
              <a:rPr lang="en-US" sz="8000" b="1" dirty="0" smtClean="0"/>
              <a:t>failure and encephalopathy. </a:t>
            </a:r>
          </a:p>
          <a:p>
            <a:pPr algn="l" rtl="0">
              <a:buNone/>
            </a:pPr>
            <a:r>
              <a:rPr lang="en-US" sz="8000" b="1" dirty="0" smtClean="0"/>
              <a:t>Finally, he died of </a:t>
            </a:r>
            <a:r>
              <a:rPr lang="en-US" sz="8000" b="1" dirty="0" err="1" smtClean="0"/>
              <a:t>multiorgan</a:t>
            </a:r>
            <a:r>
              <a:rPr lang="en-US" sz="8000" b="1" dirty="0" smtClean="0"/>
              <a:t> failure. 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sz="5600" b="1" dirty="0" err="1" smtClean="0"/>
              <a:t>Salih</a:t>
            </a:r>
            <a:r>
              <a:rPr lang="en-US" sz="5600" b="1" dirty="0" smtClean="0"/>
              <a:t> CESUR1. Turk J Med Sci. </a:t>
            </a:r>
            <a:r>
              <a:rPr lang="fa-IR" sz="5600" b="1" dirty="0" smtClean="0"/>
              <a:t>(2004)34 279-275</a:t>
            </a:r>
            <a:r>
              <a:rPr lang="en-US" sz="5600" b="1" dirty="0" smtClean="0"/>
              <a:t> .</a:t>
            </a:r>
            <a:endParaRPr lang="fa-IR" sz="5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Precursor B-cell acute lymphoblastic leukemia</a:t>
            </a:r>
            <a:br>
              <a:rPr lang="en-US" sz="2000" b="1" dirty="0" smtClean="0"/>
            </a:br>
            <a:r>
              <a:rPr lang="en-US" sz="2000" b="1" dirty="0" smtClean="0"/>
              <a:t>presenting as obstructive jaundice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err="1" smtClean="0"/>
              <a:t>Disscussion</a:t>
            </a:r>
            <a:r>
              <a:rPr lang="en-US" b="1" dirty="0" smtClean="0"/>
              <a:t>:</a:t>
            </a:r>
          </a:p>
          <a:p>
            <a:pPr algn="l" rtl="0">
              <a:buNone/>
            </a:pPr>
            <a:r>
              <a:rPr lang="en-US" b="1" dirty="0" smtClean="0"/>
              <a:t>Liver involvement </a:t>
            </a:r>
            <a:r>
              <a:rPr lang="en-US" dirty="0" smtClean="0"/>
              <a:t>by </a:t>
            </a:r>
            <a:r>
              <a:rPr lang="en-US" b="1" dirty="0" smtClean="0"/>
              <a:t>hematologic malignancie</a:t>
            </a:r>
            <a:r>
              <a:rPr lang="en-US" dirty="0" smtClean="0"/>
              <a:t>s is not infrequent, </a:t>
            </a:r>
            <a:r>
              <a:rPr lang="en-US" b="1" dirty="0" smtClean="0"/>
              <a:t>though it is rarely the initial presentation.</a:t>
            </a:r>
          </a:p>
          <a:p>
            <a:pPr algn="l" rtl="0">
              <a:buNone/>
            </a:pPr>
            <a:r>
              <a:rPr lang="en-US" dirty="0" err="1" smtClean="0"/>
              <a:t>Histopathological</a:t>
            </a:r>
            <a:r>
              <a:rPr lang="en-US" dirty="0" smtClean="0"/>
              <a:t> :liver specimens – </a:t>
            </a:r>
            <a:r>
              <a:rPr lang="en-US" b="1" dirty="0" smtClean="0"/>
              <a:t>autopsy</a:t>
            </a:r>
            <a:r>
              <a:rPr lang="en-US" dirty="0" smtClean="0"/>
              <a:t> 44% of untreated patients with </a:t>
            </a:r>
            <a:r>
              <a:rPr lang="en-US" b="1" dirty="0" err="1" smtClean="0"/>
              <a:t>leukemias</a:t>
            </a:r>
            <a:r>
              <a:rPr lang="en-US" dirty="0" smtClean="0"/>
              <a:t> and lymphomas and 26% received chemotherapy /evidence of </a:t>
            </a:r>
            <a:r>
              <a:rPr lang="en-US" dirty="0" err="1" smtClean="0"/>
              <a:t>neoplastic</a:t>
            </a:r>
            <a:r>
              <a:rPr lang="en-US" dirty="0" smtClean="0"/>
              <a:t> involvement</a:t>
            </a:r>
          </a:p>
          <a:p>
            <a:pPr algn="l" rtl="0">
              <a:buNone/>
            </a:pPr>
            <a:r>
              <a:rPr lang="en-US" b="1" dirty="0" smtClean="0"/>
              <a:t>Asymptomatic hepatic lesion , </a:t>
            </a:r>
            <a:r>
              <a:rPr lang="en-US" b="1" dirty="0" err="1" smtClean="0"/>
              <a:t>hepatomegaly</a:t>
            </a:r>
            <a:r>
              <a:rPr lang="en-US" b="1" dirty="0" smtClean="0"/>
              <a:t> to liver failure.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smtClean="0"/>
              <a:t>4 cases of </a:t>
            </a:r>
            <a:r>
              <a:rPr lang="en-US" b="1" dirty="0" err="1" smtClean="0"/>
              <a:t>fulminant</a:t>
            </a:r>
            <a:r>
              <a:rPr lang="en-US" b="1" dirty="0" smtClean="0"/>
              <a:t> hepatic failure were reported by </a:t>
            </a:r>
            <a:r>
              <a:rPr lang="en-US" b="1" dirty="0" err="1" smtClean="0"/>
              <a:t>Zafrani</a:t>
            </a:r>
            <a:r>
              <a:rPr lang="en-US" b="1" dirty="0" smtClean="0"/>
              <a:t> et al. </a:t>
            </a:r>
          </a:p>
          <a:p>
            <a:pPr algn="l" rtl="0">
              <a:buNone/>
            </a:pPr>
            <a:r>
              <a:rPr lang="en-US" b="1" dirty="0" smtClean="0"/>
              <a:t>Rarely, obstructive jaundice is the initial presentation.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Precursor B-cell acute lymphoblastic leukemia</a:t>
            </a:r>
            <a:br>
              <a:rPr lang="en-US" sz="2400" b="1" dirty="0" smtClean="0"/>
            </a:br>
            <a:r>
              <a:rPr lang="en-US" sz="2400" b="1" dirty="0" smtClean="0"/>
              <a:t>presenting as obstructive jaundice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b="1" dirty="0" smtClean="0"/>
              <a:t>LEE </a:t>
            </a:r>
            <a:r>
              <a:rPr lang="en-US" b="1" dirty="0" err="1" smtClean="0"/>
              <a:t>etal</a:t>
            </a:r>
            <a:r>
              <a:rPr lang="en-US" b="1" dirty="0" smtClean="0"/>
              <a:t>, [3] described a case of AML with granulocytic sarcoma obstructing the </a:t>
            </a:r>
            <a:r>
              <a:rPr lang="en-US" b="1" dirty="0" err="1" smtClean="0"/>
              <a:t>biliary</a:t>
            </a:r>
            <a:r>
              <a:rPr lang="en-US" b="1" dirty="0" smtClean="0"/>
              <a:t> tract. </a:t>
            </a:r>
            <a:r>
              <a:rPr lang="en-US" b="1" dirty="0" err="1" smtClean="0"/>
              <a:t>Myeloperoxidase</a:t>
            </a:r>
            <a:r>
              <a:rPr lang="en-US" b="1" dirty="0" smtClean="0"/>
              <a:t> in these myeloid cells gives these masses a greenish coloration</a:t>
            </a:r>
            <a:r>
              <a:rPr lang="en-US" dirty="0" smtClean="0"/>
              <a:t> - </a:t>
            </a:r>
            <a:r>
              <a:rPr lang="en-US" b="1" dirty="0" err="1" smtClean="0"/>
              <a:t>chloroma</a:t>
            </a:r>
            <a:r>
              <a:rPr lang="en-US" b="1" dirty="0" smtClean="0"/>
              <a:t>  </a:t>
            </a:r>
            <a:r>
              <a:rPr lang="en-US" dirty="0" smtClean="0"/>
              <a:t>            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Obstructive jaundice is a very rare presentation of ALLs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Some cases of T-cell ALL , B-cell ALL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Megakaryoblastic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leukemia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600" b="1" dirty="0" smtClean="0"/>
              <a:t>Only a few of these cases had no  evidence of </a:t>
            </a:r>
            <a:r>
              <a:rPr lang="en-US" sz="3600" b="1" dirty="0" err="1" smtClean="0"/>
              <a:t>biliary</a:t>
            </a:r>
            <a:r>
              <a:rPr lang="en-US" sz="3600" b="1" dirty="0" smtClean="0"/>
              <a:t> obstruction on imaging.</a:t>
            </a:r>
          </a:p>
          <a:p>
            <a:pPr algn="l" rtl="0">
              <a:buNone/>
            </a:pPr>
            <a:r>
              <a:rPr lang="en-US" sz="3600" b="1" dirty="0" smtClean="0"/>
              <a:t> The </a:t>
            </a:r>
            <a:r>
              <a:rPr lang="en-US" sz="3600" b="1" dirty="0" err="1" smtClean="0"/>
              <a:t>pathophysiology</a:t>
            </a:r>
            <a:r>
              <a:rPr lang="en-US" sz="3600" b="1" dirty="0" smtClean="0"/>
              <a:t> of jaundice in these cases of ALL was leukemic infiltration of </a:t>
            </a:r>
            <a:r>
              <a:rPr lang="en-US" sz="5100" b="1" dirty="0" smtClean="0"/>
              <a:t>hepatic sinusoids.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.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Acute Hepatitis as a Manifestation of Acute Lymphoblastic</a:t>
            </a:r>
            <a:br>
              <a:rPr lang="en-US" sz="2000" b="1" dirty="0" smtClean="0"/>
            </a:br>
            <a:r>
              <a:rPr lang="en-US" sz="2000" b="1" dirty="0" smtClean="0"/>
              <a:t>Leukemia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err="1" smtClean="0"/>
              <a:t>Hepatosplenomegaly</a:t>
            </a:r>
            <a:r>
              <a:rPr lang="en-US" dirty="0" smtClean="0"/>
              <a:t> is common in leukemia (30-40%).</a:t>
            </a:r>
          </a:p>
          <a:p>
            <a:pPr algn="l" rtl="0">
              <a:buNone/>
            </a:pPr>
            <a:r>
              <a:rPr lang="en-US" dirty="0" smtClean="0"/>
              <a:t>30% of patients with ALL clinical and biochemical abnormalities in liver function tests sometimes during their illness but </a:t>
            </a:r>
            <a:r>
              <a:rPr lang="en-US" b="1" dirty="0" smtClean="0"/>
              <a:t>frank jaundice is rare especially at the onset of disease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Liver involvement in leukemia can be due to </a:t>
            </a:r>
            <a:r>
              <a:rPr lang="en-US" b="1" dirty="0" smtClean="0"/>
              <a:t>various factors such as infiltration of leukemic cells, viral hepatitis, drug toxicity.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err="1" smtClean="0"/>
              <a:t>Fatemeh</a:t>
            </a:r>
            <a:r>
              <a:rPr lang="en-US" b="1" dirty="0" smtClean="0"/>
              <a:t> </a:t>
            </a:r>
            <a:r>
              <a:rPr lang="en-US" b="1" dirty="0" err="1" smtClean="0"/>
              <a:t>Farahmand</a:t>
            </a:r>
            <a:r>
              <a:rPr lang="en-US" b="1" i="1" dirty="0" smtClean="0"/>
              <a:t> Iranian Journal of Pediatric </a:t>
            </a:r>
            <a:r>
              <a:rPr lang="en-US" b="1" i="1" dirty="0" err="1" smtClean="0"/>
              <a:t>SocietyVolume</a:t>
            </a:r>
            <a:r>
              <a:rPr lang="en-US" b="1" i="1" dirty="0" smtClean="0"/>
              <a:t> 2, Number 1, January 2010: 44-46</a:t>
            </a:r>
            <a:endParaRPr lang="fa-IR" dirty="0" smtClean="0"/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ALL-Relapse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Site </a:t>
            </a:r>
            <a:r>
              <a:rPr lang="en-US" b="1" dirty="0"/>
              <a:t>of </a:t>
            </a:r>
            <a:r>
              <a:rPr lang="en-US" b="1" dirty="0" smtClean="0"/>
              <a:t>relapse </a:t>
            </a:r>
          </a:p>
          <a:p>
            <a:pPr algn="l" rtl="0"/>
            <a:r>
              <a:rPr lang="en-US" b="1" dirty="0" smtClean="0"/>
              <a:t>Time </a:t>
            </a:r>
            <a:r>
              <a:rPr lang="en-US" b="1" dirty="0"/>
              <a:t>from diagnosis to relapse </a:t>
            </a:r>
            <a:endParaRPr lang="en-US" b="1" dirty="0" smtClean="0"/>
          </a:p>
          <a:p>
            <a:pPr algn="l" rtl="0"/>
            <a:r>
              <a:rPr lang="en-US" b="1" dirty="0" smtClean="0"/>
              <a:t>Immune- phenotype</a:t>
            </a:r>
          </a:p>
          <a:p>
            <a:pPr algn="l" rtl="0">
              <a:buNone/>
            </a:pPr>
            <a:r>
              <a:rPr lang="en-US" dirty="0" smtClean="0"/>
              <a:t> -documenting </a:t>
            </a:r>
            <a:r>
              <a:rPr lang="en-US" dirty="0"/>
              <a:t>a prognostic significance of this </a:t>
            </a:r>
            <a:r>
              <a:rPr lang="en-US" dirty="0" smtClean="0"/>
              <a:t>stratification</a:t>
            </a:r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Precursor B-cell acute lymphoblastic leukemia</a:t>
            </a:r>
            <a:br>
              <a:rPr lang="en-US" sz="2400" b="1" dirty="0" smtClean="0"/>
            </a:br>
            <a:r>
              <a:rPr lang="en-US" sz="2400" b="1" dirty="0" smtClean="0"/>
              <a:t>presenting as obstructive jaundice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Hepatic insufficiency at presentation of malignancies may pose an important therapeutic challenge as it may reduce </a:t>
            </a:r>
            <a:r>
              <a:rPr lang="en-US" b="1" dirty="0" smtClean="0"/>
              <a:t>tolerance to intensified chemotherapy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Some authors have suggested a short course of prednisone prior to instituting full dose chemotherapy.</a:t>
            </a:r>
            <a:r>
              <a:rPr lang="en-US" dirty="0" smtClean="0"/>
              <a:t> </a:t>
            </a:r>
            <a:r>
              <a:rPr lang="en-US" b="1" dirty="0" smtClean="0"/>
              <a:t>Once a downward trend in </a:t>
            </a:r>
            <a:r>
              <a:rPr lang="en-US" b="1" dirty="0" err="1" smtClean="0"/>
              <a:t>bilirubin</a:t>
            </a:r>
            <a:r>
              <a:rPr lang="en-US" b="1" dirty="0" smtClean="0"/>
              <a:t> level is established, one can proceed with further chemotherapy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Acute Hepatic Failure in a Case of Acute Lymphoblastic Leukemia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In order to avoid a rapidly fatal outcome secondary to liver failure and metabolic disorders, early recognition of these   malignancies is necessary so as to assure prompt administration of appropriate chemotherapy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Relapsed-ALL</a:t>
            </a:r>
            <a:br>
              <a:rPr lang="en-US" dirty="0" smtClean="0"/>
            </a:br>
            <a:r>
              <a:rPr lang="en-US" b="1" dirty="0" smtClean="0"/>
              <a:t>Time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Berlin-Frankfurt-</a:t>
            </a:r>
            <a:r>
              <a:rPr lang="en-US" dirty="0" err="1" smtClean="0"/>
              <a:t>Münster</a:t>
            </a:r>
            <a:r>
              <a:rPr lang="en-US" dirty="0" smtClean="0"/>
              <a:t> </a:t>
            </a:r>
            <a:r>
              <a:rPr lang="en-US" dirty="0"/>
              <a:t>(BFM) </a:t>
            </a:r>
            <a:r>
              <a:rPr lang="en-US" dirty="0" smtClean="0"/>
              <a:t>stratification:</a:t>
            </a:r>
          </a:p>
          <a:p>
            <a:pPr algn="l" rtl="0"/>
            <a:r>
              <a:rPr lang="en-US" b="1" dirty="0" smtClean="0"/>
              <a:t>Very early  relapses : &lt;18 </a:t>
            </a:r>
            <a:r>
              <a:rPr lang="en-US" b="1" dirty="0"/>
              <a:t>months from </a:t>
            </a:r>
            <a:r>
              <a:rPr lang="en-US" b="1" dirty="0" smtClean="0"/>
              <a:t>diagnosis</a:t>
            </a:r>
          </a:p>
          <a:p>
            <a:pPr algn="l" rtl="0"/>
            <a:r>
              <a:rPr lang="en-US" b="1" dirty="0" smtClean="0"/>
              <a:t> Early relapses: between </a:t>
            </a:r>
            <a:r>
              <a:rPr lang="en-US" b="1" dirty="0"/>
              <a:t>18 months and 30 months from </a:t>
            </a:r>
            <a:r>
              <a:rPr lang="en-US" b="1" dirty="0" smtClean="0"/>
              <a:t>remission </a:t>
            </a:r>
          </a:p>
          <a:p>
            <a:pPr algn="l" rtl="0"/>
            <a:r>
              <a:rPr lang="en-US" b="1" dirty="0" smtClean="0"/>
              <a:t>Late </a:t>
            </a:r>
            <a:r>
              <a:rPr lang="en-US" b="1" dirty="0"/>
              <a:t>relapses </a:t>
            </a:r>
            <a:r>
              <a:rPr lang="en-US" b="1" dirty="0" smtClean="0"/>
              <a:t>: </a:t>
            </a:r>
            <a:r>
              <a:rPr lang="en-US" b="1" dirty="0"/>
              <a:t>30 </a:t>
            </a:r>
            <a:r>
              <a:rPr lang="en-US" b="1" dirty="0" smtClean="0"/>
              <a:t> months </a:t>
            </a:r>
            <a:r>
              <a:rPr lang="en-US" b="1" dirty="0"/>
              <a:t>or </a:t>
            </a:r>
            <a:r>
              <a:rPr lang="en-US" b="1" dirty="0" smtClean="0"/>
              <a:t>more from remission</a:t>
            </a:r>
            <a:endParaRPr lang="en-US" b="1" dirty="0"/>
          </a:p>
          <a:p>
            <a:pPr algn="l" rtl="0"/>
            <a:r>
              <a:rPr lang="en-US" b="1" dirty="0"/>
              <a:t>BFM </a:t>
            </a:r>
            <a:r>
              <a:rPr lang="en-US" b="1" dirty="0" smtClean="0"/>
              <a:t>:children with  T-cell </a:t>
            </a:r>
            <a:r>
              <a:rPr lang="en-US" b="1" dirty="0"/>
              <a:t>ALL BM relapses have a much worse prognosis than B-cell precursor (BCP)-</a:t>
            </a:r>
            <a:r>
              <a:rPr lang="en-US" b="1" dirty="0" smtClean="0"/>
              <a:t>ALL </a:t>
            </a:r>
            <a:endParaRPr lang="en-US" b="1" dirty="0"/>
          </a:p>
          <a:p>
            <a:pPr>
              <a:buNone/>
            </a:pPr>
            <a:r>
              <a:rPr lang="en-US" b="1" dirty="0"/>
              <a:t>irrespective of the time between diagnosis and recurrence</a:t>
            </a:r>
            <a:r>
              <a:rPr lang="en-US" dirty="0" smtClean="0"/>
              <a:t>.</a:t>
            </a:r>
            <a:r>
              <a:rPr lang="fa-IR" dirty="0" smtClean="0"/>
              <a:t>     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Children’s </a:t>
            </a:r>
            <a:r>
              <a:rPr lang="en-US" b="1" dirty="0"/>
              <a:t>Oncology Group (COG) stratification </a:t>
            </a:r>
            <a:endParaRPr lang="en-US" b="1" dirty="0" smtClean="0"/>
          </a:p>
          <a:p>
            <a:pPr algn="l" rtl="0"/>
            <a:r>
              <a:rPr lang="en-US" dirty="0" smtClean="0"/>
              <a:t> Early BM relapse :&lt; 3 years( 36 Mo) </a:t>
            </a:r>
            <a:r>
              <a:rPr lang="en-US" dirty="0"/>
              <a:t>from diagnosis </a:t>
            </a:r>
            <a:endParaRPr lang="en-US" dirty="0" smtClean="0"/>
          </a:p>
          <a:p>
            <a:pPr algn="l" rtl="0"/>
            <a:r>
              <a:rPr lang="en-US" dirty="0" smtClean="0"/>
              <a:t>Late </a:t>
            </a:r>
            <a:r>
              <a:rPr lang="en-US" dirty="0"/>
              <a:t>BM relapse </a:t>
            </a:r>
            <a:r>
              <a:rPr lang="en-US" dirty="0" smtClean="0"/>
              <a:t>: &gt; 3(36 Mo) </a:t>
            </a:r>
            <a:r>
              <a:rPr lang="en-US" dirty="0"/>
              <a:t>years after </a:t>
            </a:r>
            <a:r>
              <a:rPr lang="en-US" dirty="0" smtClean="0"/>
              <a:t>diagnosis</a:t>
            </a:r>
            <a:endParaRPr lang="fa-I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 ALL:MRD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Persistence of MRD</a:t>
            </a:r>
            <a:r>
              <a:rPr lang="en-US" dirty="0" smtClean="0"/>
              <a:t>,( Molecular </a:t>
            </a:r>
            <a:r>
              <a:rPr lang="en-US" dirty="0"/>
              <a:t>techniques or </a:t>
            </a:r>
            <a:r>
              <a:rPr lang="en-US" dirty="0" smtClean="0"/>
              <a:t>flow-</a:t>
            </a:r>
            <a:r>
              <a:rPr lang="en-US" dirty="0" err="1" smtClean="0"/>
              <a:t>cytometry</a:t>
            </a:r>
            <a:r>
              <a:rPr lang="en-US" dirty="0" smtClean="0"/>
              <a:t>,) after induction/consolidation </a:t>
            </a:r>
            <a:r>
              <a:rPr lang="en-US" dirty="0"/>
              <a:t>therapy (i.e., after 5 and 12-13 weeks from the beginning of treatment </a:t>
            </a:r>
            <a:r>
              <a:rPr lang="en-US" dirty="0" smtClean="0"/>
              <a:t>for relapse: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MRD :0.01</a:t>
            </a:r>
            <a:r>
              <a:rPr lang="en-US" dirty="0"/>
              <a:t>% level in most patients with either </a:t>
            </a:r>
            <a:r>
              <a:rPr lang="en-US" dirty="0" smtClean="0"/>
              <a:t>method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Children with MRD levels </a:t>
            </a:r>
            <a:r>
              <a:rPr lang="en-US" b="1" dirty="0"/>
              <a:t>below 1x10-3 or </a:t>
            </a:r>
            <a:r>
              <a:rPr lang="en-US" b="1" dirty="0" smtClean="0"/>
              <a:t>1x10- 4 </a:t>
            </a:r>
            <a:r>
              <a:rPr lang="en-US" dirty="0"/>
              <a:t>have been shown to carry a </a:t>
            </a:r>
            <a:r>
              <a:rPr lang="en-US" b="1" dirty="0"/>
              <a:t>lower risk of recurrence </a:t>
            </a:r>
            <a:r>
              <a:rPr lang="en-US" dirty="0"/>
              <a:t>than patients with higher levels </a:t>
            </a:r>
            <a:r>
              <a:rPr lang="en-US" dirty="0" smtClean="0"/>
              <a:t>of MRD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MRD -HSCT , childhood </a:t>
            </a:r>
            <a:r>
              <a:rPr lang="en-US" dirty="0"/>
              <a:t>relapsed </a:t>
            </a:r>
            <a:r>
              <a:rPr lang="en-US" dirty="0" smtClean="0"/>
              <a:t>ALL :Molecular </a:t>
            </a:r>
            <a:r>
              <a:rPr lang="en-US" dirty="0"/>
              <a:t>persistence of leukemia before the allograft </a:t>
            </a:r>
            <a:r>
              <a:rPr lang="en-US" dirty="0" smtClean="0"/>
              <a:t>heralded a </a:t>
            </a:r>
            <a:r>
              <a:rPr lang="en-US" dirty="0"/>
              <a:t>high chance of disease </a:t>
            </a:r>
            <a:r>
              <a:rPr lang="en-US" dirty="0" smtClean="0"/>
              <a:t>recurrence.</a:t>
            </a:r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we do for the treatment of relapsed ALL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Standard salvage regimens for relapsed ALL are still mostly based on different combinations of </a:t>
            </a:r>
            <a:r>
              <a:rPr lang="en-US" dirty="0" smtClean="0"/>
              <a:t>the same </a:t>
            </a:r>
            <a:r>
              <a:rPr lang="en-US" dirty="0"/>
              <a:t>agents used in frontline </a:t>
            </a:r>
            <a:r>
              <a:rPr lang="en-US" dirty="0" smtClean="0"/>
              <a:t>therapy</a:t>
            </a:r>
          </a:p>
          <a:p>
            <a:pPr algn="l" rtl="0"/>
            <a:r>
              <a:rPr lang="en-US" dirty="0" smtClean="0"/>
              <a:t> remission </a:t>
            </a:r>
            <a:r>
              <a:rPr lang="en-US" dirty="0"/>
              <a:t>can be achieved in more than </a:t>
            </a:r>
            <a:r>
              <a:rPr lang="en-US" b="1" dirty="0"/>
              <a:t>70% of early relapses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/>
              <a:t>96</a:t>
            </a:r>
            <a:r>
              <a:rPr lang="en-US" b="1" dirty="0"/>
              <a:t>% of late BM relapses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Response </a:t>
            </a:r>
            <a:r>
              <a:rPr lang="en-US" dirty="0"/>
              <a:t>rates cluster around </a:t>
            </a:r>
            <a:r>
              <a:rPr lang="en-US" b="1" dirty="0"/>
              <a:t>40% in second and </a:t>
            </a:r>
            <a:r>
              <a:rPr lang="en-US" b="1" dirty="0" smtClean="0"/>
              <a:t>subsequent relapse</a:t>
            </a:r>
            <a:r>
              <a:rPr lang="en-US" dirty="0" smtClean="0"/>
              <a:t> varying </a:t>
            </a:r>
            <a:r>
              <a:rPr lang="en-US" dirty="0"/>
              <a:t>doses and schedules</a:t>
            </a:r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  </a:t>
            </a:r>
            <a:r>
              <a:rPr lang="en-US" dirty="0" smtClean="0"/>
              <a:t>Relapse-ALL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 POG study in children with BCP-ALL </a:t>
            </a:r>
            <a:r>
              <a:rPr lang="en-US" dirty="0" smtClean="0"/>
              <a:t>showed:</a:t>
            </a:r>
            <a:endParaRPr lang="en-US" dirty="0"/>
          </a:p>
          <a:p>
            <a:pPr algn="l" rtl="0"/>
            <a:r>
              <a:rPr lang="en-US" dirty="0"/>
              <a:t>higher </a:t>
            </a:r>
            <a:r>
              <a:rPr lang="en-US" dirty="0" err="1"/>
              <a:t>reinduction</a:t>
            </a:r>
            <a:r>
              <a:rPr lang="en-US" dirty="0"/>
              <a:t> rates with weekly rather than biweekly </a:t>
            </a:r>
            <a:r>
              <a:rPr lang="en-US" dirty="0" err="1"/>
              <a:t>pegylated</a:t>
            </a:r>
            <a:r>
              <a:rPr lang="en-US" dirty="0"/>
              <a:t> </a:t>
            </a:r>
            <a:r>
              <a:rPr lang="en-US" dirty="0" err="1" smtClean="0"/>
              <a:t>asparaginase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</a:t>
            </a:r>
            <a:r>
              <a:rPr lang="en-US" dirty="0"/>
              <a:t>A </a:t>
            </a:r>
            <a:r>
              <a:rPr lang="en-US" dirty="0" smtClean="0"/>
              <a:t>correlation between </a:t>
            </a:r>
            <a:r>
              <a:rPr lang="en-US" dirty="0"/>
              <a:t>increased </a:t>
            </a:r>
            <a:r>
              <a:rPr lang="en-US" dirty="0" err="1"/>
              <a:t>asparaginase</a:t>
            </a:r>
            <a:r>
              <a:rPr lang="en-US" dirty="0"/>
              <a:t> levels and improved CR rate was shown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</a:t>
            </a:r>
            <a:r>
              <a:rPr lang="en-US" dirty="0"/>
              <a:t>BFM </a:t>
            </a:r>
            <a:r>
              <a:rPr lang="en-US" dirty="0" smtClean="0"/>
              <a:t>group randomized </a:t>
            </a:r>
            <a:r>
              <a:rPr lang="en-US" dirty="0"/>
              <a:t>dose and duration of </a:t>
            </a:r>
            <a:r>
              <a:rPr lang="en-US" dirty="0" smtClean="0"/>
              <a:t>infusion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b="1" dirty="0"/>
              <a:t>MTX in </a:t>
            </a:r>
            <a:r>
              <a:rPr lang="en-US" b="1" dirty="0" err="1"/>
              <a:t>reinduction</a:t>
            </a:r>
            <a:r>
              <a:rPr lang="en-US" dirty="0"/>
              <a:t>, demonstrating similar </a:t>
            </a:r>
            <a:r>
              <a:rPr lang="en-US" dirty="0" smtClean="0"/>
              <a:t>outcomes between </a:t>
            </a:r>
            <a:r>
              <a:rPr lang="en-US" b="1" dirty="0"/>
              <a:t>intermediate-dose (1 g/m2 over 36 hours) and high-dose (5 g/m2 over 24 hours) </a:t>
            </a:r>
            <a:r>
              <a:rPr lang="en-US" dirty="0" smtClean="0"/>
              <a:t>infusions and </a:t>
            </a:r>
            <a:r>
              <a:rPr lang="en-US" dirty="0"/>
              <a:t>have adopted the former for future trials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Relapse-ALL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UK Children's Cancer Group enrolled :</a:t>
            </a:r>
            <a:r>
              <a:rPr lang="en-US" b="1" dirty="0" smtClean="0"/>
              <a:t>239 children </a:t>
            </a:r>
            <a:r>
              <a:rPr lang="en-US" dirty="0" smtClean="0"/>
              <a:t>with first </a:t>
            </a:r>
            <a:r>
              <a:rPr lang="en-US" b="1" dirty="0" smtClean="0"/>
              <a:t>ALL relapse</a:t>
            </a:r>
            <a:r>
              <a:rPr lang="en-US" dirty="0" smtClean="0"/>
              <a:t>, HR, IR, SR groups : duration of first CR, site of relapse, and </a:t>
            </a:r>
            <a:r>
              <a:rPr lang="en-US" dirty="0" err="1" smtClean="0"/>
              <a:t>immunophenotype</a:t>
            </a:r>
            <a:r>
              <a:rPr lang="en-US" dirty="0" smtClean="0"/>
              <a:t> :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err="1" smtClean="0"/>
              <a:t>Idarubicin</a:t>
            </a:r>
            <a:r>
              <a:rPr lang="en-US" b="1" dirty="0" smtClean="0"/>
              <a:t> </a:t>
            </a:r>
            <a:r>
              <a:rPr lang="en-US" b="1" dirty="0"/>
              <a:t>or </a:t>
            </a:r>
            <a:r>
              <a:rPr lang="en-US" b="1" dirty="0" err="1"/>
              <a:t>mitoxantrone</a:t>
            </a:r>
            <a:r>
              <a:rPr lang="en-US" b="1" dirty="0"/>
              <a:t> </a:t>
            </a:r>
            <a:r>
              <a:rPr lang="en-US" b="1" dirty="0" smtClean="0"/>
              <a:t>during induction.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After three blocks of therapy, HR and IR patients with a MRD ≥10-4 cells </a:t>
            </a:r>
            <a:r>
              <a:rPr lang="en-US" dirty="0" smtClean="0"/>
              <a:t>received </a:t>
            </a:r>
            <a:r>
              <a:rPr lang="en-US" dirty="0" err="1" smtClean="0"/>
              <a:t>allogeneic</a:t>
            </a:r>
            <a:r>
              <a:rPr lang="en-US" dirty="0" smtClean="0"/>
              <a:t> </a:t>
            </a:r>
            <a:r>
              <a:rPr lang="en-US" dirty="0"/>
              <a:t>HSCT, </a:t>
            </a:r>
            <a:endParaRPr lang="en-US" dirty="0" smtClean="0"/>
          </a:p>
          <a:p>
            <a:pPr algn="l" rtl="0"/>
            <a:r>
              <a:rPr lang="en-US" dirty="0" smtClean="0"/>
              <a:t>SR </a:t>
            </a:r>
            <a:r>
              <a:rPr lang="en-US" dirty="0"/>
              <a:t>and IR patients with a MRD &lt;10-4 continued chemotherapy.</a:t>
            </a:r>
          </a:p>
          <a:p>
            <a:pPr algn="l" rtl="0"/>
            <a:r>
              <a:rPr lang="en-US" dirty="0"/>
              <a:t>Progression-free survival (PFS) and OS were significantly higher in the </a:t>
            </a:r>
            <a:r>
              <a:rPr lang="en-US" dirty="0" err="1"/>
              <a:t>mitoxantrone</a:t>
            </a:r>
            <a:r>
              <a:rPr lang="en-US" dirty="0"/>
              <a:t> group, </a:t>
            </a:r>
            <a:r>
              <a:rPr lang="en-US" dirty="0" smtClean="0"/>
              <a:t>and the </a:t>
            </a:r>
            <a:r>
              <a:rPr lang="en-US" dirty="0"/>
              <a:t>differences in PFS were mainly related to a decrease in disease events (progression, </a:t>
            </a:r>
            <a:r>
              <a:rPr lang="en-US" dirty="0" smtClean="0"/>
              <a:t>second relapse</a:t>
            </a:r>
            <a:r>
              <a:rPr lang="en-US" dirty="0"/>
              <a:t>, disease-related deaths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/>
              <a:t>The 3-year OS was 69% in the </a:t>
            </a:r>
            <a:r>
              <a:rPr lang="en-US" b="1" dirty="0" err="1"/>
              <a:t>mitoxantrone</a:t>
            </a:r>
            <a:r>
              <a:rPr lang="en-US" b="1" dirty="0"/>
              <a:t> </a:t>
            </a:r>
            <a:r>
              <a:rPr lang="en-US" b="1" dirty="0" smtClean="0"/>
              <a:t>group</a:t>
            </a:r>
          </a:p>
          <a:p>
            <a:pPr algn="l" rtl="0"/>
            <a:r>
              <a:rPr lang="en-US" dirty="0" smtClean="0"/>
              <a:t>,</a:t>
            </a:r>
            <a:r>
              <a:rPr lang="en-US" b="1" dirty="0" smtClean="0"/>
              <a:t>45</a:t>
            </a:r>
            <a:r>
              <a:rPr lang="en-US" b="1" dirty="0"/>
              <a:t>% in </a:t>
            </a:r>
            <a:r>
              <a:rPr lang="en-US" b="1" dirty="0" smtClean="0"/>
              <a:t>the </a:t>
            </a:r>
            <a:r>
              <a:rPr lang="en-US" b="1" dirty="0" err="1" smtClean="0"/>
              <a:t>idarubicin</a:t>
            </a:r>
            <a:r>
              <a:rPr lang="en-US" b="1" dirty="0" smtClean="0"/>
              <a:t>, </a:t>
            </a:r>
            <a:endParaRPr lang="fa-IR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750</TotalTime>
  <Words>2738</Words>
  <Application>Microsoft Office PowerPoint</Application>
  <PresentationFormat>On-screen Show (4:3)</PresentationFormat>
  <Paragraphs>256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Opulent</vt:lpstr>
      <vt:lpstr>How I treat relapsed childhood acute  lymphoblastic leukemia    Franco Locatelli, Martin Schrappe, Maria Ester Bernardo and Sergio Rutella  Blood.August 15, 2012  </vt:lpstr>
      <vt:lpstr>Relapsed ALL</vt:lpstr>
      <vt:lpstr>Relapsed -ALL</vt:lpstr>
      <vt:lpstr>ALL-Relapse</vt:lpstr>
      <vt:lpstr>Relapsed-ALL Time</vt:lpstr>
      <vt:lpstr>Relapse ALL:MRD</vt:lpstr>
      <vt:lpstr>What we do for the treatment of relapsed ALL</vt:lpstr>
      <vt:lpstr>  Relapse-ALL Treatment</vt:lpstr>
      <vt:lpstr>Relapse-ALL Treatment</vt:lpstr>
      <vt:lpstr>Relapse-ALL Treatment</vt:lpstr>
      <vt:lpstr>Relapse-ALL</vt:lpstr>
      <vt:lpstr>CNS relapse</vt:lpstr>
      <vt:lpstr>CNS-Relapse</vt:lpstr>
      <vt:lpstr>Testicular relapse</vt:lpstr>
      <vt:lpstr>Testicular relapse</vt:lpstr>
      <vt:lpstr>To whom and when we offer allogeneic HSCT in relapsed ALL</vt:lpstr>
      <vt:lpstr>ALL-Relapds A-HSCT</vt:lpstr>
      <vt:lpstr>ALL-Relaps A-HSCT</vt:lpstr>
      <vt:lpstr>ALL-Relaps A-HSCT</vt:lpstr>
      <vt:lpstr>ALL-Relaps A-HSCT</vt:lpstr>
      <vt:lpstr>ALL-Relaps A-HSCT</vt:lpstr>
      <vt:lpstr>ALL-Relaps A-HSCT</vt:lpstr>
      <vt:lpstr>ALL-Relaps A-HSCT</vt:lpstr>
      <vt:lpstr>ALL-Relaps A-HSCT</vt:lpstr>
      <vt:lpstr>ALL-Relaps A-HSCT</vt:lpstr>
      <vt:lpstr>ALL-Relaps A-HSCT</vt:lpstr>
      <vt:lpstr>Novel drugs into current regimens for relapsed ALL</vt:lpstr>
      <vt:lpstr>Novel drugs into current regimens for relapsed ALL</vt:lpstr>
      <vt:lpstr>Novel drugs into current regimens for relapsed ALL</vt:lpstr>
      <vt:lpstr>Slide 30</vt:lpstr>
      <vt:lpstr>Precursor B-cell acute lymphoblastic leukemia presenting as obstructive jaundice:</vt:lpstr>
      <vt:lpstr>Magnetic resonance imaging scan of the liver with contrast enhancement obtained during the first week of admission showing a normal hepatobiliary tree</vt:lpstr>
      <vt:lpstr>Ultrasound-guided core biopsy of the liver showing small to medium-sized lymphoblasts infiltrating the hepatic parenchyma</vt:lpstr>
      <vt:lpstr>Acute Hepatitis as a Manifestation of Acute Lymphoblastic Leukemia</vt:lpstr>
      <vt:lpstr>Acute lymphoblastic leukemia presenting in fulminant hepatic failure.</vt:lpstr>
      <vt:lpstr>Acute Hepatic Failure in a Case of Acute Lymphoblastic Leukemia </vt:lpstr>
      <vt:lpstr>Precursor B-cell acute lymphoblastic leukemia presenting as obstructive jaundice</vt:lpstr>
      <vt:lpstr>Precursor B-cell acute lymphoblastic leukemia presenting as obstructive jaundice</vt:lpstr>
      <vt:lpstr>Acute Hepatitis as a Manifestation of Acute Lymphoblastic Leukemia</vt:lpstr>
      <vt:lpstr>Precursor B-cell acute lymphoblastic leukemia presenting as obstructive jaundice</vt:lpstr>
      <vt:lpstr>Acute Hepatic Failure in a Case of Acute Lymphoblastic Leukemia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treat relapsed childhood acute  lymphoblastic leukemia   Franco Locatelli, Martin Schrappe, Maria Ester Bernardo and Sergio Rutella Blood.August 15, 2012</dc:title>
  <dc:creator>Windows User</dc:creator>
  <cp:lastModifiedBy>z.shor</cp:lastModifiedBy>
  <cp:revision>86</cp:revision>
  <dcterms:created xsi:type="dcterms:W3CDTF">2012-11-09T04:57:59Z</dcterms:created>
  <dcterms:modified xsi:type="dcterms:W3CDTF">2014-04-05T05:01:33Z</dcterms:modified>
</cp:coreProperties>
</file>