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6" r:id="rId2"/>
    <p:sldId id="275" r:id="rId3"/>
    <p:sldId id="274" r:id="rId4"/>
    <p:sldId id="264" r:id="rId5"/>
    <p:sldId id="262" r:id="rId6"/>
    <p:sldId id="263" r:id="rId7"/>
    <p:sldId id="278" r:id="rId8"/>
    <p:sldId id="279" r:id="rId9"/>
    <p:sldId id="256" r:id="rId10"/>
    <p:sldId id="257" r:id="rId11"/>
    <p:sldId id="258" r:id="rId12"/>
    <p:sldId id="259" r:id="rId13"/>
    <p:sldId id="260" r:id="rId14"/>
    <p:sldId id="26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42" autoAdjust="0"/>
    <p:restoredTop sz="86376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8001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purpose of this study was to compare the diagnostic utility of 123I-metaiodobenzylguanidine (123I-MIBG) </a:t>
            </a:r>
            <a:r>
              <a:rPr lang="en-US" sz="2800" dirty="0" err="1" smtClean="0"/>
              <a:t>scintigraphy</a:t>
            </a:r>
            <a:r>
              <a:rPr lang="en-US" sz="2800" dirty="0" smtClean="0"/>
              <a:t> and 18F-FDG PET in </a:t>
            </a:r>
            <a:r>
              <a:rPr lang="en-US" sz="2800" dirty="0" err="1" smtClean="0"/>
              <a:t>neuroblastoma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3352800"/>
            <a:ext cx="77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Methods: A total of 113 paired 123I-MIBG and 18F-FDG PET scans in 60 patients with </a:t>
            </a:r>
            <a:r>
              <a:rPr lang="en-US" sz="2800" dirty="0" err="1" smtClean="0"/>
              <a:t>neuroblastoma</a:t>
            </a:r>
            <a:r>
              <a:rPr lang="en-US" sz="2800" dirty="0" smtClean="0"/>
              <a:t> were retrospectively reviewed. Paired scans were acquired within 14 days of each other.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382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Conclusion</a:t>
            </a:r>
            <a:r>
              <a:rPr lang="en-US" sz="2000" dirty="0" smtClean="0"/>
              <a:t>: 18F-FDG is superior in depicting stage</a:t>
            </a:r>
          </a:p>
          <a:p>
            <a:r>
              <a:rPr lang="en-US" sz="2000" dirty="0" smtClean="0"/>
              <a:t>1 and 2 </a:t>
            </a:r>
            <a:r>
              <a:rPr lang="en-US" sz="2000" dirty="0" err="1" smtClean="0"/>
              <a:t>neuroblastoma</a:t>
            </a:r>
            <a:r>
              <a:rPr lang="en-US" sz="2000" dirty="0" smtClean="0"/>
              <a:t>, although 123I-MIBG may be needed to</a:t>
            </a:r>
          </a:p>
          <a:p>
            <a:r>
              <a:rPr lang="en-US" sz="2000" dirty="0" smtClean="0"/>
              <a:t>exclude higher-stage disease. 18F-FDG also provides important</a:t>
            </a:r>
          </a:p>
          <a:p>
            <a:r>
              <a:rPr lang="en-US" sz="2000" dirty="0" smtClean="0"/>
              <a:t>information for patients with tumors that weakly accumulate 123IMIBG and at major decision points during therapy (i.e., before</a:t>
            </a:r>
          </a:p>
          <a:p>
            <a:r>
              <a:rPr lang="en-US" sz="2000" dirty="0" smtClean="0"/>
              <a:t>stem cell transplantation or before surgery). 18F-FDG can also</a:t>
            </a:r>
          </a:p>
          <a:p>
            <a:r>
              <a:rPr lang="en-US" sz="2000" dirty="0" smtClean="0"/>
              <a:t>better delineate disease extent in the chest, abdomen, and pelvis.</a:t>
            </a:r>
          </a:p>
          <a:p>
            <a:r>
              <a:rPr lang="en-US" sz="2000" dirty="0" smtClean="0"/>
              <a:t>123I-MIBG is overall superior in the evaluation of stage 4 </a:t>
            </a:r>
            <a:r>
              <a:rPr lang="en-US" sz="2000" dirty="0" err="1" smtClean="0"/>
              <a:t>neuroblastoma</a:t>
            </a:r>
            <a:r>
              <a:rPr lang="en-US" sz="2000" dirty="0" smtClean="0"/>
              <a:t>, especially during initial chemotherapy, primarily</a:t>
            </a:r>
          </a:p>
          <a:p>
            <a:r>
              <a:rPr lang="en-US" sz="2000" dirty="0" smtClean="0"/>
              <a:t>because of the better detection of bone or marrow metastases.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1430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Comparison of Iodine-123 </a:t>
            </a:r>
            <a:r>
              <a:rPr lang="en-US" sz="2400" dirty="0" err="1" smtClean="0"/>
              <a:t>Metaiodobenzylguanidine</a:t>
            </a:r>
            <a:r>
              <a:rPr lang="en-US" sz="2400" dirty="0" smtClean="0"/>
              <a:t> (MIBG) Scan and [18F]</a:t>
            </a:r>
            <a:r>
              <a:rPr lang="en-US" sz="2400" dirty="0" err="1" smtClean="0"/>
              <a:t>Fluorodeoxyglucose</a:t>
            </a:r>
            <a:r>
              <a:rPr lang="en-US" sz="2400" dirty="0" smtClean="0"/>
              <a:t> Positron </a:t>
            </a:r>
            <a:r>
              <a:rPr lang="en-US" sz="2400" dirty="0" err="1" smtClean="0"/>
              <a:t>EmissionTomography</a:t>
            </a:r>
            <a:r>
              <a:rPr lang="en-US" sz="2400" dirty="0" smtClean="0"/>
              <a:t> to Evaluate Response After Iodine-131 MIBG Therapy for Relapsed </a:t>
            </a:r>
            <a:r>
              <a:rPr lang="en-US" sz="2400" dirty="0" err="1" smtClean="0"/>
              <a:t>Neuroblastoma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971800" y="4953000"/>
            <a:ext cx="4973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2009 by American Society of Clinical Oncology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077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Purpose</a:t>
            </a:r>
          </a:p>
          <a:p>
            <a:r>
              <a:rPr lang="en-US" sz="2000" dirty="0" smtClean="0"/>
              <a:t>Children with relapsed </a:t>
            </a:r>
            <a:r>
              <a:rPr lang="en-US" sz="2000" dirty="0" err="1" smtClean="0"/>
              <a:t>neuroblastoma</a:t>
            </a:r>
            <a:r>
              <a:rPr lang="en-US" sz="2000" dirty="0" smtClean="0"/>
              <a:t> have poor survival. It is crucial to have a reliable method for evaluating functional response to new therapies. In this study, we compared two functional imaging modalities for </a:t>
            </a:r>
            <a:r>
              <a:rPr lang="en-US" sz="2000" dirty="0" err="1" smtClean="0"/>
              <a:t>neuroblastoma</a:t>
            </a:r>
            <a:r>
              <a:rPr lang="en-US" sz="2000" dirty="0" smtClean="0"/>
              <a:t>: </a:t>
            </a:r>
            <a:r>
              <a:rPr lang="en-US" sz="2000" dirty="0" err="1" smtClean="0"/>
              <a:t>metaiodobenzylguanidine</a:t>
            </a:r>
            <a:r>
              <a:rPr lang="en-US" sz="2000" dirty="0" smtClean="0"/>
              <a:t> (MIBG) scan for uptake by the</a:t>
            </a:r>
          </a:p>
          <a:p>
            <a:r>
              <a:rPr lang="en-US" sz="2000" dirty="0" err="1" smtClean="0"/>
              <a:t>norepinephrine</a:t>
            </a:r>
            <a:r>
              <a:rPr lang="en-US" sz="2000" dirty="0" smtClean="0"/>
              <a:t> transporter and [18F]</a:t>
            </a:r>
            <a:r>
              <a:rPr lang="en-US" sz="2000" dirty="0" err="1" smtClean="0"/>
              <a:t>fluorodeoxyglucose</a:t>
            </a:r>
            <a:r>
              <a:rPr lang="en-US" sz="2000" dirty="0" smtClean="0"/>
              <a:t> positron emission tomography (FDG-PET) uptake for glucose metabolic activity.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609600" y="3657600"/>
            <a:ext cx="7696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Patients and Methods</a:t>
            </a:r>
          </a:p>
          <a:p>
            <a:r>
              <a:rPr lang="en-US" sz="2000" dirty="0" smtClean="0"/>
              <a:t>Patients enrolled onto a phase I study of sequential infusion of iodine-131 (131I) MIBG (NANT-2000-01) were eligible for inclusion if they had concomitant FDG-PET and MIBG scans. 131I-MIBG therapy was administered on days 0 and 14. For each patient, we compared all lesions identified on concomitant FDG-PET and MIBG scans and gave scans a </a:t>
            </a:r>
            <a:r>
              <a:rPr lang="en-US" sz="2000" dirty="0" err="1" smtClean="0"/>
              <a:t>semiquantitative</a:t>
            </a:r>
            <a:r>
              <a:rPr lang="en-US" sz="2000" dirty="0" smtClean="0"/>
              <a:t> score.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600200"/>
            <a:ext cx="7848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Conclusion</a:t>
            </a:r>
          </a:p>
          <a:p>
            <a:r>
              <a:rPr lang="en-US" sz="2400" dirty="0" smtClean="0"/>
              <a:t>MIBG scan is significantly more sensitive for individual lesion detection in relapsed </a:t>
            </a:r>
            <a:r>
              <a:rPr lang="en-US" sz="2400" dirty="0" err="1" smtClean="0"/>
              <a:t>neuroblastoma</a:t>
            </a:r>
            <a:r>
              <a:rPr lang="en-US" sz="2400" dirty="0" smtClean="0"/>
              <a:t> than FDG-PET, though FDG-PET can sometimes play a complementary role, particularly in soft tissue lesions. Complete response by FDG-PET metabolic evaluation did not always correlate with complete response by MIBG uptake.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90600"/>
            <a:ext cx="74104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5486400"/>
            <a:ext cx="26574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The organs with the highest absorbed dose per unit activity administered (</a:t>
            </a:r>
            <a:r>
              <a:rPr lang="en-US" sz="2400" dirty="0" err="1" smtClean="0"/>
              <a:t>mGy</a:t>
            </a:r>
            <a:r>
              <a:rPr lang="en-US" sz="2400" dirty="0" smtClean="0"/>
              <a:t>/</a:t>
            </a:r>
            <a:r>
              <a:rPr lang="en-US" sz="2400" dirty="0" err="1" smtClean="0"/>
              <a:t>MBq</a:t>
            </a:r>
            <a:r>
              <a:rPr lang="en-US" sz="2400" dirty="0" smtClean="0"/>
              <a:t>) are the liver, </a:t>
            </a:r>
            <a:r>
              <a:rPr lang="en-US" sz="2400" dirty="0" err="1" smtClean="0"/>
              <a:t>bladder,gallbladder</a:t>
            </a:r>
            <a:r>
              <a:rPr lang="en-US" sz="2400" dirty="0" smtClean="0"/>
              <a:t>, spleen, heart, and adrenals.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38200" y="22098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Contraindications</a:t>
            </a:r>
          </a:p>
          <a:p>
            <a:r>
              <a:rPr lang="en-US" sz="2400" dirty="0" smtClean="0"/>
              <a:t>MIBG is contraindicated in patients with known hypersensitivity to MIBG or MIBG </a:t>
            </a:r>
            <a:r>
              <a:rPr lang="en-US" sz="2400" dirty="0" err="1" smtClean="0"/>
              <a:t>sulphate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4400" y="4038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Side effects</a:t>
            </a:r>
          </a:p>
          <a:p>
            <a:r>
              <a:rPr lang="en-US" sz="2400" dirty="0" smtClean="0"/>
              <a:t>Very rarely (&lt;1%) adverse effects of MIBG (dizziness, </a:t>
            </a:r>
            <a:r>
              <a:rPr lang="en-US" sz="2400" dirty="0" err="1" smtClean="0"/>
              <a:t>rash,pruritus</a:t>
            </a:r>
            <a:r>
              <a:rPr lang="en-US" sz="2400" dirty="0" smtClean="0"/>
              <a:t>, flushing and injection site </a:t>
            </a:r>
            <a:r>
              <a:rPr lang="en-US" sz="2400" dirty="0" err="1" smtClean="0"/>
              <a:t>haemorrhage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91440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5257800"/>
            <a:ext cx="3590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334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The purpose of this study was to present the characteristics and outcome of patients with proven </a:t>
            </a:r>
            <a:r>
              <a:rPr lang="en-US" sz="2400" dirty="0" err="1" smtClean="0"/>
              <a:t>pheochromocytoma</a:t>
            </a:r>
            <a:r>
              <a:rPr lang="en-US" sz="2400" dirty="0" smtClean="0"/>
              <a:t> or </a:t>
            </a:r>
            <a:r>
              <a:rPr lang="en-US" sz="2400" dirty="0" err="1" smtClean="0"/>
              <a:t>paraganglioma</a:t>
            </a:r>
            <a:r>
              <a:rPr lang="en-US" sz="2400" dirty="0" smtClean="0"/>
              <a:t> who had false-negative (123I-MIBG SPECT). Twenty-one patients with false-negative 123I-MIBG SPECT (7 males, 14 females), aged 13–55 years (mean: 41.40 years), were included.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62000" y="37338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We concluded that </a:t>
            </a:r>
            <a:r>
              <a:rPr lang="en-US" sz="2400" dirty="0" err="1" smtClean="0"/>
              <a:t>falsenegative</a:t>
            </a:r>
            <a:r>
              <a:rPr lang="en-US" sz="2400" dirty="0" smtClean="0"/>
              <a:t> 123I-MIBG SPECT is frequently related to metastatic tumors and usually due to SDHB  mutations with unfavorable prognosis. We therefore recommend that patients with false-negative 123I-MIBG SPECT be tested for SDHB mutations and undergo more regular and close follow-up.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20574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radio-iodinated </a:t>
            </a:r>
            <a:r>
              <a:rPr lang="en-US" sz="3600" dirty="0" err="1" smtClean="0"/>
              <a:t>metaiodobenzylguanidine</a:t>
            </a:r>
            <a:endParaRPr lang="en-US" sz="3600" dirty="0" smtClean="0"/>
          </a:p>
          <a:p>
            <a:r>
              <a:rPr lang="en-US" sz="3600" dirty="0" smtClean="0"/>
              <a:t>(123I-MIBG)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105400" y="5257800"/>
            <a:ext cx="342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DR.KAJI                                              1392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False-Positive MIBG Uptake in Pneumonia in a Patient With Stage IV </a:t>
            </a:r>
            <a:r>
              <a:rPr lang="en-US" sz="3200" dirty="0" err="1" smtClean="0"/>
              <a:t>Neuroblastoma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581400" y="3810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i="1" dirty="0" smtClean="0"/>
              <a:t>Clinical Nuclear Medicine • Volume 35, Number 9, September 2010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" y="762000"/>
            <a:ext cx="7696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800"/>
            <a:ext cx="838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False-positive radio-iodinated </a:t>
            </a:r>
            <a:r>
              <a:rPr lang="en-US" sz="3200" dirty="0" err="1" smtClean="0"/>
              <a:t>metaiodobenzylguanidine</a:t>
            </a:r>
            <a:r>
              <a:rPr lang="en-US" sz="3200" dirty="0" smtClean="0"/>
              <a:t>(123I-MIBG) accumulation in a mast cell-infiltrated infantile </a:t>
            </a:r>
            <a:r>
              <a:rPr lang="en-US" sz="3200" dirty="0" err="1" smtClean="0"/>
              <a:t>haemangioma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733800" y="4267200"/>
            <a:ext cx="4627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The British Journal of Radiology, 83 (2010),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399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81000"/>
            <a:ext cx="6400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5344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4038600"/>
            <a:ext cx="19716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8382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• </a:t>
            </a:r>
            <a:r>
              <a:rPr lang="en-US" sz="2400" dirty="0" err="1" smtClean="0"/>
              <a:t>Neuroblastoma</a:t>
            </a:r>
            <a:r>
              <a:rPr lang="en-US" sz="2400" dirty="0" smtClean="0"/>
              <a:t> is the most common </a:t>
            </a:r>
            <a:r>
              <a:rPr lang="en-US" sz="2400" dirty="0" err="1" smtClean="0"/>
              <a:t>extracranial</a:t>
            </a:r>
            <a:r>
              <a:rPr lang="en-US" sz="2400" dirty="0" smtClean="0"/>
              <a:t> solid tumor in children, accounting for 7% of all childhood malignancies. It accounts for 15% of childhood cancer mortality</a:t>
            </a:r>
          </a:p>
          <a:p>
            <a:endParaRPr lang="en-US" sz="2400" dirty="0" smtClean="0"/>
          </a:p>
          <a:p>
            <a:r>
              <a:rPr lang="en-US" sz="2400" dirty="0" smtClean="0"/>
              <a:t>• </a:t>
            </a:r>
            <a:r>
              <a:rPr lang="en-US" sz="2400" dirty="0" err="1" smtClean="0"/>
              <a:t>Neuroblastoma</a:t>
            </a:r>
            <a:r>
              <a:rPr lang="en-US" sz="2400" dirty="0" smtClean="0"/>
              <a:t> is the most common malignancy in infants with an annual incidence of 10 per million live births</a:t>
            </a:r>
          </a:p>
          <a:p>
            <a:endParaRPr lang="en-US" sz="2400" dirty="0" smtClean="0"/>
          </a:p>
          <a:p>
            <a:r>
              <a:rPr lang="en-US" sz="2400" dirty="0" smtClean="0"/>
              <a:t>• At diagnosis, 50% of patients are under age 2, 75% under age 4 and 90% under age 10. Peak age of incidence is 2 years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I123-Meta-iodobenzylguanidine (MIBG) </a:t>
            </a:r>
            <a:r>
              <a:rPr lang="en-US" sz="2400" dirty="0" err="1" smtClean="0"/>
              <a:t>scintigraphy</a:t>
            </a:r>
            <a:r>
              <a:rPr lang="en-US" sz="2400" dirty="0" smtClean="0"/>
              <a:t> is recommended for detection of  bony metastases and occult soft tissue disease. MIBG is taken up by approximately  90% of </a:t>
            </a:r>
            <a:r>
              <a:rPr lang="en-US" sz="2400" dirty="0" err="1" smtClean="0"/>
              <a:t>neuroblastoma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908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err="1" smtClean="0"/>
              <a:t>Tc-diphosphonate</a:t>
            </a:r>
            <a:r>
              <a:rPr lang="en-US" sz="2400" dirty="0" smtClean="0"/>
              <a:t> bone scan is only recommended for evaluation of bone involvement when tumors do not take up MIBG or MIBG scan is unavailable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85800" y="4233208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F-</a:t>
            </a:r>
            <a:r>
              <a:rPr lang="en-US" sz="2400" dirty="0" err="1" smtClean="0"/>
              <a:t>fluorodeoxyglucose</a:t>
            </a:r>
            <a:r>
              <a:rPr lang="en-US" sz="2400" dirty="0" smtClean="0"/>
              <a:t> positron emission tomography (FDG-PET) may be useful to visualize primary and metastatic sites of disease, especially soft tissue disease, in patients whose tumors are not MIBG avid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382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72199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419600"/>
            <a:ext cx="34575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4772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875" y="2362200"/>
            <a:ext cx="80962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91000"/>
            <a:ext cx="79533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9812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123I-MIBG </a:t>
            </a:r>
            <a:r>
              <a:rPr lang="en-US" sz="3600" dirty="0" err="1" smtClean="0"/>
              <a:t>Scintigraphy</a:t>
            </a:r>
            <a:r>
              <a:rPr lang="en-US" sz="3600" dirty="0" smtClean="0"/>
              <a:t> and 18F-FDG PET in </a:t>
            </a:r>
            <a:r>
              <a:rPr lang="en-US" sz="3600" dirty="0" err="1" smtClean="0"/>
              <a:t>Neuroblastoma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752600" y="5562600"/>
            <a:ext cx="6629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JOURNAL OF NUCLEAR MEDICINE • Vol. 50 • No. 8 • August 2009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543</TotalTime>
  <Words>762</Words>
  <Application>Microsoft Office PowerPoint</Application>
  <PresentationFormat>On-screen Show (4:3)</PresentationFormat>
  <Paragraphs>44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z.shor</cp:lastModifiedBy>
  <cp:revision>47</cp:revision>
  <dcterms:created xsi:type="dcterms:W3CDTF">2006-08-16T00:00:00Z</dcterms:created>
  <dcterms:modified xsi:type="dcterms:W3CDTF">2014-04-05T06:15:25Z</dcterms:modified>
</cp:coreProperties>
</file>