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58" r:id="rId36"/>
    <p:sldId id="259" r:id="rId37"/>
    <p:sldId id="260" r:id="rId38"/>
    <p:sldId id="261" r:id="rId39"/>
    <p:sldId id="262" r:id="rId40"/>
    <p:sldId id="263" r:id="rId41"/>
    <p:sldId id="264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2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  <a:lvl5pPr algn="l" rtl="0">
              <a:defRPr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Onco-Ch58%20NA-Metronomic_Chemotherapy%5b2%5d&#1605;&#1602;&#1575;&#1604;&#1607;%209&#1608;10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Onco-Ch58%20NA-Metronomic_Chemotherapy%5b2%5d&#1605;&#1602;&#1575;&#1604;&#1607;%209&#1608;10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بسم الله الرحمن الرحیم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Classical Anti-</a:t>
            </a:r>
            <a:r>
              <a:rPr lang="en-US" b="1" dirty="0" err="1" smtClean="0"/>
              <a:t>Angiogenic</a:t>
            </a:r>
            <a:r>
              <a:rPr lang="en-US" b="1" dirty="0" smtClean="0"/>
              <a:t> Effect 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By targeting tumor endothelial cells</a:t>
            </a:r>
            <a:r>
              <a:rPr lang="en-US" dirty="0" smtClean="0"/>
              <a:t>, MC might be able to indirectly </a:t>
            </a:r>
            <a:r>
              <a:rPr lang="en-US" dirty="0" smtClean="0">
                <a:solidFill>
                  <a:srgbClr val="FF0000"/>
                </a:solidFill>
              </a:rPr>
              <a:t>destroy</a:t>
            </a:r>
            <a:r>
              <a:rPr lang="en-US" dirty="0" smtClean="0"/>
              <a:t> both </a:t>
            </a:r>
            <a:r>
              <a:rPr lang="en-US" dirty="0" smtClean="0">
                <a:solidFill>
                  <a:srgbClr val="FF0000"/>
                </a:solidFill>
              </a:rPr>
              <a:t>sensitive and/or drug-resistant cancer cells </a:t>
            </a:r>
            <a:r>
              <a:rPr lang="en-US" dirty="0" smtClean="0"/>
              <a:t>by destroying exiting vessels and preventing </a:t>
            </a:r>
            <a:r>
              <a:rPr lang="en-US" dirty="0" err="1" smtClean="0"/>
              <a:t>neoangiogenesis</a:t>
            </a:r>
            <a:r>
              <a:rPr lang="en-US" dirty="0" smtClean="0"/>
              <a:t> leading to the initiation of </a:t>
            </a:r>
            <a:r>
              <a:rPr lang="en-US" dirty="0" smtClean="0">
                <a:solidFill>
                  <a:srgbClr val="FF0000"/>
                </a:solidFill>
              </a:rPr>
              <a:t>hypoxia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starvation</a:t>
            </a:r>
            <a:r>
              <a:rPr lang="en-US" dirty="0" smtClean="0"/>
              <a:t> for nutrients.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solidFill>
                  <a:srgbClr val="FF0000"/>
                </a:solidFill>
              </a:rPr>
              <a:t>But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persistent</a:t>
            </a:r>
            <a:r>
              <a:rPr lang="en-US" dirty="0" smtClean="0"/>
              <a:t> stable </a:t>
            </a:r>
            <a:r>
              <a:rPr lang="en-US" dirty="0" smtClean="0">
                <a:solidFill>
                  <a:srgbClr val="FF0000"/>
                </a:solidFill>
              </a:rPr>
              <a:t>disease</a:t>
            </a:r>
            <a:r>
              <a:rPr lang="en-US" dirty="0" smtClean="0"/>
              <a:t> (SD)happen  even </a:t>
            </a:r>
            <a:r>
              <a:rPr lang="en-US" dirty="0" smtClean="0">
                <a:solidFill>
                  <a:srgbClr val="FF0000"/>
                </a:solidFill>
              </a:rPr>
              <a:t>after</a:t>
            </a:r>
            <a:r>
              <a:rPr lang="en-US" dirty="0" smtClean="0"/>
              <a:t> the completion of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metronomic treatment</a:t>
            </a:r>
            <a:r>
              <a:rPr lang="en-US" dirty="0" smtClean="0">
                <a:solidFill>
                  <a:srgbClr val="FF0000"/>
                </a:solidFill>
              </a:rPr>
              <a:t>(MT)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olidFill>
                  <a:srgbClr val="FF0000"/>
                </a:solidFill>
              </a:rPr>
              <a:t> endothelial cells </a:t>
            </a:r>
            <a:r>
              <a:rPr lang="en-US" dirty="0" smtClean="0"/>
              <a:t>may develop </a:t>
            </a:r>
            <a:r>
              <a:rPr lang="en-US" dirty="0" smtClean="0">
                <a:solidFill>
                  <a:srgbClr val="FF0000"/>
                </a:solidFill>
              </a:rPr>
              <a:t>resistance to</a:t>
            </a:r>
            <a:r>
              <a:rPr lang="en-US" dirty="0" smtClean="0"/>
              <a:t> long-term anti-</a:t>
            </a:r>
            <a:r>
              <a:rPr lang="en-US" dirty="0" err="1" smtClean="0"/>
              <a:t>angiogenic</a:t>
            </a:r>
            <a:r>
              <a:rPr lang="en-US" dirty="0" smtClean="0">
                <a:solidFill>
                  <a:srgbClr val="FF0000"/>
                </a:solidFill>
              </a:rPr>
              <a:t> therapies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processes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contributing to angiogenesis: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1. </a:t>
            </a:r>
            <a:r>
              <a:rPr lang="en-US" dirty="0" smtClean="0">
                <a:solidFill>
                  <a:srgbClr val="FF0000"/>
                </a:solidFill>
              </a:rPr>
              <a:t>VEGF</a:t>
            </a:r>
            <a:r>
              <a:rPr lang="en-US" dirty="0" smtClean="0"/>
              <a:t> (predominantly VEGF-A)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 its </a:t>
            </a:r>
            <a:r>
              <a:rPr lang="en-US" dirty="0" smtClean="0">
                <a:solidFill>
                  <a:srgbClr val="FF0000"/>
                </a:solidFill>
              </a:rPr>
              <a:t>receptors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2. </a:t>
            </a:r>
            <a:r>
              <a:rPr lang="en-US" dirty="0" smtClean="0">
                <a:solidFill>
                  <a:srgbClr val="00B050"/>
                </a:solidFill>
              </a:rPr>
              <a:t>Endogenous angiogenesis inhibitors </a:t>
            </a:r>
            <a:r>
              <a:rPr lang="en-US" dirty="0" smtClean="0"/>
              <a:t>such as </a:t>
            </a:r>
            <a:r>
              <a:rPr lang="en-US" dirty="0" smtClean="0">
                <a:solidFill>
                  <a:srgbClr val="00B050"/>
                </a:solidFill>
              </a:rPr>
              <a:t>thrombospondin-1</a:t>
            </a:r>
            <a:r>
              <a:rPr lang="en-US" dirty="0" smtClean="0"/>
              <a:t> or  </a:t>
            </a:r>
            <a:r>
              <a:rPr lang="en-US" dirty="0" err="1" smtClean="0">
                <a:solidFill>
                  <a:srgbClr val="00B050"/>
                </a:solidFill>
              </a:rPr>
              <a:t>angiostatin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3. </a:t>
            </a:r>
            <a:r>
              <a:rPr lang="en-US" dirty="0" smtClean="0">
                <a:solidFill>
                  <a:srgbClr val="FF0000"/>
                </a:solidFill>
              </a:rPr>
              <a:t>Tumor </a:t>
            </a:r>
            <a:r>
              <a:rPr lang="en-US" dirty="0" err="1" smtClean="0">
                <a:solidFill>
                  <a:srgbClr val="FF0000"/>
                </a:solidFill>
              </a:rPr>
              <a:t>stroma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pericytes</a:t>
            </a:r>
            <a:r>
              <a:rPr lang="en-US" dirty="0" smtClean="0">
                <a:solidFill>
                  <a:srgbClr val="FF0000"/>
                </a:solidFill>
              </a:rPr>
              <a:t>, signaling through platelet-derived growth factors </a:t>
            </a:r>
            <a:r>
              <a:rPr lang="en-US" dirty="0" smtClean="0"/>
              <a:t>(PDGF-A and PDGF-B) and their receptors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4. </a:t>
            </a:r>
            <a:r>
              <a:rPr lang="en-US" dirty="0" smtClean="0">
                <a:solidFill>
                  <a:srgbClr val="00B050"/>
                </a:solidFill>
              </a:rPr>
              <a:t>Endothelial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cells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and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their circulating subsets</a:t>
            </a:r>
            <a:r>
              <a:rPr lang="en-US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a.</a:t>
            </a:r>
            <a:r>
              <a:rPr lang="en-US" dirty="0" smtClean="0"/>
              <a:t> Circulating endothelial cells (CEC)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b.</a:t>
            </a:r>
            <a:r>
              <a:rPr lang="en-US" dirty="0" smtClean="0"/>
              <a:t> Circulating endothelial progenitor cells (EPC) </a:t>
            </a:r>
            <a:endParaRPr lang="fa-IR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5. </a:t>
            </a:r>
            <a:r>
              <a:rPr lang="en-US" dirty="0" err="1" smtClean="0">
                <a:solidFill>
                  <a:srgbClr val="FF0000"/>
                </a:solidFill>
              </a:rPr>
              <a:t>Integrins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that are </a:t>
            </a:r>
            <a:r>
              <a:rPr lang="en-US" dirty="0" err="1" smtClean="0">
                <a:solidFill>
                  <a:srgbClr val="00B050"/>
                </a:solidFill>
              </a:rPr>
              <a:t>transmembrane</a:t>
            </a:r>
            <a:r>
              <a:rPr lang="en-US" dirty="0" smtClean="0">
                <a:solidFill>
                  <a:srgbClr val="00B050"/>
                </a:solidFill>
              </a:rPr>
              <a:t> receptors </a:t>
            </a:r>
            <a:r>
              <a:rPr lang="en-US" dirty="0" smtClean="0"/>
              <a:t>playing a </a:t>
            </a:r>
            <a:r>
              <a:rPr lang="en-US" dirty="0" smtClean="0">
                <a:solidFill>
                  <a:srgbClr val="FF0000"/>
                </a:solidFill>
              </a:rPr>
              <a:t>role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FF0000"/>
                </a:solidFill>
              </a:rPr>
              <a:t>endothelial cell adhesion </a:t>
            </a:r>
            <a:r>
              <a:rPr lang="en-US" dirty="0" smtClean="0"/>
              <a:t>and migration during angiogenesis </a:t>
            </a:r>
            <a:endParaRPr lang="fa-I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6. </a:t>
            </a:r>
            <a:r>
              <a:rPr lang="en-US" dirty="0" smtClean="0">
                <a:solidFill>
                  <a:srgbClr val="FF0000"/>
                </a:solidFill>
              </a:rPr>
              <a:t>Cancer cells with receptors to </a:t>
            </a:r>
            <a:r>
              <a:rPr lang="en-US" dirty="0" err="1" smtClean="0">
                <a:solidFill>
                  <a:srgbClr val="FF0000"/>
                </a:solidFill>
              </a:rPr>
              <a:t>ligands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suc</a:t>
            </a:r>
            <a:r>
              <a:rPr lang="en-US" dirty="0" smtClean="0"/>
              <a:t> as VEGF, PDGF, Stem Cell Factor (SCF), and others</a:t>
            </a:r>
            <a:endParaRPr lang="fa-I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sz="3600" b="1" dirty="0" smtClean="0"/>
              <a:t>2. Immunity :</a:t>
            </a:r>
          </a:p>
          <a:p>
            <a:pPr>
              <a:lnSpc>
                <a:spcPct val="170000"/>
              </a:lnSpc>
            </a:pPr>
            <a:r>
              <a:rPr lang="en-US" sz="3600" dirty="0" smtClean="0">
                <a:solidFill>
                  <a:srgbClr val="FF0000"/>
                </a:solidFill>
              </a:rPr>
              <a:t>Although</a:t>
            </a:r>
            <a:r>
              <a:rPr lang="en-US" sz="3600" dirty="0" smtClean="0"/>
              <a:t> the relevance of tumor </a:t>
            </a:r>
            <a:r>
              <a:rPr lang="en-US" sz="3600" dirty="0" smtClean="0">
                <a:solidFill>
                  <a:srgbClr val="FF0000"/>
                </a:solidFill>
              </a:rPr>
              <a:t>immunology</a:t>
            </a:r>
            <a:r>
              <a:rPr lang="en-US" sz="3600" dirty="0" smtClean="0"/>
              <a:t> remains </a:t>
            </a:r>
            <a:r>
              <a:rPr lang="en-US" sz="3600" dirty="0" smtClean="0">
                <a:solidFill>
                  <a:srgbClr val="FF0000"/>
                </a:solidFill>
              </a:rPr>
              <a:t>marginal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in</a:t>
            </a:r>
            <a:r>
              <a:rPr lang="en-US" sz="3600" dirty="0" smtClean="0"/>
              <a:t> the </a:t>
            </a:r>
            <a:r>
              <a:rPr lang="en-US" sz="3600" dirty="0" smtClean="0">
                <a:solidFill>
                  <a:srgbClr val="FF0000"/>
                </a:solidFill>
              </a:rPr>
              <a:t>treatment</a:t>
            </a:r>
            <a:r>
              <a:rPr lang="en-US" sz="3600" dirty="0" smtClean="0"/>
              <a:t> of most cancers, growing evidence indicates that anticancer immune responses </a:t>
            </a:r>
            <a:r>
              <a:rPr lang="en-US" sz="3600" dirty="0" smtClean="0">
                <a:solidFill>
                  <a:srgbClr val="FF0000"/>
                </a:solidFill>
              </a:rPr>
              <a:t>may</a:t>
            </a:r>
            <a:r>
              <a:rPr lang="en-US" sz="3600" dirty="0" smtClean="0"/>
              <a:t> be </a:t>
            </a:r>
            <a:r>
              <a:rPr lang="en-US" sz="3600" dirty="0" smtClean="0">
                <a:solidFill>
                  <a:srgbClr val="FF0000"/>
                </a:solidFill>
              </a:rPr>
              <a:t>crucial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for</a:t>
            </a:r>
            <a:r>
              <a:rPr lang="en-US" sz="3600" dirty="0" smtClean="0"/>
              <a:t> the </a:t>
            </a:r>
            <a:r>
              <a:rPr lang="en-US" sz="3600" dirty="0" smtClean="0">
                <a:solidFill>
                  <a:srgbClr val="FF0000"/>
                </a:solidFill>
              </a:rPr>
              <a:t>long-term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control</a:t>
            </a:r>
            <a:r>
              <a:rPr lang="en-US" sz="3600" dirty="0" smtClean="0"/>
              <a:t> of cancer treated with chemotherapy</a:t>
            </a:r>
          </a:p>
          <a:p>
            <a:pPr>
              <a:lnSpc>
                <a:spcPct val="170000"/>
              </a:lnSpc>
            </a:pPr>
            <a:endParaRPr lang="fa-IR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some </a:t>
            </a:r>
            <a:r>
              <a:rPr lang="en-US" dirty="0" err="1" smtClean="0">
                <a:solidFill>
                  <a:srgbClr val="FF0000"/>
                </a:solidFill>
              </a:rPr>
              <a:t>cytotoxic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drugs such as </a:t>
            </a:r>
            <a:r>
              <a:rPr lang="en-US" dirty="0" err="1" smtClean="0">
                <a:solidFill>
                  <a:srgbClr val="FF0000"/>
                </a:solidFill>
              </a:rPr>
              <a:t>taxanes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temozolomide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cyclophosphamide</a:t>
            </a:r>
            <a:r>
              <a:rPr lang="en-US" dirty="0" smtClean="0">
                <a:solidFill>
                  <a:srgbClr val="FF0000"/>
                </a:solidFill>
              </a:rPr>
              <a:t>, and </a:t>
            </a:r>
          </a:p>
          <a:p>
            <a:pPr>
              <a:lnSpc>
                <a:spcPct val="160000"/>
              </a:lnSpc>
            </a:pPr>
            <a:r>
              <a:rPr lang="en-US" dirty="0" err="1" smtClean="0">
                <a:solidFill>
                  <a:srgbClr val="FF0000"/>
                </a:solidFill>
              </a:rPr>
              <a:t>anthracyclines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display important </a:t>
            </a:r>
            <a:r>
              <a:rPr lang="en-US" dirty="0" err="1" smtClean="0">
                <a:solidFill>
                  <a:srgbClr val="FF0000"/>
                </a:solidFill>
              </a:rPr>
              <a:t>immunostimulatory</a:t>
            </a:r>
            <a:r>
              <a:rPr lang="en-US" dirty="0" smtClean="0"/>
              <a:t> effects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anticancer immune responses </a:t>
            </a:r>
            <a:r>
              <a:rPr lang="en-US" dirty="0" smtClean="0"/>
              <a:t>can either help to </a:t>
            </a:r>
            <a:r>
              <a:rPr lang="en-US" dirty="0" smtClean="0">
                <a:solidFill>
                  <a:srgbClr val="00B050"/>
                </a:solidFill>
              </a:rPr>
              <a:t>eradicate cancer cells</a:t>
            </a:r>
            <a:r>
              <a:rPr lang="en-US" dirty="0" smtClean="0"/>
              <a:t>, which, for instance, have escaped chemotherapy or maintain a </a:t>
            </a:r>
            <a:r>
              <a:rPr lang="en-US" dirty="0" smtClean="0">
                <a:solidFill>
                  <a:srgbClr val="FF0000"/>
                </a:solidFill>
              </a:rPr>
              <a:t>stable residual situation </a:t>
            </a:r>
            <a:r>
              <a:rPr lang="en-US" dirty="0" err="1" smtClean="0"/>
              <a:t>containin</a:t>
            </a:r>
            <a:r>
              <a:rPr lang="en-US" dirty="0" smtClean="0"/>
              <a:t> </a:t>
            </a:r>
            <a:r>
              <a:rPr lang="en-US" dirty="0" err="1" smtClean="0"/>
              <a:t>micrometastases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in</a:t>
            </a:r>
            <a:r>
              <a:rPr lang="en-US" dirty="0" smtClean="0"/>
              <a:t> a </a:t>
            </a:r>
            <a:r>
              <a:rPr lang="en-US" dirty="0" smtClean="0">
                <a:solidFill>
                  <a:srgbClr val="FF0000"/>
                </a:solidFill>
              </a:rPr>
              <a:t>stage of dormancy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MC</a:t>
            </a:r>
            <a:r>
              <a:rPr lang="en-US" dirty="0" smtClean="0"/>
              <a:t> was capable of </a:t>
            </a:r>
            <a:r>
              <a:rPr lang="en-US" dirty="0" smtClean="0">
                <a:solidFill>
                  <a:srgbClr val="FF0000"/>
                </a:solidFill>
              </a:rPr>
              <a:t>inducing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such</a:t>
            </a:r>
            <a:r>
              <a:rPr lang="en-US" dirty="0" smtClean="0"/>
              <a:t> an immune anticancer </a:t>
            </a:r>
            <a:r>
              <a:rPr lang="en-US" dirty="0" smtClean="0">
                <a:solidFill>
                  <a:srgbClr val="FF0000"/>
                </a:solidFill>
              </a:rPr>
              <a:t>effect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For </a:t>
            </a:r>
            <a:r>
              <a:rPr lang="en-US" dirty="0" smtClean="0">
                <a:solidFill>
                  <a:srgbClr val="00B050"/>
                </a:solidFill>
              </a:rPr>
              <a:t>instance</a:t>
            </a:r>
            <a:r>
              <a:rPr lang="en-US" dirty="0" smtClean="0"/>
              <a:t>, both </a:t>
            </a:r>
            <a:r>
              <a:rPr lang="en-US" dirty="0" smtClean="0">
                <a:solidFill>
                  <a:srgbClr val="FF0000"/>
                </a:solidFill>
              </a:rPr>
              <a:t>metronomic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TMZ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cyclophosphamide</a:t>
            </a:r>
            <a:r>
              <a:rPr lang="en-US" dirty="0" smtClean="0"/>
              <a:t> have been reported to </a:t>
            </a:r>
            <a:r>
              <a:rPr lang="en-US" dirty="0" smtClean="0">
                <a:solidFill>
                  <a:srgbClr val="00B050"/>
                </a:solidFill>
              </a:rPr>
              <a:t>stimulate anticancer responses through </a:t>
            </a:r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FF0000"/>
                </a:solidFill>
              </a:rPr>
              <a:t>depletion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0000"/>
                </a:solidFill>
              </a:rPr>
              <a:t>CD4+CD25+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regulatory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 cells (</a:t>
            </a:r>
            <a:r>
              <a:rPr lang="en-US" dirty="0" err="1" smtClean="0"/>
              <a:t>Treg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depletion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of (</a:t>
            </a:r>
            <a:r>
              <a:rPr lang="en-US" dirty="0" err="1" smtClean="0">
                <a:solidFill>
                  <a:srgbClr val="FF0000"/>
                </a:solidFill>
              </a:rPr>
              <a:t>Treg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>
                <a:solidFill>
                  <a:srgbClr val="00B050"/>
                </a:solidFill>
              </a:rPr>
              <a:t>improve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00B050"/>
                </a:solidFill>
              </a:rPr>
              <a:t>efficacy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of</a:t>
            </a:r>
            <a:r>
              <a:rPr lang="en-US" dirty="0" smtClean="0"/>
              <a:t> anti-cancer </a:t>
            </a:r>
            <a:r>
              <a:rPr lang="en-US" dirty="0" smtClean="0">
                <a:solidFill>
                  <a:srgbClr val="00B050"/>
                </a:solidFill>
              </a:rPr>
              <a:t>chemotherapy</a:t>
            </a:r>
            <a:r>
              <a:rPr lang="en-US" dirty="0" smtClean="0"/>
              <a:t> regimens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if drugs like </a:t>
            </a:r>
            <a:r>
              <a:rPr lang="en-US" dirty="0" err="1" smtClean="0">
                <a:solidFill>
                  <a:srgbClr val="FF0000"/>
                </a:solidFill>
              </a:rPr>
              <a:t>etoposide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vinblastine</a:t>
            </a:r>
            <a:r>
              <a:rPr lang="en-US" dirty="0" smtClean="0"/>
              <a:t> are used in metronomic way, they could</a:t>
            </a:r>
            <a:r>
              <a:rPr lang="en-US" dirty="0" smtClean="0">
                <a:solidFill>
                  <a:srgbClr val="FF0000"/>
                </a:solidFill>
              </a:rPr>
              <a:t> promote </a:t>
            </a:r>
            <a:r>
              <a:rPr lang="en-US" dirty="0" err="1" smtClean="0">
                <a:solidFill>
                  <a:srgbClr val="FF0000"/>
                </a:solidFill>
              </a:rPr>
              <a:t>dendritic</a:t>
            </a:r>
            <a:r>
              <a:rPr lang="en-US" dirty="0" smtClean="0">
                <a:solidFill>
                  <a:srgbClr val="FF0000"/>
                </a:solidFill>
              </a:rPr>
              <a:t> cell maturation</a:t>
            </a:r>
            <a:r>
              <a:rPr lang="en-US" dirty="0" smtClean="0"/>
              <a:t> at non-toxic concentrations</a:t>
            </a:r>
          </a:p>
          <a:p>
            <a:pPr>
              <a:lnSpc>
                <a:spcPct val="150000"/>
              </a:lnSpc>
            </a:pPr>
            <a:endParaRPr lang="fa-I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some chemotherapeutic drugs, including </a:t>
            </a:r>
            <a:r>
              <a:rPr lang="en-US" dirty="0" err="1" smtClean="0">
                <a:solidFill>
                  <a:srgbClr val="FF0000"/>
                </a:solidFill>
              </a:rPr>
              <a:t>paclitaxel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vinblastine</a:t>
            </a:r>
            <a:r>
              <a:rPr lang="en-US" dirty="0" smtClean="0"/>
              <a:t>, and </a:t>
            </a:r>
            <a:r>
              <a:rPr lang="en-US" dirty="0" err="1" smtClean="0">
                <a:solidFill>
                  <a:srgbClr val="FF0000"/>
                </a:solidFill>
              </a:rPr>
              <a:t>etoposide</a:t>
            </a:r>
            <a:r>
              <a:rPr lang="en-US" dirty="0" smtClean="0"/>
              <a:t>, could induce </a:t>
            </a:r>
            <a:r>
              <a:rPr lang="en-US" dirty="0" err="1" smtClean="0">
                <a:solidFill>
                  <a:srgbClr val="FF0000"/>
                </a:solidFill>
              </a:rPr>
              <a:t>dendritic</a:t>
            </a:r>
            <a:r>
              <a:rPr lang="en-US" dirty="0" smtClean="0"/>
              <a:t> cell </a:t>
            </a:r>
            <a:r>
              <a:rPr lang="en-US" dirty="0" smtClean="0">
                <a:solidFill>
                  <a:srgbClr val="FF0000"/>
                </a:solidFill>
              </a:rPr>
              <a:t>maturation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tumoral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injection</a:t>
            </a:r>
            <a:r>
              <a:rPr lang="en-US" dirty="0" smtClean="0"/>
              <a:t> of </a:t>
            </a:r>
            <a:r>
              <a:rPr lang="en-US" dirty="0" err="1" smtClean="0">
                <a:solidFill>
                  <a:srgbClr val="FF0000"/>
                </a:solidFill>
              </a:rPr>
              <a:t>vinblastine</a:t>
            </a:r>
            <a:r>
              <a:rPr lang="en-US" dirty="0" smtClean="0"/>
              <a:t> at </a:t>
            </a:r>
            <a:r>
              <a:rPr lang="en-US" dirty="0" smtClean="0">
                <a:solidFill>
                  <a:srgbClr val="FF0000"/>
                </a:solidFill>
              </a:rPr>
              <a:t>low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doses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triggers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maturation</a:t>
            </a:r>
            <a:r>
              <a:rPr lang="en-US" dirty="0" smtClean="0"/>
              <a:t> of </a:t>
            </a:r>
            <a:r>
              <a:rPr lang="en-US" dirty="0" err="1" smtClean="0">
                <a:solidFill>
                  <a:srgbClr val="FF0000"/>
                </a:solidFill>
              </a:rPr>
              <a:t>dendritic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cells </a:t>
            </a:r>
            <a:r>
              <a:rPr lang="en-US" dirty="0" smtClean="0">
                <a:solidFill>
                  <a:srgbClr val="00B050"/>
                </a:solidFill>
              </a:rPr>
              <a:t>within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tumor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and</a:t>
            </a:r>
            <a:r>
              <a:rPr lang="en-US" dirty="0" smtClean="0"/>
              <a:t> statistically </a:t>
            </a:r>
            <a:r>
              <a:rPr lang="en-US" dirty="0" smtClean="0">
                <a:solidFill>
                  <a:srgbClr val="FF0000"/>
                </a:solidFill>
              </a:rPr>
              <a:t>increased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anticancer effects.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600" b="1" dirty="0" smtClean="0"/>
              <a:t>Metronomic Chemotherapy in Pediatric Oncology: </a:t>
            </a:r>
          </a:p>
          <a:p>
            <a:r>
              <a:rPr lang="en-US" sz="4600" b="1" dirty="0" smtClean="0"/>
              <a:t>A Way Forward for Low-income Countries? </a:t>
            </a:r>
          </a:p>
          <a:p>
            <a:r>
              <a:rPr lang="en-US" sz="4600" b="1" dirty="0" smtClean="0"/>
              <a:t> </a:t>
            </a:r>
          </a:p>
          <a:p>
            <a:r>
              <a:rPr lang="en-US" sz="4600" b="1" dirty="0" smtClean="0"/>
              <a:t> </a:t>
            </a:r>
            <a:r>
              <a:rPr lang="en-US" dirty="0" smtClean="0"/>
              <a:t>Lead contributors: 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Nicolas André, MD, PhD </a:t>
            </a:r>
          </a:p>
          <a:p>
            <a:r>
              <a:rPr lang="en-US" dirty="0" smtClean="0"/>
              <a:t>Metronomic Global Health Initiative </a:t>
            </a:r>
          </a:p>
          <a:p>
            <a:r>
              <a:rPr lang="en-US" dirty="0" smtClean="0"/>
              <a:t>Service </a:t>
            </a:r>
            <a:r>
              <a:rPr lang="en-US" dirty="0" err="1" smtClean="0"/>
              <a:t>d’Hématologie</a:t>
            </a:r>
            <a:r>
              <a:rPr lang="en-US" dirty="0" smtClean="0"/>
              <a:t> &amp; </a:t>
            </a:r>
            <a:r>
              <a:rPr lang="en-US" dirty="0" err="1" smtClean="0"/>
              <a:t>Oncologie</a:t>
            </a:r>
            <a:r>
              <a:rPr lang="en-US" dirty="0" smtClean="0"/>
              <a:t> </a:t>
            </a:r>
            <a:r>
              <a:rPr lang="en-US" dirty="0" err="1" smtClean="0"/>
              <a:t>Pédiatrique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Hôpital</a:t>
            </a:r>
            <a:r>
              <a:rPr lang="en-US" dirty="0" smtClean="0"/>
              <a:t> pour </a:t>
            </a:r>
            <a:r>
              <a:rPr lang="en-US" dirty="0" err="1" smtClean="0"/>
              <a:t>Enfants</a:t>
            </a:r>
            <a:r>
              <a:rPr lang="en-US" dirty="0" smtClean="0"/>
              <a:t> de La </a:t>
            </a:r>
            <a:r>
              <a:rPr lang="en-US" dirty="0" err="1" smtClean="0"/>
              <a:t>TimoneAP</a:t>
            </a:r>
            <a:r>
              <a:rPr lang="en-US" dirty="0" smtClean="0"/>
              <a:t>-HM </a:t>
            </a:r>
          </a:p>
          <a:p>
            <a:r>
              <a:rPr lang="en-US" dirty="0" smtClean="0"/>
              <a:t>Marseille</a:t>
            </a:r>
            <a:r>
              <a:rPr lang="en-US" smtClean="0"/>
              <a:t>, France and…</a:t>
            </a:r>
            <a:endParaRPr lang="fa-I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3 Tumor Dormancy 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a phase </a:t>
            </a:r>
            <a:r>
              <a:rPr lang="en-US" dirty="0" smtClean="0"/>
              <a:t>occurring during the early phase of cancer </a:t>
            </a:r>
            <a:r>
              <a:rPr lang="en-US" dirty="0" smtClean="0">
                <a:solidFill>
                  <a:srgbClr val="FF0000"/>
                </a:solidFill>
              </a:rPr>
              <a:t>before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triggering of the </a:t>
            </a:r>
            <a:r>
              <a:rPr lang="en-US" dirty="0" err="1" smtClean="0">
                <a:solidFill>
                  <a:srgbClr val="FF0000"/>
                </a:solidFill>
              </a:rPr>
              <a:t>angiogenic</a:t>
            </a:r>
            <a:r>
              <a:rPr lang="en-US" dirty="0" smtClean="0">
                <a:solidFill>
                  <a:srgbClr val="FF0000"/>
                </a:solidFill>
              </a:rPr>
              <a:t> switch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after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completion of anticancer treatment </a:t>
            </a:r>
            <a:r>
              <a:rPr lang="en-US" dirty="0" smtClean="0">
                <a:solidFill>
                  <a:srgbClr val="00B050"/>
                </a:solidFill>
              </a:rPr>
              <a:t>during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remission phase</a:t>
            </a:r>
            <a:r>
              <a:rPr lang="en-US" dirty="0" smtClean="0">
                <a:solidFill>
                  <a:srgbClr val="00B050"/>
                </a:solidFill>
              </a:rPr>
              <a:t> where tumors can resume their growth</a:t>
            </a:r>
            <a:endParaRPr lang="fa-IR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 cancer </a:t>
            </a:r>
            <a:r>
              <a:rPr lang="en-US" dirty="0" smtClean="0">
                <a:solidFill>
                  <a:srgbClr val="FF0000"/>
                </a:solidFill>
              </a:rPr>
              <a:t>dormancy</a:t>
            </a:r>
            <a:r>
              <a:rPr lang="en-US" dirty="0" smtClean="0"/>
              <a:t> can be obtained by </a:t>
            </a:r>
            <a:r>
              <a:rPr lang="en-US" dirty="0" smtClean="0">
                <a:solidFill>
                  <a:srgbClr val="FF0000"/>
                </a:solidFill>
              </a:rPr>
              <a:t>several</a:t>
            </a:r>
            <a:r>
              <a:rPr lang="en-US" dirty="0" smtClean="0"/>
              <a:t> non-exclusive </a:t>
            </a:r>
            <a:r>
              <a:rPr lang="en-US" dirty="0" smtClean="0">
                <a:solidFill>
                  <a:srgbClr val="FF0000"/>
                </a:solidFill>
              </a:rPr>
              <a:t>mechanisms</a:t>
            </a:r>
            <a:r>
              <a:rPr lang="en-US" dirty="0" smtClean="0"/>
              <a:t> such as: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1.  Cellular dormancy (</a:t>
            </a:r>
            <a:r>
              <a:rPr lang="en-US" dirty="0" smtClean="0">
                <a:solidFill>
                  <a:srgbClr val="FF0000"/>
                </a:solidFill>
              </a:rPr>
              <a:t>G0-G1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arrest</a:t>
            </a:r>
            <a:r>
              <a:rPr lang="en-US" dirty="0" smtClean="0"/>
              <a:t>):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00B050"/>
                </a:solidFill>
              </a:rPr>
              <a:t>disturbance of </a:t>
            </a:r>
            <a:r>
              <a:rPr lang="en-US" dirty="0" smtClean="0">
                <a:solidFill>
                  <a:srgbClr val="FF0000"/>
                </a:solidFill>
              </a:rPr>
              <a:t>cross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talk</a:t>
            </a:r>
            <a:r>
              <a:rPr lang="en-US" dirty="0" smtClean="0">
                <a:solidFill>
                  <a:srgbClr val="00B050"/>
                </a:solidFill>
              </a:rPr>
              <a:t> between growth factors and adhesion signaling </a:t>
            </a:r>
            <a:r>
              <a:rPr lang="en-US" dirty="0" smtClean="0"/>
              <a:t>prevents tumor cells from interpreting information arising from their microenvironment, </a:t>
            </a:r>
            <a:r>
              <a:rPr lang="en-US" dirty="0" smtClean="0">
                <a:solidFill>
                  <a:srgbClr val="00B050"/>
                </a:solidFill>
              </a:rPr>
              <a:t>leading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to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cellular dormancy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</a:rPr>
              <a:t>Cancer cells </a:t>
            </a:r>
            <a:r>
              <a:rPr lang="en-US" dirty="0" smtClean="0"/>
              <a:t>may be thus maintained in a quiescent state resulting in cell </a:t>
            </a:r>
            <a:r>
              <a:rPr lang="en-US" dirty="0" smtClean="0">
                <a:solidFill>
                  <a:srgbClr val="FF0000"/>
                </a:solidFill>
              </a:rPr>
              <a:t>growth arrest 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2.  </a:t>
            </a:r>
            <a:r>
              <a:rPr lang="en-US" dirty="0" err="1" smtClean="0"/>
              <a:t>Angiogenic</a:t>
            </a:r>
            <a:r>
              <a:rPr lang="en-US" dirty="0" smtClean="0"/>
              <a:t> dormancy: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new therapeutically </a:t>
            </a:r>
            <a:r>
              <a:rPr lang="en-US" dirty="0" smtClean="0"/>
              <a:t>forced </a:t>
            </a:r>
            <a:r>
              <a:rPr lang="en-US" dirty="0" smtClean="0">
                <a:solidFill>
                  <a:srgbClr val="FF0000"/>
                </a:solidFill>
              </a:rPr>
              <a:t>equilibrium between pro- and anti-</a:t>
            </a:r>
            <a:r>
              <a:rPr lang="en-US" dirty="0" err="1" smtClean="0">
                <a:solidFill>
                  <a:srgbClr val="FF0000"/>
                </a:solidFill>
              </a:rPr>
              <a:t>angiogenic</a:t>
            </a:r>
            <a:r>
              <a:rPr lang="en-US" dirty="0" smtClean="0">
                <a:solidFill>
                  <a:srgbClr val="FF0000"/>
                </a:solidFill>
              </a:rPr>
              <a:t> cytokines </a:t>
            </a:r>
            <a:r>
              <a:rPr lang="en-US" dirty="0" smtClean="0">
                <a:solidFill>
                  <a:srgbClr val="00B050"/>
                </a:solidFill>
              </a:rPr>
              <a:t>resulting in </a:t>
            </a:r>
            <a:r>
              <a:rPr lang="en-US" dirty="0" smtClean="0">
                <a:solidFill>
                  <a:srgbClr val="FF0000"/>
                </a:solidFill>
              </a:rPr>
              <a:t>tumor stabilization</a:t>
            </a:r>
            <a:r>
              <a:rPr lang="en-US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3.  </a:t>
            </a:r>
            <a:r>
              <a:rPr lang="en-US" dirty="0" err="1" smtClean="0"/>
              <a:t>Immunosurveillance</a:t>
            </a:r>
            <a:r>
              <a:rPr lang="en-US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Residual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cancer cells </a:t>
            </a:r>
            <a:r>
              <a:rPr lang="en-US" dirty="0" smtClean="0"/>
              <a:t>can be kept clinically </a:t>
            </a:r>
            <a:r>
              <a:rPr lang="en-US" dirty="0" smtClean="0">
                <a:solidFill>
                  <a:srgbClr val="FF0000"/>
                </a:solidFill>
              </a:rPr>
              <a:t>dormant</a:t>
            </a:r>
            <a:r>
              <a:rPr lang="en-US" dirty="0" smtClean="0"/>
              <a:t> by the immune system(discussed)</a:t>
            </a:r>
            <a:endParaRPr lang="fa-I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4. Getting Rid of Resistant Cells Through Growth Competition Between Tumor Population: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named “</a:t>
            </a:r>
            <a:r>
              <a:rPr lang="en-US" dirty="0" err="1" smtClean="0"/>
              <a:t>adaptative</a:t>
            </a:r>
            <a:r>
              <a:rPr lang="en-US" dirty="0" smtClean="0"/>
              <a:t> therapy,”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when </a:t>
            </a:r>
            <a:r>
              <a:rPr lang="en-US" dirty="0" smtClean="0">
                <a:solidFill>
                  <a:srgbClr val="FF0000"/>
                </a:solidFill>
              </a:rPr>
              <a:t>resistant and sensitive </a:t>
            </a:r>
            <a:r>
              <a:rPr lang="en-US" dirty="0" smtClean="0"/>
              <a:t>cancer cells </a:t>
            </a:r>
            <a:r>
              <a:rPr lang="en-US" dirty="0" smtClean="0">
                <a:solidFill>
                  <a:srgbClr val="FF0000"/>
                </a:solidFill>
              </a:rPr>
              <a:t>grow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together</a:t>
            </a:r>
            <a:r>
              <a:rPr lang="en-US" dirty="0" smtClean="0"/>
              <a:t>, there is a trend of </a:t>
            </a:r>
            <a:r>
              <a:rPr lang="en-US" dirty="0" smtClean="0">
                <a:solidFill>
                  <a:srgbClr val="FF0000"/>
                </a:solidFill>
              </a:rPr>
              <a:t>repopulation with sensitive cells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</a:pPr>
            <a:r>
              <a:rPr lang="en-US" dirty="0" smtClean="0"/>
              <a:t>after a “</a:t>
            </a:r>
            <a:r>
              <a:rPr lang="en-US" dirty="0" smtClean="0">
                <a:solidFill>
                  <a:srgbClr val="FF0000"/>
                </a:solidFill>
              </a:rPr>
              <a:t>drug holiday</a:t>
            </a:r>
            <a:r>
              <a:rPr lang="en-US" dirty="0" smtClean="0"/>
              <a:t>”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Similar have been reported with </a:t>
            </a:r>
            <a:r>
              <a:rPr lang="en-US" dirty="0" smtClean="0">
                <a:solidFill>
                  <a:srgbClr val="FF0000"/>
                </a:solidFill>
              </a:rPr>
              <a:t>MC</a:t>
            </a:r>
          </a:p>
          <a:p>
            <a:pPr>
              <a:lnSpc>
                <a:spcPct val="170000"/>
              </a:lnSpc>
            </a:pPr>
            <a:r>
              <a:rPr lang="en-US" dirty="0" smtClean="0">
                <a:solidFill>
                  <a:srgbClr val="FF0000"/>
                </a:solidFill>
              </a:rPr>
              <a:t>When a combination of sensitive and resistant cells were grown together </a:t>
            </a:r>
            <a:r>
              <a:rPr lang="en-US" dirty="0" smtClean="0"/>
              <a:t>with a predetermined percentage of respective clones, populations with small percentages of resistant cells (1% and 10%) displayed similar sensitivity to </a:t>
            </a:r>
            <a:r>
              <a:rPr lang="en-US" dirty="0" err="1" smtClean="0"/>
              <a:t>erlotinib</a:t>
            </a:r>
            <a:r>
              <a:rPr lang="en-US" dirty="0" smtClean="0"/>
              <a:t> as parental cells (0%) did, whereas </a:t>
            </a:r>
            <a:r>
              <a:rPr lang="en-US" dirty="0" smtClean="0">
                <a:solidFill>
                  <a:srgbClr val="FF0000"/>
                </a:solidFill>
              </a:rPr>
              <a:t>sensitivity</a:t>
            </a:r>
            <a:r>
              <a:rPr lang="en-US" dirty="0" smtClean="0"/>
              <a:t> was </a:t>
            </a:r>
            <a:r>
              <a:rPr lang="en-US" dirty="0" smtClean="0">
                <a:solidFill>
                  <a:srgbClr val="FF0000"/>
                </a:solidFill>
              </a:rPr>
              <a:t>reduced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when</a:t>
            </a:r>
            <a:r>
              <a:rPr lang="en-US" dirty="0" smtClean="0"/>
              <a:t> T790M clones made </a:t>
            </a:r>
            <a:r>
              <a:rPr lang="en-US" dirty="0" smtClean="0">
                <a:solidFill>
                  <a:srgbClr val="FF0000"/>
                </a:solidFill>
              </a:rPr>
              <a:t>up &gt;25% </a:t>
            </a:r>
            <a:r>
              <a:rPr lang="en-US" dirty="0" smtClean="0"/>
              <a:t>of the population</a:t>
            </a:r>
          </a:p>
          <a:p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on long-term exposure </a:t>
            </a:r>
            <a:r>
              <a:rPr lang="en-US" dirty="0" smtClean="0"/>
              <a:t>to doses that </a:t>
            </a:r>
            <a:r>
              <a:rPr lang="en-US" dirty="0" smtClean="0">
                <a:solidFill>
                  <a:srgbClr val="FF0000"/>
                </a:solidFill>
              </a:rPr>
              <a:t>mimic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metronomic </a:t>
            </a:r>
            <a:r>
              <a:rPr lang="en-US" dirty="0" smtClean="0"/>
              <a:t>treatments with standard anticancer drugs like </a:t>
            </a:r>
            <a:r>
              <a:rPr lang="en-US" dirty="0" err="1" smtClean="0"/>
              <a:t>paclitaxel</a:t>
            </a:r>
            <a:r>
              <a:rPr lang="en-US" dirty="0" smtClean="0"/>
              <a:t> or </a:t>
            </a:r>
            <a:r>
              <a:rPr lang="en-US" dirty="0" err="1" smtClean="0"/>
              <a:t>etoposide</a:t>
            </a:r>
            <a:r>
              <a:rPr lang="en-US" dirty="0" smtClean="0"/>
              <a:t>, cell lines derived from </a:t>
            </a:r>
            <a:r>
              <a:rPr lang="en-US" dirty="0" smtClean="0">
                <a:solidFill>
                  <a:srgbClr val="FF0000"/>
                </a:solidFill>
              </a:rPr>
              <a:t>prostate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</a:rPr>
              <a:t>colon</a:t>
            </a:r>
            <a:r>
              <a:rPr lang="en-US" dirty="0" smtClean="0"/>
              <a:t> cancer could </a:t>
            </a:r>
            <a:r>
              <a:rPr lang="en-US" dirty="0" smtClean="0">
                <a:solidFill>
                  <a:srgbClr val="FF0000"/>
                </a:solidFill>
              </a:rPr>
              <a:t>lose</a:t>
            </a:r>
            <a:r>
              <a:rPr lang="en-US" dirty="0" smtClean="0"/>
              <a:t> their </a:t>
            </a:r>
            <a:r>
              <a:rPr lang="en-US" dirty="0" err="1" smtClean="0">
                <a:solidFill>
                  <a:srgbClr val="FF0000"/>
                </a:solidFill>
              </a:rPr>
              <a:t>tumorigenicity</a:t>
            </a:r>
            <a:r>
              <a:rPr lang="en-US" dirty="0" smtClean="0"/>
              <a:t> or could </a:t>
            </a:r>
            <a:r>
              <a:rPr lang="en-US" dirty="0" smtClean="0">
                <a:solidFill>
                  <a:srgbClr val="FF0000"/>
                </a:solidFill>
              </a:rPr>
              <a:t>even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become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non-</a:t>
            </a:r>
            <a:r>
              <a:rPr lang="en-US" dirty="0" err="1" smtClean="0">
                <a:solidFill>
                  <a:srgbClr val="FF0000"/>
                </a:solidFill>
              </a:rPr>
              <a:t>tumorigenic</a:t>
            </a:r>
            <a:r>
              <a:rPr lang="en-US" dirty="0" smtClean="0">
                <a:solidFill>
                  <a:srgbClr val="FF0000"/>
                </a:solidFill>
              </a:rPr>
              <a:t>  when grafted in mice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Resistance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metronomic</a:t>
            </a:r>
            <a:r>
              <a:rPr lang="en-US" dirty="0" smtClean="0"/>
              <a:t> scheduling of anticancer treatment (MSAT) </a:t>
            </a:r>
            <a:r>
              <a:rPr lang="en-US" dirty="0" smtClean="0">
                <a:solidFill>
                  <a:srgbClr val="FF0000"/>
                </a:solidFill>
              </a:rPr>
              <a:t>can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be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transient</a:t>
            </a:r>
            <a:r>
              <a:rPr lang="en-US" dirty="0" smtClean="0"/>
              <a:t> as reported by </a:t>
            </a:r>
            <a:r>
              <a:rPr lang="en-US" dirty="0" err="1" smtClean="0"/>
              <a:t>Chmielecki</a:t>
            </a:r>
            <a:r>
              <a:rPr lang="en-US" dirty="0" smtClean="0"/>
              <a:t>  which indeed paves the way for a </a:t>
            </a:r>
            <a:r>
              <a:rPr lang="en-US" dirty="0" smtClean="0">
                <a:solidFill>
                  <a:srgbClr val="FF0000"/>
                </a:solidFill>
              </a:rPr>
              <a:t>re-challenge</a:t>
            </a:r>
            <a:r>
              <a:rPr lang="en-US" dirty="0" smtClean="0"/>
              <a:t> with the </a:t>
            </a:r>
            <a:r>
              <a:rPr lang="en-US" dirty="0" smtClean="0">
                <a:solidFill>
                  <a:srgbClr val="FF0000"/>
                </a:solidFill>
              </a:rPr>
              <a:t>same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agents</a:t>
            </a:r>
            <a:r>
              <a:rPr lang="en-US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 prostate cancer cells that were selected for </a:t>
            </a:r>
            <a:r>
              <a:rPr lang="en-US" dirty="0" smtClean="0">
                <a:solidFill>
                  <a:srgbClr val="FF0000"/>
                </a:solidFill>
              </a:rPr>
              <a:t>resistant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to</a:t>
            </a:r>
            <a:r>
              <a:rPr lang="en-US" dirty="0" smtClean="0"/>
              <a:t> metronomic </a:t>
            </a:r>
            <a:r>
              <a:rPr lang="en-US" dirty="0" err="1" smtClean="0">
                <a:solidFill>
                  <a:srgbClr val="FF0000"/>
                </a:solidFill>
              </a:rPr>
              <a:t>cyclophosphamide</a:t>
            </a:r>
            <a:r>
              <a:rPr lang="en-US" dirty="0" smtClean="0"/>
              <a:t> did </a:t>
            </a:r>
            <a:r>
              <a:rPr lang="en-US" dirty="0" smtClean="0">
                <a:solidFill>
                  <a:srgbClr val="00B050"/>
                </a:solidFill>
              </a:rPr>
              <a:t>not</a:t>
            </a:r>
            <a:r>
              <a:rPr lang="en-US" dirty="0" smtClean="0"/>
              <a:t> induce </a:t>
            </a:r>
            <a:r>
              <a:rPr lang="en-US" dirty="0" smtClean="0">
                <a:solidFill>
                  <a:srgbClr val="FF0000"/>
                </a:solidFill>
              </a:rPr>
              <a:t>cross</a:t>
            </a:r>
            <a:r>
              <a:rPr lang="en-US" dirty="0" smtClean="0"/>
              <a:t> resistance </a:t>
            </a:r>
            <a:r>
              <a:rPr lang="en-US" dirty="0" smtClean="0">
                <a:solidFill>
                  <a:srgbClr val="FF0000"/>
                </a:solidFill>
              </a:rPr>
              <a:t>to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other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anti-cancer</a:t>
            </a:r>
            <a:r>
              <a:rPr lang="en-US" dirty="0" smtClean="0"/>
              <a:t> agents such as </a:t>
            </a:r>
            <a:r>
              <a:rPr lang="en-US" dirty="0" err="1" smtClean="0"/>
              <a:t>paclitaxel</a:t>
            </a:r>
            <a:r>
              <a:rPr lang="en-US" dirty="0" smtClean="0"/>
              <a:t> or doxorubicin.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n-US" b="1" dirty="0" smtClean="0"/>
              <a:t>Clinical Development in Children:</a:t>
            </a:r>
          </a:p>
          <a:p>
            <a:pPr>
              <a:lnSpc>
                <a:spcPct val="160000"/>
              </a:lnSpc>
            </a:pPr>
            <a:r>
              <a:rPr lang="en-US" b="1" dirty="0" smtClean="0"/>
              <a:t> </a:t>
            </a:r>
            <a:r>
              <a:rPr lang="en-US" b="1" dirty="0" smtClean="0">
                <a:hlinkClick r:id="rId2" action="ppaction://hlinkfile"/>
              </a:rPr>
              <a:t>Table 1</a:t>
            </a:r>
            <a:r>
              <a:rPr lang="en-US" b="1" dirty="0" smtClean="0"/>
              <a:t> p.18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 phase I or II studies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200 children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32 (</a:t>
            </a:r>
            <a:r>
              <a:rPr lang="en-US" dirty="0" smtClean="0">
                <a:solidFill>
                  <a:srgbClr val="FF0000"/>
                </a:solidFill>
              </a:rPr>
              <a:t>14%</a:t>
            </a:r>
            <a:r>
              <a:rPr lang="en-US" dirty="0" smtClean="0"/>
              <a:t>) achieved </a:t>
            </a:r>
            <a:r>
              <a:rPr lang="en-US" dirty="0" smtClean="0">
                <a:solidFill>
                  <a:srgbClr val="FF0000"/>
                </a:solidFill>
              </a:rPr>
              <a:t>complete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partial</a:t>
            </a:r>
            <a:r>
              <a:rPr lang="en-US" dirty="0" smtClean="0"/>
              <a:t> response and 89 (</a:t>
            </a:r>
            <a:r>
              <a:rPr lang="en-US" dirty="0" smtClean="0">
                <a:solidFill>
                  <a:srgbClr val="FF0000"/>
                </a:solidFill>
              </a:rPr>
              <a:t>40%</a:t>
            </a:r>
            <a:r>
              <a:rPr lang="en-US" dirty="0" smtClean="0"/>
              <a:t>) a </a:t>
            </a:r>
            <a:r>
              <a:rPr lang="en-US" dirty="0" smtClean="0">
                <a:solidFill>
                  <a:srgbClr val="FF0000"/>
                </a:solidFill>
              </a:rPr>
              <a:t>stable</a:t>
            </a:r>
            <a:r>
              <a:rPr lang="en-US" dirty="0" smtClean="0"/>
              <a:t> disease with a 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clinical benefit of over 50%</a:t>
            </a:r>
          </a:p>
          <a:p>
            <a:pPr>
              <a:lnSpc>
                <a:spcPct val="160000"/>
              </a:lnSpc>
              <a:buNone/>
            </a:pPr>
            <a:r>
              <a:rPr lang="en-US" b="1" dirty="0" smtClean="0"/>
              <a:t>can control refractory disease</a:t>
            </a:r>
          </a:p>
          <a:p>
            <a:pPr>
              <a:lnSpc>
                <a:spcPct val="160000"/>
              </a:lnSpc>
            </a:pPr>
            <a:endParaRPr lang="en-US" dirty="0" smtClean="0"/>
          </a:p>
          <a:p>
            <a:pPr>
              <a:lnSpc>
                <a:spcPct val="160000"/>
              </a:lnSpc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/>
              <a:t>Future Perspectives: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MC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also</a:t>
            </a:r>
            <a:r>
              <a:rPr lang="en-US" dirty="0" smtClean="0"/>
              <a:t> being </a:t>
            </a:r>
            <a:r>
              <a:rPr lang="en-US" dirty="0" smtClean="0">
                <a:solidFill>
                  <a:srgbClr val="FF0000"/>
                </a:solidFill>
              </a:rPr>
              <a:t>tested</a:t>
            </a:r>
            <a:r>
              <a:rPr lang="en-US" dirty="0" smtClean="0"/>
              <a:t> as a </a:t>
            </a:r>
            <a:r>
              <a:rPr lang="en-US" dirty="0" smtClean="0">
                <a:solidFill>
                  <a:srgbClr val="FF0000"/>
                </a:solidFill>
              </a:rPr>
              <a:t>maintenance</a:t>
            </a:r>
            <a:r>
              <a:rPr lang="en-US" dirty="0" smtClean="0"/>
              <a:t> treatment in several </a:t>
            </a:r>
            <a:r>
              <a:rPr lang="en-US" dirty="0" smtClean="0">
                <a:solidFill>
                  <a:srgbClr val="FF0000"/>
                </a:solidFill>
              </a:rPr>
              <a:t>tumors</a:t>
            </a:r>
            <a:r>
              <a:rPr lang="en-US" dirty="0" smtClean="0"/>
              <a:t> with </a:t>
            </a:r>
            <a:r>
              <a:rPr lang="en-US" dirty="0" smtClean="0">
                <a:solidFill>
                  <a:srgbClr val="FF0000"/>
                </a:solidFill>
              </a:rPr>
              <a:t>high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risk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of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relapse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following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completion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of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first-line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treatment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Other </a:t>
            </a:r>
            <a:r>
              <a:rPr lang="en-US" dirty="0" err="1" smtClean="0"/>
              <a:t>drog</a:t>
            </a:r>
            <a:r>
              <a:rPr lang="en-US" dirty="0" smtClean="0"/>
              <a:t>: </a:t>
            </a:r>
            <a:r>
              <a:rPr lang="en-US" dirty="0" err="1" smtClean="0"/>
              <a:t>bevacizumab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/>
              <a:t>Combinations: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Browder and </a:t>
            </a:r>
            <a:r>
              <a:rPr lang="en-US" dirty="0" err="1" smtClean="0"/>
              <a:t>Klement</a:t>
            </a:r>
            <a:r>
              <a:rPr lang="en-US" dirty="0" smtClean="0"/>
              <a:t> reported that the association of </a:t>
            </a:r>
            <a:r>
              <a:rPr lang="en-US" dirty="0" smtClean="0">
                <a:solidFill>
                  <a:srgbClr val="FF0000"/>
                </a:solidFill>
              </a:rPr>
              <a:t>MC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with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anti-</a:t>
            </a:r>
            <a:r>
              <a:rPr lang="en-US" dirty="0" err="1" smtClean="0">
                <a:solidFill>
                  <a:srgbClr val="FF0000"/>
                </a:solidFill>
              </a:rPr>
              <a:t>angiogenic</a:t>
            </a:r>
            <a:r>
              <a:rPr lang="en-US" dirty="0" smtClean="0"/>
              <a:t> molecules was </a:t>
            </a:r>
            <a:r>
              <a:rPr lang="en-US" dirty="0" smtClean="0">
                <a:solidFill>
                  <a:srgbClr val="FF0000"/>
                </a:solidFill>
              </a:rPr>
              <a:t>more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efficient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than</a:t>
            </a:r>
            <a:r>
              <a:rPr lang="en-US" dirty="0" smtClean="0"/>
              <a:t> that with </a:t>
            </a:r>
            <a:r>
              <a:rPr lang="en-US" dirty="0" smtClean="0">
                <a:solidFill>
                  <a:srgbClr val="FF0000"/>
                </a:solidFill>
              </a:rPr>
              <a:t>MC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alone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Over the last decade, </a:t>
            </a:r>
            <a:r>
              <a:rPr lang="en-US" dirty="0" smtClean="0">
                <a:solidFill>
                  <a:srgbClr val="FF0000"/>
                </a:solidFill>
              </a:rPr>
              <a:t>metronomic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chemotherapy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(MC)—the chronic administration </a:t>
            </a:r>
            <a:r>
              <a:rPr lang="en-US" dirty="0" smtClean="0"/>
              <a:t>of chemotherapy at relatively </a:t>
            </a:r>
            <a:r>
              <a:rPr lang="en-US" dirty="0" smtClean="0">
                <a:solidFill>
                  <a:srgbClr val="FF0000"/>
                </a:solidFill>
              </a:rPr>
              <a:t>low</a:t>
            </a:r>
            <a:r>
              <a:rPr lang="en-US" dirty="0" smtClean="0"/>
              <a:t>, minimally toxic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At close regular intervals, </a:t>
            </a:r>
            <a:r>
              <a:rPr lang="en-US" dirty="0" smtClean="0">
                <a:solidFill>
                  <a:srgbClr val="FF0000"/>
                </a:solidFill>
              </a:rPr>
              <a:t>with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no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prolonged drug-free breaks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In advanced/refractory</a:t>
            </a:r>
            <a:r>
              <a:rPr lang="en-US" dirty="0" smtClean="0"/>
              <a:t> cancer disease.</a:t>
            </a:r>
            <a:endParaRPr lang="fa-IR" dirty="0" smtClean="0"/>
          </a:p>
          <a:p>
            <a:pPr>
              <a:lnSpc>
                <a:spcPct val="150000"/>
              </a:lnSpc>
            </a:pPr>
            <a:endParaRPr lang="fa-I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 metronomic combination with MC (</a:t>
            </a:r>
            <a:r>
              <a:rPr lang="en-US" dirty="0" err="1" smtClean="0"/>
              <a:t>etoposide</a:t>
            </a:r>
            <a:r>
              <a:rPr lang="en-US" dirty="0" smtClean="0"/>
              <a:t> and </a:t>
            </a:r>
            <a:r>
              <a:rPr lang="en-US" dirty="0" err="1" smtClean="0"/>
              <a:t>cyclophosphamide</a:t>
            </a:r>
            <a:r>
              <a:rPr lang="en-US" dirty="0" smtClean="0"/>
              <a:t>), drug repositioning (thalidomide and </a:t>
            </a:r>
            <a:r>
              <a:rPr lang="en-US" dirty="0" err="1" smtClean="0"/>
              <a:t>celecoxib</a:t>
            </a:r>
            <a:r>
              <a:rPr lang="en-US" dirty="0" smtClean="0"/>
              <a:t>), </a:t>
            </a:r>
            <a:r>
              <a:rPr lang="en-US" dirty="0" err="1" smtClean="0"/>
              <a:t>intrathecal</a:t>
            </a:r>
            <a:r>
              <a:rPr lang="en-US" dirty="0" smtClean="0"/>
              <a:t> therapy (</a:t>
            </a:r>
            <a:r>
              <a:rPr lang="en-US" dirty="0" err="1" smtClean="0"/>
              <a:t>pegylated-araC</a:t>
            </a:r>
            <a:r>
              <a:rPr lang="en-US" dirty="0" smtClean="0"/>
              <a:t> and </a:t>
            </a:r>
            <a:r>
              <a:rPr lang="en-US" dirty="0" err="1" smtClean="0"/>
              <a:t>etoposide</a:t>
            </a:r>
            <a:r>
              <a:rPr lang="en-US" dirty="0" smtClean="0"/>
              <a:t>), and anti-VEGF therapy in patients with relapsing </a:t>
            </a:r>
            <a:r>
              <a:rPr lang="en-US" dirty="0" err="1" smtClean="0">
                <a:solidFill>
                  <a:srgbClr val="FF0000"/>
                </a:solidFill>
              </a:rPr>
              <a:t>medulloblastoma</a:t>
            </a:r>
            <a:r>
              <a:rPr lang="en-US" dirty="0" smtClean="0"/>
              <a:t> and obtained quite </a:t>
            </a:r>
            <a:r>
              <a:rPr lang="en-US" dirty="0" smtClean="0">
                <a:solidFill>
                  <a:srgbClr val="FF0000"/>
                </a:solidFill>
              </a:rPr>
              <a:t>encouraging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long-time</a:t>
            </a:r>
            <a:r>
              <a:rPr lang="en-US" dirty="0" smtClean="0"/>
              <a:t> event-free survival (</a:t>
            </a:r>
            <a:r>
              <a:rPr lang="en-US" dirty="0" smtClean="0">
                <a:solidFill>
                  <a:srgbClr val="FF0000"/>
                </a:solidFill>
              </a:rPr>
              <a:t>EFS</a:t>
            </a:r>
            <a:r>
              <a:rPr lang="en-US" dirty="0" smtClean="0"/>
              <a:t>)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 Non Anti-cancer Chemotherapy Metronomic Agents 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Some examples :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celecoxib</a:t>
            </a:r>
            <a:r>
              <a:rPr lang="en-US" dirty="0" smtClean="0"/>
              <a:t>, </a:t>
            </a:r>
            <a:r>
              <a:rPr lang="en-US" dirty="0" err="1" smtClean="0"/>
              <a:t>valproic</a:t>
            </a:r>
            <a:r>
              <a:rPr lang="en-US" dirty="0" smtClean="0"/>
              <a:t> acid , </a:t>
            </a:r>
            <a:r>
              <a:rPr lang="en-US" dirty="0" err="1" smtClean="0"/>
              <a:t>statins</a:t>
            </a:r>
            <a:r>
              <a:rPr lang="en-US" dirty="0" smtClean="0"/>
              <a:t> , </a:t>
            </a:r>
            <a:r>
              <a:rPr lang="en-US" dirty="0" err="1" smtClean="0"/>
              <a:t>metformin</a:t>
            </a:r>
            <a:r>
              <a:rPr lang="en-US" dirty="0" smtClean="0"/>
              <a:t> , </a:t>
            </a:r>
            <a:r>
              <a:rPr lang="en-US" dirty="0" err="1" smtClean="0"/>
              <a:t>itraconazole</a:t>
            </a:r>
            <a:r>
              <a:rPr lang="en-US" dirty="0" smtClean="0"/>
              <a:t> , or more recently, </a:t>
            </a:r>
            <a:r>
              <a:rPr lang="en-US" dirty="0" err="1" smtClean="0"/>
              <a:t>propranolol</a:t>
            </a:r>
            <a:r>
              <a:rPr lang="en-US" dirty="0" smtClean="0"/>
              <a:t>  and </a:t>
            </a:r>
            <a:r>
              <a:rPr lang="en-US" dirty="0" err="1" smtClean="0"/>
              <a:t>nifurtimox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b="1" dirty="0" smtClean="0"/>
              <a:t> Cox Inhibitors:</a:t>
            </a:r>
          </a:p>
          <a:p>
            <a:pPr>
              <a:lnSpc>
                <a:spcPct val="200000"/>
              </a:lnSpc>
            </a:pPr>
            <a:r>
              <a:rPr lang="en-US" dirty="0" err="1" smtClean="0">
                <a:solidFill>
                  <a:srgbClr val="FF0000"/>
                </a:solidFill>
              </a:rPr>
              <a:t>Celecoxib</a:t>
            </a:r>
            <a:r>
              <a:rPr lang="en-US" dirty="0" smtClean="0"/>
              <a:t> (Celebrex) is a selective cyclooxygenase-2 (</a:t>
            </a:r>
            <a:r>
              <a:rPr lang="en-US" dirty="0" smtClean="0">
                <a:solidFill>
                  <a:srgbClr val="FF0000"/>
                </a:solidFill>
              </a:rPr>
              <a:t>Cox2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FF0000"/>
                </a:solidFill>
              </a:rPr>
              <a:t>inhibitor</a:t>
            </a:r>
          </a:p>
          <a:p>
            <a:pPr>
              <a:lnSpc>
                <a:spcPct val="200000"/>
              </a:lnSpc>
            </a:pPr>
            <a:r>
              <a:rPr lang="en-US" dirty="0" err="1" smtClean="0">
                <a:solidFill>
                  <a:srgbClr val="FF0000"/>
                </a:solidFill>
              </a:rPr>
              <a:t>overexpression</a:t>
            </a:r>
            <a:r>
              <a:rPr lang="en-US" dirty="0" smtClean="0">
                <a:solidFill>
                  <a:srgbClr val="FF0000"/>
                </a:solidFill>
              </a:rPr>
              <a:t> of Cox-2 </a:t>
            </a:r>
            <a:r>
              <a:rPr lang="en-US" dirty="0" smtClean="0"/>
              <a:t>is an </a:t>
            </a:r>
            <a:r>
              <a:rPr lang="en-US" dirty="0" smtClean="0">
                <a:solidFill>
                  <a:srgbClr val="FF0000"/>
                </a:solidFill>
              </a:rPr>
              <a:t>important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feature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malignant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neoplasms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220000"/>
              </a:lnSpc>
            </a:pPr>
            <a:endParaRPr lang="en-US" dirty="0" smtClean="0"/>
          </a:p>
          <a:p>
            <a:pPr>
              <a:lnSpc>
                <a:spcPct val="220000"/>
              </a:lnSpc>
            </a:pPr>
            <a:r>
              <a:rPr lang="en-US" dirty="0" smtClean="0">
                <a:solidFill>
                  <a:srgbClr val="00B050"/>
                </a:solidFill>
              </a:rPr>
              <a:t>Cox-2-derived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prostaglandins</a:t>
            </a:r>
            <a:r>
              <a:rPr lang="en-US" dirty="0" smtClean="0"/>
              <a:t> participate in </a:t>
            </a:r>
            <a:r>
              <a:rPr lang="en-US" dirty="0" smtClean="0">
                <a:solidFill>
                  <a:srgbClr val="00B050"/>
                </a:solidFill>
              </a:rPr>
              <a:t>several</a:t>
            </a:r>
            <a:r>
              <a:rPr lang="en-US" dirty="0" smtClean="0"/>
              <a:t> cancer-associated </a:t>
            </a:r>
            <a:r>
              <a:rPr lang="en-US" dirty="0" smtClean="0">
                <a:solidFill>
                  <a:srgbClr val="00B050"/>
                </a:solidFill>
              </a:rPr>
              <a:t>processes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such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as</a:t>
            </a:r>
            <a:r>
              <a:rPr lang="en-US" dirty="0" smtClean="0"/>
              <a:t> carcinogenesis, </a:t>
            </a:r>
            <a:r>
              <a:rPr lang="en-US" dirty="0" smtClean="0">
                <a:solidFill>
                  <a:srgbClr val="FF0000"/>
                </a:solidFill>
              </a:rPr>
              <a:t>inflammation</a:t>
            </a:r>
            <a:r>
              <a:rPr lang="en-US" dirty="0" smtClean="0"/>
              <a:t>, immune response suppression, </a:t>
            </a:r>
            <a:r>
              <a:rPr lang="en-US" dirty="0" smtClean="0">
                <a:solidFill>
                  <a:srgbClr val="FF0000"/>
                </a:solidFill>
              </a:rPr>
              <a:t>apoptosis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inhibition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angiogenesis</a:t>
            </a:r>
            <a:r>
              <a:rPr lang="en-US" dirty="0" smtClean="0"/>
              <a:t>, and tumor cell </a:t>
            </a:r>
            <a:r>
              <a:rPr lang="en-US" dirty="0" smtClean="0">
                <a:solidFill>
                  <a:srgbClr val="FF0000"/>
                </a:solidFill>
              </a:rPr>
              <a:t>invasion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metastasis.</a:t>
            </a:r>
            <a:endParaRPr lang="en-US" dirty="0" smtClean="0"/>
          </a:p>
          <a:p>
            <a:pPr>
              <a:lnSpc>
                <a:spcPct val="220000"/>
              </a:lnSpc>
            </a:pPr>
            <a:r>
              <a:rPr lang="en-US" dirty="0" smtClean="0"/>
              <a:t> </a:t>
            </a:r>
            <a:r>
              <a:rPr lang="en-US" dirty="0" err="1" smtClean="0"/>
              <a:t>celecoxib</a:t>
            </a:r>
            <a:r>
              <a:rPr lang="en-US" dirty="0" smtClean="0"/>
              <a:t> has been frequently </a:t>
            </a:r>
            <a:r>
              <a:rPr lang="en-US" dirty="0" smtClean="0">
                <a:solidFill>
                  <a:srgbClr val="FF0000"/>
                </a:solidFill>
              </a:rPr>
              <a:t>associated</a:t>
            </a:r>
            <a:r>
              <a:rPr lang="en-US" dirty="0" smtClean="0"/>
              <a:t> to other </a:t>
            </a:r>
            <a:r>
              <a:rPr lang="en-US" dirty="0" smtClean="0">
                <a:solidFill>
                  <a:srgbClr val="FF0000"/>
                </a:solidFill>
              </a:rPr>
              <a:t>MC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MTD</a:t>
            </a:r>
            <a:r>
              <a:rPr lang="en-US" dirty="0" smtClean="0"/>
              <a:t> chemotherapy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Beta Blockers: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Refractory </a:t>
            </a:r>
            <a:r>
              <a:rPr lang="en-US" dirty="0" err="1" smtClean="0"/>
              <a:t>hemangiomas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Anti-</a:t>
            </a:r>
            <a:r>
              <a:rPr lang="en-US" dirty="0" err="1" smtClean="0"/>
              <a:t>angiogenic</a:t>
            </a:r>
            <a:r>
              <a:rPr lang="en-US" dirty="0" smtClean="0"/>
              <a:t> effect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stimulated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apoptosis</a:t>
            </a:r>
            <a:r>
              <a:rPr lang="en-US" dirty="0" smtClean="0"/>
              <a:t> of endothelial cells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displayed </a:t>
            </a:r>
            <a:r>
              <a:rPr lang="en-US" dirty="0" smtClean="0">
                <a:solidFill>
                  <a:srgbClr val="FF0000"/>
                </a:solidFill>
              </a:rPr>
              <a:t>both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direct anticancer </a:t>
            </a:r>
            <a:r>
              <a:rPr lang="en-US" dirty="0" smtClean="0"/>
              <a:t>effects on several cell lines, </a:t>
            </a:r>
            <a:r>
              <a:rPr lang="en-US" dirty="0" smtClean="0">
                <a:solidFill>
                  <a:srgbClr val="FF0000"/>
                </a:solidFill>
              </a:rPr>
              <a:t>including</a:t>
            </a:r>
            <a:r>
              <a:rPr lang="en-US" dirty="0" smtClean="0"/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neuroblastoma</a:t>
            </a:r>
            <a:r>
              <a:rPr lang="en-US" dirty="0" smtClean="0"/>
              <a:t> cell line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 an </a:t>
            </a:r>
            <a:r>
              <a:rPr lang="en-US" dirty="0" err="1" smtClean="0">
                <a:solidFill>
                  <a:srgbClr val="FF0000"/>
                </a:solidFill>
              </a:rPr>
              <a:t>antiangiogenic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effect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vitro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err="1" smtClean="0"/>
              <a:t>propranolol</a:t>
            </a:r>
            <a:r>
              <a:rPr lang="en-US" dirty="0" smtClean="0"/>
              <a:t> could have both its intrinsic, </a:t>
            </a:r>
            <a:r>
              <a:rPr lang="en-US" dirty="0" err="1" smtClean="0">
                <a:solidFill>
                  <a:srgbClr val="FF0000"/>
                </a:solidFill>
              </a:rPr>
              <a:t>cytotoxic</a:t>
            </a:r>
            <a:r>
              <a:rPr lang="en-US" dirty="0" smtClean="0">
                <a:solidFill>
                  <a:srgbClr val="FF0000"/>
                </a:solidFill>
              </a:rPr>
              <a:t>, and </a:t>
            </a:r>
            <a:r>
              <a:rPr lang="en-US" dirty="0" err="1" smtClean="0">
                <a:solidFill>
                  <a:srgbClr val="FF0000"/>
                </a:solidFill>
              </a:rPr>
              <a:t>antiangiogneic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effects strengthened by chemotherapy.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Recently: breast </a:t>
            </a:r>
            <a:r>
              <a:rPr lang="en-US" dirty="0" smtClean="0">
                <a:solidFill>
                  <a:srgbClr val="FF0000"/>
                </a:solidFill>
              </a:rPr>
              <a:t>cancer 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en-US" b="1" dirty="0" smtClean="0"/>
              <a:t> </a:t>
            </a:r>
            <a:r>
              <a:rPr lang="en-US" b="1" dirty="0" err="1" smtClean="0"/>
              <a:t>Nifurtimox</a:t>
            </a:r>
            <a:r>
              <a:rPr lang="en-US" b="1" dirty="0" smtClean="0"/>
              <a:t>: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5-nitrofuran, </a:t>
            </a:r>
            <a:r>
              <a:rPr lang="en-US" dirty="0" err="1" smtClean="0">
                <a:solidFill>
                  <a:srgbClr val="FF0000"/>
                </a:solidFill>
              </a:rPr>
              <a:t>nifurtimox</a:t>
            </a:r>
            <a:r>
              <a:rPr lang="en-US" dirty="0" smtClean="0"/>
              <a:t>, a drug commonly used to treat </a:t>
            </a:r>
            <a:r>
              <a:rPr lang="en-US" dirty="0" err="1" smtClean="0">
                <a:solidFill>
                  <a:srgbClr val="FF0000"/>
                </a:solidFill>
              </a:rPr>
              <a:t>Chagas</a:t>
            </a:r>
            <a:r>
              <a:rPr lang="en-US" dirty="0" smtClean="0"/>
              <a:t> disease, has recently been shown to exert potent anticancer effects against </a:t>
            </a:r>
            <a:r>
              <a:rPr lang="en-US" dirty="0" err="1" smtClean="0">
                <a:solidFill>
                  <a:srgbClr val="FF0000"/>
                </a:solidFill>
              </a:rPr>
              <a:t>neuroblastoma</a:t>
            </a:r>
            <a:r>
              <a:rPr lang="en-US" dirty="0" smtClean="0"/>
              <a:t> both in vitro and in vivo, in part through the </a:t>
            </a:r>
            <a:r>
              <a:rPr lang="en-US" dirty="0" smtClean="0">
                <a:solidFill>
                  <a:srgbClr val="FF0000"/>
                </a:solidFill>
              </a:rPr>
              <a:t>inhibition</a:t>
            </a:r>
            <a:r>
              <a:rPr lang="en-US" dirty="0" smtClean="0"/>
              <a:t> of </a:t>
            </a:r>
            <a:r>
              <a:rPr lang="en-US" dirty="0" err="1" smtClean="0">
                <a:solidFill>
                  <a:srgbClr val="FF0000"/>
                </a:solidFill>
              </a:rPr>
              <a:t>TrkB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signaling 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There is an ongoing </a:t>
            </a:r>
            <a:r>
              <a:rPr lang="en-US" dirty="0" smtClean="0">
                <a:solidFill>
                  <a:srgbClr val="FF0000"/>
                </a:solidFill>
              </a:rPr>
              <a:t>phase II </a:t>
            </a:r>
            <a:r>
              <a:rPr lang="en-US" dirty="0" err="1" smtClean="0">
                <a:solidFill>
                  <a:srgbClr val="FF0000"/>
                </a:solidFill>
              </a:rPr>
              <a:t>study:neuroblastoma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medulloblastoma</a:t>
            </a:r>
            <a:r>
              <a:rPr lang="en-US" dirty="0" smtClean="0">
                <a:solidFill>
                  <a:srgbClr val="FF0000"/>
                </a:solidFill>
              </a:rPr>
              <a:t> .</a:t>
            </a:r>
          </a:p>
          <a:p>
            <a:pPr>
              <a:lnSpc>
                <a:spcPct val="160000"/>
              </a:lnSpc>
            </a:pPr>
            <a:r>
              <a:rPr lang="en-US" dirty="0" smtClean="0">
                <a:solidFill>
                  <a:srgbClr val="FF0000"/>
                </a:solidFill>
              </a:rPr>
              <a:t>(NCT00601003). 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en-US" b="1" dirty="0" smtClean="0"/>
              <a:t>Maintenance Therapy: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 </a:t>
            </a:r>
            <a:r>
              <a:rPr lang="en-US" dirty="0" err="1" smtClean="0"/>
              <a:t>cyclophosphamide</a:t>
            </a:r>
            <a:r>
              <a:rPr lang="en-US" dirty="0" smtClean="0"/>
              <a:t> and </a:t>
            </a:r>
            <a:r>
              <a:rPr lang="en-US" dirty="0" err="1" smtClean="0"/>
              <a:t>methotrexate</a:t>
            </a:r>
            <a:r>
              <a:rPr lang="en-US" dirty="0" smtClean="0"/>
              <a:t> was effective in heavily pre-treated </a:t>
            </a:r>
            <a:r>
              <a:rPr lang="en-US" dirty="0" smtClean="0">
                <a:solidFill>
                  <a:srgbClr val="FF0000"/>
                </a:solidFill>
              </a:rPr>
              <a:t>breast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cancer 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prostate cancer: </a:t>
            </a:r>
            <a:r>
              <a:rPr lang="en-US" dirty="0" err="1" smtClean="0"/>
              <a:t>cyclophosphamide</a:t>
            </a:r>
            <a:r>
              <a:rPr lang="en-US" dirty="0" smtClean="0"/>
              <a:t> alone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 the long-term benefit of </a:t>
            </a:r>
            <a:r>
              <a:rPr lang="en-US" dirty="0" smtClean="0">
                <a:solidFill>
                  <a:srgbClr val="FF0000"/>
                </a:solidFill>
              </a:rPr>
              <a:t>retinoic acid maintenance</a:t>
            </a:r>
            <a:r>
              <a:rPr lang="en-US" dirty="0" smtClean="0"/>
              <a:t>, in patients with </a:t>
            </a:r>
            <a:r>
              <a:rPr lang="en-US" dirty="0" smtClean="0">
                <a:solidFill>
                  <a:srgbClr val="FF0000"/>
                </a:solidFill>
              </a:rPr>
              <a:t>high-risk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neuroblastoma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has been confirmed, </a:t>
            </a:r>
            <a:r>
              <a:rPr lang="en-US" dirty="0" smtClean="0">
                <a:solidFill>
                  <a:srgbClr val="FF0000"/>
                </a:solidFill>
              </a:rPr>
              <a:t>regardless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of</a:t>
            </a:r>
            <a:r>
              <a:rPr lang="en-US" dirty="0" smtClean="0"/>
              <a:t> previous intensification with </a:t>
            </a:r>
            <a:r>
              <a:rPr lang="en-US" dirty="0" smtClean="0">
                <a:solidFill>
                  <a:srgbClr val="FF0000"/>
                </a:solidFill>
              </a:rPr>
              <a:t>high-dose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chemotherapy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 </a:t>
            </a:r>
            <a:r>
              <a:rPr lang="en-US" dirty="0" err="1" smtClean="0"/>
              <a:t>autologous</a:t>
            </a:r>
            <a:r>
              <a:rPr lang="en-US" dirty="0" smtClean="0"/>
              <a:t> hematologic </a:t>
            </a:r>
            <a:r>
              <a:rPr lang="en-US" dirty="0" smtClean="0">
                <a:solidFill>
                  <a:srgbClr val="FF0000"/>
                </a:solidFill>
              </a:rPr>
              <a:t>stem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cells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rescue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err="1" smtClean="0"/>
              <a:t>Sterba</a:t>
            </a:r>
            <a:r>
              <a:rPr lang="en-US" dirty="0" smtClean="0"/>
              <a:t> et al. </a:t>
            </a:r>
            <a:r>
              <a:rPr lang="en-US" dirty="0" smtClean="0">
                <a:solidFill>
                  <a:srgbClr val="FF0000"/>
                </a:solidFill>
              </a:rPr>
              <a:t>reported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efficacy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of</a:t>
            </a:r>
            <a:r>
              <a:rPr lang="en-US" dirty="0" smtClean="0"/>
              <a:t> a </a:t>
            </a:r>
            <a:r>
              <a:rPr lang="en-US" dirty="0" smtClean="0">
                <a:solidFill>
                  <a:srgbClr val="FF0000"/>
                </a:solidFill>
              </a:rPr>
              <a:t>multi-agent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metronomic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protocol</a:t>
            </a:r>
            <a:r>
              <a:rPr lang="en-US" dirty="0" smtClean="0"/>
              <a:t> in patients with </a:t>
            </a:r>
            <a:r>
              <a:rPr lang="en-US" dirty="0" err="1" smtClean="0">
                <a:solidFill>
                  <a:srgbClr val="FF0000"/>
                </a:solidFill>
              </a:rPr>
              <a:t>neuroblastoma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200000"/>
              </a:lnSpc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n-US" dirty="0" smtClean="0"/>
              <a:t> children with </a:t>
            </a:r>
            <a:r>
              <a:rPr lang="en-US" dirty="0" smtClean="0">
                <a:solidFill>
                  <a:srgbClr val="FF0000"/>
                </a:solidFill>
              </a:rPr>
              <a:t>metastatic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soft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tissue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sarcoma</a:t>
            </a:r>
            <a:r>
              <a:rPr lang="en-US" dirty="0" smtClean="0"/>
              <a:t>, that conventional chemotherapy </a:t>
            </a:r>
            <a:r>
              <a:rPr lang="en-US" dirty="0" smtClean="0">
                <a:solidFill>
                  <a:srgbClr val="FF0000"/>
                </a:solidFill>
              </a:rPr>
              <a:t>followed</a:t>
            </a:r>
            <a:r>
              <a:rPr lang="en-US" dirty="0" smtClean="0"/>
              <a:t> by </a:t>
            </a:r>
            <a:r>
              <a:rPr lang="en-US" dirty="0" smtClean="0">
                <a:solidFill>
                  <a:srgbClr val="FF0000"/>
                </a:solidFill>
              </a:rPr>
              <a:t>oral maintenance therapy  </a:t>
            </a:r>
            <a:r>
              <a:rPr lang="en-US" dirty="0" smtClean="0"/>
              <a:t>containing </a:t>
            </a:r>
            <a:r>
              <a:rPr lang="en-US" dirty="0" err="1" smtClean="0">
                <a:solidFill>
                  <a:srgbClr val="FF0000"/>
                </a:solidFill>
              </a:rPr>
              <a:t>trofosfamide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etoposide</a:t>
            </a:r>
            <a:r>
              <a:rPr lang="en-US" dirty="0" smtClean="0">
                <a:solidFill>
                  <a:srgbClr val="FF0000"/>
                </a:solidFill>
              </a:rPr>
              <a:t>, and </a:t>
            </a:r>
            <a:r>
              <a:rPr lang="en-US" dirty="0" err="1" smtClean="0">
                <a:solidFill>
                  <a:srgbClr val="FF0000"/>
                </a:solidFill>
              </a:rPr>
              <a:t>idarubicin</a:t>
            </a:r>
            <a:r>
              <a:rPr lang="en-US" dirty="0" smtClean="0">
                <a:solidFill>
                  <a:srgbClr val="FF0000"/>
                </a:solidFill>
              </a:rPr>
              <a:t> led to statistically significant </a:t>
            </a:r>
          </a:p>
          <a:p>
            <a:pPr>
              <a:lnSpc>
                <a:spcPct val="160000"/>
              </a:lnSpc>
            </a:pPr>
            <a:r>
              <a:rPr lang="en-US" dirty="0" smtClean="0">
                <a:solidFill>
                  <a:srgbClr val="FF0000"/>
                </a:solidFill>
              </a:rPr>
              <a:t>better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overall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survival</a:t>
            </a:r>
            <a:r>
              <a:rPr lang="en-US" dirty="0" smtClean="0"/>
              <a:t> (OS) (58%) versus 24% OS in patients treated with conventional chemotherapy followed by high-dose chemotherapy with peripheral stem cells transplantation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 It was </a:t>
            </a:r>
            <a:r>
              <a:rPr lang="en-US" dirty="0" smtClean="0">
                <a:solidFill>
                  <a:srgbClr val="FF0000"/>
                </a:solidFill>
              </a:rPr>
              <a:t>originally</a:t>
            </a:r>
            <a:r>
              <a:rPr lang="en-US" dirty="0" smtClean="0"/>
              <a:t> believed to work primarily  through </a:t>
            </a:r>
            <a:r>
              <a:rPr lang="en-US" dirty="0" smtClean="0">
                <a:solidFill>
                  <a:srgbClr val="FF0000"/>
                </a:solidFill>
              </a:rPr>
              <a:t>anti-</a:t>
            </a:r>
            <a:r>
              <a:rPr lang="en-US" dirty="0" err="1" smtClean="0">
                <a:solidFill>
                  <a:srgbClr val="FF0000"/>
                </a:solidFill>
              </a:rPr>
              <a:t>angiogenic</a:t>
            </a:r>
            <a:r>
              <a:rPr lang="en-US" dirty="0" smtClean="0"/>
              <a:t> mechanisms, but </a:t>
            </a:r>
            <a:r>
              <a:rPr lang="en-US" dirty="0" smtClean="0">
                <a:solidFill>
                  <a:srgbClr val="FF0000"/>
                </a:solidFill>
              </a:rPr>
              <a:t>recently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other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mechanisms</a:t>
            </a:r>
            <a:r>
              <a:rPr lang="en-US" dirty="0" smtClean="0"/>
              <a:t> of action have been reported.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 This has led to protocols for children with </a:t>
            </a:r>
            <a:r>
              <a:rPr lang="en-US" dirty="0" smtClean="0">
                <a:solidFill>
                  <a:srgbClr val="FF0000"/>
                </a:solidFill>
              </a:rPr>
              <a:t>metastatic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rhabdomyosarcoma</a:t>
            </a:r>
            <a:r>
              <a:rPr lang="en-US" dirty="0" smtClean="0"/>
              <a:t> incorporating a </a:t>
            </a:r>
            <a:r>
              <a:rPr lang="en-US" dirty="0" smtClean="0">
                <a:solidFill>
                  <a:srgbClr val="FF0000"/>
                </a:solidFill>
              </a:rPr>
              <a:t>maintenance</a:t>
            </a:r>
            <a:r>
              <a:rPr lang="en-US" dirty="0" smtClean="0"/>
              <a:t> treatment for a year with  </a:t>
            </a:r>
            <a:r>
              <a:rPr lang="en-US" dirty="0" err="1" smtClean="0">
                <a:solidFill>
                  <a:srgbClr val="FF0000"/>
                </a:solidFill>
              </a:rPr>
              <a:t>vinorelbine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cyclophosphamide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>
                <a:solidFill>
                  <a:srgbClr val="00B050"/>
                </a:solidFill>
                <a:latin typeface="IranNastaliq" pitchFamily="18" charset="0"/>
                <a:cs typeface="IranNastaliq" pitchFamily="18" charset="0"/>
              </a:rPr>
              <a:t>کس در این شهر ندیدم که گرفتار تو نیست</a:t>
            </a:r>
            <a:br>
              <a:rPr lang="fa-IR" dirty="0" smtClean="0">
                <a:solidFill>
                  <a:srgbClr val="00B050"/>
                </a:solidFill>
                <a:latin typeface="IranNastaliq" pitchFamily="18" charset="0"/>
                <a:cs typeface="IranNastaliq" pitchFamily="18" charset="0"/>
              </a:rPr>
            </a:br>
            <a:r>
              <a:rPr lang="fa-IR" dirty="0" smtClean="0">
                <a:solidFill>
                  <a:srgbClr val="00B050"/>
                </a:solidFill>
                <a:latin typeface="IranNastaliq" pitchFamily="18" charset="0"/>
                <a:cs typeface="IranNastaliq" pitchFamily="18" charset="0"/>
              </a:rPr>
              <a:t/>
            </a:r>
            <a:br>
              <a:rPr lang="fa-IR" dirty="0" smtClean="0">
                <a:solidFill>
                  <a:srgbClr val="00B050"/>
                </a:solidFill>
                <a:latin typeface="IranNastaliq" pitchFamily="18" charset="0"/>
                <a:cs typeface="IranNastaliq" pitchFamily="18" charset="0"/>
              </a:rPr>
            </a:br>
            <a:r>
              <a:rPr lang="fa-IR" dirty="0" smtClean="0">
                <a:solidFill>
                  <a:srgbClr val="00B050"/>
                </a:solidFill>
                <a:latin typeface="IranNastaliq" pitchFamily="18" charset="0"/>
                <a:cs typeface="IranNastaliq" pitchFamily="18" charset="0"/>
              </a:rPr>
              <a:t>مگر </a:t>
            </a:r>
            <a:r>
              <a:rPr lang="fa-IR" dirty="0" smtClean="0">
                <a:solidFill>
                  <a:srgbClr val="00B050"/>
                </a:solidFill>
                <a:latin typeface="IranNastaliq" pitchFamily="18" charset="0"/>
                <a:cs typeface="IranNastaliq" pitchFamily="18" charset="0"/>
              </a:rPr>
              <a:t>آنکس که به شب آید و غافل برود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a-IR" sz="9600" dirty="0" smtClean="0">
              <a:latin typeface="IranNastaliq" pitchFamily="18" charset="0"/>
              <a:cs typeface="IranNastaliq" pitchFamily="18" charset="0"/>
            </a:endParaRPr>
          </a:p>
          <a:p>
            <a:pPr algn="ctr">
              <a:buNone/>
            </a:pPr>
            <a:r>
              <a:rPr lang="fa-IR" sz="9600" dirty="0" smtClean="0">
                <a:latin typeface="IranNastaliq" pitchFamily="18" charset="0"/>
                <a:cs typeface="IranNastaliq" pitchFamily="18" charset="0"/>
              </a:rPr>
              <a:t>اللهم عجل لولیک </a:t>
            </a:r>
            <a:r>
              <a:rPr lang="fa-IR" sz="9600" dirty="0" smtClean="0">
                <a:latin typeface="IranNastaliq" pitchFamily="18" charset="0"/>
                <a:cs typeface="IranNastaliq" pitchFamily="18" charset="0"/>
              </a:rPr>
              <a:t>الفرج</a:t>
            </a:r>
            <a:endParaRPr lang="fa-IR" sz="9600" dirty="0" smtClean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Most </a:t>
            </a:r>
            <a:r>
              <a:rPr lang="en-US" dirty="0" smtClean="0">
                <a:solidFill>
                  <a:srgbClr val="FF0000"/>
                </a:solidFill>
              </a:rPr>
              <a:t>conventional</a:t>
            </a:r>
            <a:r>
              <a:rPr lang="en-US" dirty="0" smtClean="0"/>
              <a:t> anti-cancer chemotherapeutic strategies are given to  kill as many tumor cells as possible.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maximum tolerated dose </a:t>
            </a:r>
            <a:r>
              <a:rPr lang="en-US" dirty="0" smtClean="0"/>
              <a:t>(MTD)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MTD:  limit the frequency of chemotherapy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every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2–4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weeks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may </a:t>
            </a:r>
            <a:r>
              <a:rPr lang="en-US" dirty="0" smtClean="0">
                <a:solidFill>
                  <a:srgbClr val="FF0000"/>
                </a:solidFill>
              </a:rPr>
              <a:t>lead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to</a:t>
            </a:r>
            <a:r>
              <a:rPr lang="en-US" dirty="0" smtClean="0"/>
              <a:t> tumor </a:t>
            </a:r>
            <a:r>
              <a:rPr lang="en-US" dirty="0" smtClean="0">
                <a:solidFill>
                  <a:srgbClr val="FF0000"/>
                </a:solidFill>
              </a:rPr>
              <a:t>resistance</a:t>
            </a:r>
            <a:r>
              <a:rPr lang="en-US" dirty="0" smtClean="0"/>
              <a:t> and tumor </a:t>
            </a:r>
            <a:r>
              <a:rPr lang="en-US" dirty="0" smtClean="0">
                <a:solidFill>
                  <a:srgbClr val="FF0000"/>
                </a:solidFill>
              </a:rPr>
              <a:t>progression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In the last decade, angiogenesis </a:t>
            </a:r>
            <a:r>
              <a:rPr lang="en-US" dirty="0" smtClean="0"/>
              <a:t>has progressively gained a central  position in the battle against cancer and has led to the development of new  therapeutic tools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angiogenesis was also proposed to be </a:t>
            </a:r>
            <a:r>
              <a:rPr lang="en-US" dirty="0" smtClean="0">
                <a:solidFill>
                  <a:srgbClr val="FF0000"/>
                </a:solidFill>
              </a:rPr>
              <a:t>an</a:t>
            </a:r>
            <a:r>
              <a:rPr lang="en-US" dirty="0" smtClean="0"/>
              <a:t> indirect </a:t>
            </a:r>
            <a:r>
              <a:rPr lang="en-US" dirty="0" smtClean="0">
                <a:solidFill>
                  <a:srgbClr val="FF0000"/>
                </a:solidFill>
              </a:rPr>
              <a:t>target</a:t>
            </a:r>
            <a:r>
              <a:rPr lang="en-US" dirty="0" smtClean="0"/>
              <a:t> that could  be a mechanism </a:t>
            </a:r>
            <a:r>
              <a:rPr lang="en-US" dirty="0" smtClean="0">
                <a:solidFill>
                  <a:srgbClr val="FF0000"/>
                </a:solidFill>
              </a:rPr>
              <a:t>to overcome cancer cell resistance</a:t>
            </a:r>
          </a:p>
          <a:p>
            <a:pPr>
              <a:lnSpc>
                <a:spcPct val="150000"/>
              </a:lnSpc>
            </a:pPr>
            <a:endParaRPr lang="fa-I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Anti-</a:t>
            </a:r>
            <a:r>
              <a:rPr lang="en-US" dirty="0" err="1" smtClean="0">
                <a:solidFill>
                  <a:srgbClr val="FF0000"/>
                </a:solidFill>
              </a:rPr>
              <a:t>angiogenic</a:t>
            </a:r>
            <a:r>
              <a:rPr lang="en-US" dirty="0" smtClean="0"/>
              <a:t> agents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that target </a:t>
            </a:r>
            <a:r>
              <a:rPr lang="en-US" dirty="0" smtClean="0">
                <a:solidFill>
                  <a:srgbClr val="FF0000"/>
                </a:solidFill>
              </a:rPr>
              <a:t>vascular endothelial growth factor (VEGF) </a:t>
            </a:r>
            <a:r>
              <a:rPr lang="en-US" dirty="0" smtClean="0">
                <a:solidFill>
                  <a:srgbClr val="00B050"/>
                </a:solidFill>
              </a:rPr>
              <a:t>or</a:t>
            </a:r>
            <a:r>
              <a:rPr lang="en-US" dirty="0" smtClean="0"/>
              <a:t> one of its </a:t>
            </a:r>
            <a:r>
              <a:rPr lang="en-US" dirty="0" smtClean="0">
                <a:solidFill>
                  <a:srgbClr val="FF0000"/>
                </a:solidFill>
              </a:rPr>
              <a:t>receptors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successes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FF0000"/>
                </a:solidFill>
              </a:rPr>
              <a:t>pediatric</a:t>
            </a:r>
            <a:r>
              <a:rPr lang="en-US" dirty="0" smtClean="0"/>
              <a:t> oncology remain </a:t>
            </a:r>
            <a:r>
              <a:rPr lang="en-US" dirty="0" smtClean="0">
                <a:solidFill>
                  <a:srgbClr val="FF0000"/>
                </a:solidFill>
              </a:rPr>
              <a:t>rare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MC</a:t>
            </a:r>
            <a:r>
              <a:rPr lang="en-US" dirty="0" smtClean="0"/>
              <a:t> has been reported to significantly </a:t>
            </a:r>
            <a:r>
              <a:rPr lang="en-US" dirty="0" smtClean="0">
                <a:solidFill>
                  <a:srgbClr val="FF0000"/>
                </a:solidFill>
              </a:rPr>
              <a:t>reduce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adverse events </a:t>
            </a:r>
            <a:r>
              <a:rPr lang="en-US" dirty="0" smtClean="0"/>
              <a:t>(AEs) usually associated with chemotherapy</a:t>
            </a:r>
            <a:endParaRPr lang="fa-I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aim of this article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to provide an exhaustive review about the </a:t>
            </a:r>
            <a:r>
              <a:rPr lang="en-US" dirty="0" smtClean="0">
                <a:solidFill>
                  <a:srgbClr val="FF0000"/>
                </a:solidFill>
              </a:rPr>
              <a:t>preclinical and clinical data </a:t>
            </a:r>
            <a:r>
              <a:rPr lang="en-US" dirty="0" smtClean="0"/>
              <a:t>about MC </a:t>
            </a:r>
            <a:r>
              <a:rPr lang="en-US" dirty="0" smtClean="0">
                <a:solidFill>
                  <a:srgbClr val="FF0000"/>
                </a:solidFill>
              </a:rPr>
              <a:t>but</a:t>
            </a:r>
            <a:r>
              <a:rPr lang="en-US" dirty="0" smtClean="0"/>
              <a:t> to propose </a:t>
            </a:r>
            <a:r>
              <a:rPr lang="en-US" dirty="0" smtClean="0">
                <a:solidFill>
                  <a:srgbClr val="FF0000"/>
                </a:solidFill>
              </a:rPr>
              <a:t>new idea.</a:t>
            </a:r>
          </a:p>
          <a:p>
            <a:pPr>
              <a:lnSpc>
                <a:spcPct val="200000"/>
              </a:lnSpc>
            </a:pP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sz="3600" b="1" dirty="0" smtClean="0"/>
              <a:t>Mechanisms of Action: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/>
              <a:t>A summary of the potential anticancer effect of MC is shown in: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/>
              <a:t>D. </a:t>
            </a:r>
            <a:r>
              <a:rPr lang="en-US" sz="3600" b="1" dirty="0" smtClean="0">
                <a:hlinkClick r:id="rId2" action="ppaction://hlinkfile"/>
              </a:rPr>
              <a:t>Figure 1</a:t>
            </a:r>
            <a:r>
              <a:rPr lang="en-US" sz="3600" b="1" dirty="0" smtClean="0"/>
              <a:t>p.8</a:t>
            </a:r>
            <a:endParaRPr lang="fa-IR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474</TotalTime>
  <Words>1511</Words>
  <Application>Microsoft Office PowerPoint</Application>
  <PresentationFormat>On-screen Show (4:3)</PresentationFormat>
  <Paragraphs>119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Aspect</vt:lpstr>
      <vt:lpstr>بسم الله الرحمن الرحیم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کس در این شهر ندیدم که گرفتار تو نیست  مگر آنکس که به شب آید و غافل برود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Atbin</dc:creator>
  <cp:lastModifiedBy>Atbin</cp:lastModifiedBy>
  <cp:revision>11</cp:revision>
  <dcterms:created xsi:type="dcterms:W3CDTF">2006-08-16T00:00:00Z</dcterms:created>
  <dcterms:modified xsi:type="dcterms:W3CDTF">2012-10-11T19:40:56Z</dcterms:modified>
</cp:coreProperties>
</file>