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4/5/2014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4/5/2014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4/5/2014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4/5/2014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4/5/2014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4/5/2014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4/5/2014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286000"/>
            <a:ext cx="9829800" cy="523220"/>
          </a:xfrm>
          <a:prstGeom prst="rect">
            <a:avLst/>
          </a:prstGeom>
        </p:spPr>
        <p:txBody>
          <a:bodyPr wrap="square">
            <a:spAutoFit/>
          </a:bodyPr>
          <a:lstStyle/>
          <a:p>
            <a:r>
              <a:rPr lang="en-US" sz="2800" b="1" dirty="0" smtClean="0"/>
              <a:t>How I treat relapsed and refractory Hodgkin lymphoma</a:t>
            </a:r>
            <a:endParaRPr lang="en-US" sz="2800" dirty="0"/>
          </a:p>
        </p:txBody>
      </p:sp>
      <p:sp>
        <p:nvSpPr>
          <p:cNvPr id="3" name="Rectangle 2"/>
          <p:cNvSpPr/>
          <p:nvPr/>
        </p:nvSpPr>
        <p:spPr>
          <a:xfrm>
            <a:off x="5257800" y="5867400"/>
            <a:ext cx="4572000" cy="923330"/>
          </a:xfrm>
          <a:prstGeom prst="rect">
            <a:avLst/>
          </a:prstGeom>
        </p:spPr>
        <p:txBody>
          <a:bodyPr>
            <a:spAutoFit/>
          </a:bodyPr>
          <a:lstStyle/>
          <a:p>
            <a:r>
              <a:rPr lang="en-US" dirty="0" smtClean="0"/>
              <a:t>blood-2010-09-288373</a:t>
            </a:r>
          </a:p>
          <a:p>
            <a:r>
              <a:rPr lang="en-US" dirty="0" err="1" smtClean="0"/>
              <a:t>Prepublished</a:t>
            </a:r>
            <a:r>
              <a:rPr lang="en-US" dirty="0" smtClean="0"/>
              <a:t> online January 24, 2011;</a:t>
            </a:r>
          </a:p>
          <a:p>
            <a:endParaRPr lang="en-US" dirty="0"/>
          </a:p>
        </p:txBody>
      </p:sp>
      <p:sp>
        <p:nvSpPr>
          <p:cNvPr id="4" name="Rectangle 3"/>
          <p:cNvSpPr/>
          <p:nvPr/>
        </p:nvSpPr>
        <p:spPr>
          <a:xfrm>
            <a:off x="3505200" y="4050268"/>
            <a:ext cx="1470211" cy="400110"/>
          </a:xfrm>
          <a:prstGeom prst="rect">
            <a:avLst/>
          </a:prstGeom>
        </p:spPr>
        <p:txBody>
          <a:bodyPr wrap="none">
            <a:spAutoFit/>
          </a:bodyPr>
          <a:lstStyle/>
          <a:p>
            <a:r>
              <a:rPr lang="en-US" sz="2000" b="1" dirty="0" smtClean="0"/>
              <a:t> </a:t>
            </a:r>
            <a:r>
              <a:rPr lang="en-US" sz="2000" b="1" dirty="0" err="1" smtClean="0"/>
              <a:t>dr.kaji</a:t>
            </a:r>
            <a:r>
              <a:rPr lang="en-US" sz="2000" b="1" dirty="0" smtClean="0"/>
              <a:t> 1392</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52400" y="609600"/>
            <a:ext cx="8858250" cy="487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02268"/>
            <a:ext cx="6400800" cy="369332"/>
          </a:xfrm>
          <a:prstGeom prst="rect">
            <a:avLst/>
          </a:prstGeom>
        </p:spPr>
        <p:txBody>
          <a:bodyPr wrap="square">
            <a:spAutoFit/>
          </a:bodyPr>
          <a:lstStyle/>
          <a:p>
            <a:pPr>
              <a:buFont typeface="Wingdings" pitchFamily="2" charset="2"/>
              <a:buChar char="ü"/>
            </a:pPr>
            <a:r>
              <a:rPr lang="en-US" dirty="0" smtClean="0"/>
              <a:t>radiotherapy alone at relapse is thought to be largely palliative,</a:t>
            </a:r>
            <a:endParaRPr lang="en-US" dirty="0"/>
          </a:p>
        </p:txBody>
      </p:sp>
      <p:sp>
        <p:nvSpPr>
          <p:cNvPr id="3" name="Rectangle 2"/>
          <p:cNvSpPr/>
          <p:nvPr/>
        </p:nvSpPr>
        <p:spPr>
          <a:xfrm>
            <a:off x="533400" y="1750874"/>
            <a:ext cx="7086600" cy="1754326"/>
          </a:xfrm>
          <a:prstGeom prst="rect">
            <a:avLst/>
          </a:prstGeom>
        </p:spPr>
        <p:txBody>
          <a:bodyPr wrap="square">
            <a:spAutoFit/>
          </a:bodyPr>
          <a:lstStyle/>
          <a:p>
            <a:pPr>
              <a:buFont typeface="Wingdings" pitchFamily="2" charset="2"/>
              <a:buChar char="ü"/>
            </a:pPr>
            <a:r>
              <a:rPr lang="en-US" dirty="0" smtClean="0"/>
              <a:t>the role of combined modality therapy with the use of             conventional-dose chemotherapy as part of a second-line</a:t>
            </a:r>
          </a:p>
          <a:p>
            <a:r>
              <a:rPr lang="en-US" dirty="0" smtClean="0"/>
              <a:t>treatment strategy has only been studied retrospectively. This type</a:t>
            </a:r>
          </a:p>
          <a:p>
            <a:r>
              <a:rPr lang="en-US" dirty="0" smtClean="0"/>
              <a:t>of strategy would be particularly appealing if patients have not</a:t>
            </a:r>
          </a:p>
          <a:p>
            <a:r>
              <a:rPr lang="en-US" dirty="0" smtClean="0"/>
              <a:t>received radiotherapy with previous treatment or have relapsed</a:t>
            </a:r>
          </a:p>
          <a:p>
            <a:r>
              <a:rPr lang="en-US" dirty="0" smtClean="0"/>
              <a:t>with disease in sites that have not been previously irradiated.</a:t>
            </a:r>
            <a:endParaRPr lang="en-US" dirty="0"/>
          </a:p>
        </p:txBody>
      </p:sp>
      <p:sp>
        <p:nvSpPr>
          <p:cNvPr id="4" name="Rectangle 3"/>
          <p:cNvSpPr/>
          <p:nvPr/>
        </p:nvSpPr>
        <p:spPr>
          <a:xfrm>
            <a:off x="609600" y="3905071"/>
            <a:ext cx="6248400" cy="1200329"/>
          </a:xfrm>
          <a:prstGeom prst="rect">
            <a:avLst/>
          </a:prstGeom>
        </p:spPr>
        <p:txBody>
          <a:bodyPr wrap="square">
            <a:spAutoFit/>
          </a:bodyPr>
          <a:lstStyle/>
          <a:p>
            <a:pPr>
              <a:buFont typeface="Wingdings" pitchFamily="2" charset="2"/>
              <a:buChar char="ü"/>
            </a:pPr>
            <a:r>
              <a:rPr lang="en-US" dirty="0" smtClean="0"/>
              <a:t>Salvage radiotherapy alone may be considered reasonable treatment, especially for older patients with relapsed HL who lack B symptoms, have a good performance status, and have limited stage disease at relapse.</a:t>
            </a:r>
            <a:endParaRPr lang="en-US" dirty="0"/>
          </a:p>
        </p:txBody>
      </p:sp>
      <p:sp>
        <p:nvSpPr>
          <p:cNvPr id="5" name="Rectangle 4"/>
          <p:cNvSpPr/>
          <p:nvPr/>
        </p:nvSpPr>
        <p:spPr>
          <a:xfrm>
            <a:off x="3200400" y="304800"/>
            <a:ext cx="1794466" cy="461665"/>
          </a:xfrm>
          <a:prstGeom prst="rect">
            <a:avLst/>
          </a:prstGeom>
        </p:spPr>
        <p:txBody>
          <a:bodyPr wrap="none">
            <a:spAutoFit/>
          </a:bodyPr>
          <a:lstStyle/>
          <a:p>
            <a:r>
              <a:rPr lang="en-US" sz="2400" dirty="0" smtClean="0"/>
              <a:t>radiotherapy</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569184"/>
            <a:ext cx="7162800" cy="1631216"/>
          </a:xfrm>
          <a:prstGeom prst="rect">
            <a:avLst/>
          </a:prstGeom>
        </p:spPr>
        <p:txBody>
          <a:bodyPr wrap="square">
            <a:spAutoFit/>
          </a:bodyPr>
          <a:lstStyle/>
          <a:p>
            <a:pPr>
              <a:buFont typeface="Wingdings" pitchFamily="2" charset="2"/>
              <a:buChar char="ü"/>
            </a:pPr>
            <a:r>
              <a:rPr lang="en-US" sz="2000" dirty="0" smtClean="0"/>
              <a:t>We believe that some patients with very late relapse (at our center,  5 years) after primary therapy who experience localized relapse without B symptoms can be treated successfully with standard-dose chemotherapy and involved (or occasionally extended) field radiation.</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66675" y="533400"/>
            <a:ext cx="9010650" cy="5029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8001000" cy="400110"/>
          </a:xfrm>
          <a:prstGeom prst="rect">
            <a:avLst/>
          </a:prstGeom>
        </p:spPr>
        <p:txBody>
          <a:bodyPr wrap="square">
            <a:spAutoFit/>
          </a:bodyPr>
          <a:lstStyle/>
          <a:p>
            <a:r>
              <a:rPr lang="en-US" sz="2000" b="1" dirty="0" smtClean="0"/>
              <a:t>Intensive strategies including </a:t>
            </a:r>
            <a:r>
              <a:rPr lang="en-US" sz="2000" b="1" dirty="0" err="1" smtClean="0"/>
              <a:t>allografting</a:t>
            </a:r>
            <a:r>
              <a:rPr lang="en-US" sz="2000" b="1" dirty="0" smtClean="0"/>
              <a:t> and </a:t>
            </a:r>
            <a:r>
              <a:rPr lang="en-US" sz="2000" b="1" dirty="0" err="1" smtClean="0"/>
              <a:t>secondautograft</a:t>
            </a:r>
            <a:r>
              <a:rPr lang="en-US" sz="2000" b="1" dirty="0" smtClean="0"/>
              <a:t>;</a:t>
            </a:r>
            <a:endParaRPr lang="en-US" sz="2000" dirty="0"/>
          </a:p>
        </p:txBody>
      </p:sp>
      <p:sp>
        <p:nvSpPr>
          <p:cNvPr id="3" name="Rectangle 2"/>
          <p:cNvSpPr/>
          <p:nvPr/>
        </p:nvSpPr>
        <p:spPr>
          <a:xfrm>
            <a:off x="609600" y="1524000"/>
            <a:ext cx="8001000" cy="1477328"/>
          </a:xfrm>
          <a:prstGeom prst="rect">
            <a:avLst/>
          </a:prstGeom>
        </p:spPr>
        <p:txBody>
          <a:bodyPr wrap="square">
            <a:spAutoFit/>
          </a:bodyPr>
          <a:lstStyle/>
          <a:p>
            <a:pPr>
              <a:buFont typeface="Wingdings" pitchFamily="2" charset="2"/>
              <a:buChar char="ü"/>
            </a:pPr>
            <a:r>
              <a:rPr lang="en-US" dirty="0" smtClean="0"/>
              <a:t>we recommend RIC-</a:t>
            </a:r>
            <a:r>
              <a:rPr lang="en-US" dirty="0" err="1" smtClean="0"/>
              <a:t>allo</a:t>
            </a:r>
            <a:r>
              <a:rPr lang="en-US" dirty="0" smtClean="0"/>
              <a:t> for HL only in the context of prospective clinical trials because </a:t>
            </a:r>
            <a:r>
              <a:rPr lang="en-US" dirty="0" err="1" smtClean="0"/>
              <a:t>allo</a:t>
            </a:r>
            <a:r>
              <a:rPr lang="en-US" dirty="0" smtClean="0"/>
              <a:t>-SCT trials continue to report disappointing relapse rates. However,       if clinicians feel strongly about proceeding with this strategy, patients with refractory disease should be excluded and opportunities to exploit the GVHL effect should be used.</a:t>
            </a:r>
            <a:endParaRPr lang="en-US" dirty="0"/>
          </a:p>
        </p:txBody>
      </p:sp>
      <p:sp>
        <p:nvSpPr>
          <p:cNvPr id="4" name="Rectangle 3"/>
          <p:cNvSpPr/>
          <p:nvPr/>
        </p:nvSpPr>
        <p:spPr>
          <a:xfrm>
            <a:off x="685800" y="3505200"/>
            <a:ext cx="7391400" cy="923330"/>
          </a:xfrm>
          <a:prstGeom prst="rect">
            <a:avLst/>
          </a:prstGeom>
        </p:spPr>
        <p:txBody>
          <a:bodyPr wrap="square">
            <a:spAutoFit/>
          </a:bodyPr>
          <a:lstStyle/>
          <a:p>
            <a:pPr>
              <a:buFont typeface="Wingdings" pitchFamily="2" charset="2"/>
              <a:buChar char="ü"/>
            </a:pPr>
            <a:r>
              <a:rPr lang="en-US" dirty="0" smtClean="0"/>
              <a:t>The role of a second </a:t>
            </a:r>
            <a:r>
              <a:rPr lang="en-US" dirty="0" err="1" smtClean="0"/>
              <a:t>autograft</a:t>
            </a:r>
            <a:r>
              <a:rPr lang="en-US" dirty="0" smtClean="0"/>
              <a:t> remains unclear but can be considered in patients with a time to relapse of greater than 1 year (5 years at our center) after the initial transplant.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7000" y="609600"/>
            <a:ext cx="4277838" cy="461665"/>
          </a:xfrm>
          <a:prstGeom prst="rect">
            <a:avLst/>
          </a:prstGeom>
        </p:spPr>
        <p:txBody>
          <a:bodyPr wrap="none">
            <a:spAutoFit/>
          </a:bodyPr>
          <a:lstStyle/>
          <a:p>
            <a:r>
              <a:rPr lang="en-US" sz="2400" b="1" dirty="0" err="1" smtClean="0"/>
              <a:t>Noncurative</a:t>
            </a:r>
            <a:r>
              <a:rPr lang="en-US" sz="2400" b="1" dirty="0" smtClean="0"/>
              <a:t> treatment of RR-HL</a:t>
            </a:r>
            <a:endParaRPr lang="en-US" sz="2400" dirty="0"/>
          </a:p>
        </p:txBody>
      </p:sp>
      <p:sp>
        <p:nvSpPr>
          <p:cNvPr id="3" name="Rectangle 2"/>
          <p:cNvSpPr/>
          <p:nvPr/>
        </p:nvSpPr>
        <p:spPr>
          <a:xfrm>
            <a:off x="609600" y="1371600"/>
            <a:ext cx="7620000" cy="646331"/>
          </a:xfrm>
          <a:prstGeom prst="rect">
            <a:avLst/>
          </a:prstGeom>
        </p:spPr>
        <p:txBody>
          <a:bodyPr wrap="square">
            <a:spAutoFit/>
          </a:bodyPr>
          <a:lstStyle/>
          <a:p>
            <a:pPr>
              <a:buFont typeface="Wingdings" pitchFamily="2" charset="2"/>
              <a:buChar char="ü"/>
            </a:pPr>
            <a:r>
              <a:rPr lang="en-US" dirty="0" smtClean="0"/>
              <a:t>Despite the aggressive strategies outlined in this work, up to 50%</a:t>
            </a:r>
          </a:p>
          <a:p>
            <a:r>
              <a:rPr lang="en-US" dirty="0" smtClean="0"/>
              <a:t>of patients will ultimately relapse after ASCT.</a:t>
            </a:r>
            <a:endParaRPr lang="en-US" dirty="0"/>
          </a:p>
        </p:txBody>
      </p:sp>
      <p:sp>
        <p:nvSpPr>
          <p:cNvPr id="4" name="Rectangle 3"/>
          <p:cNvSpPr/>
          <p:nvPr/>
        </p:nvSpPr>
        <p:spPr>
          <a:xfrm>
            <a:off x="685800" y="2304871"/>
            <a:ext cx="6553200" cy="646331"/>
          </a:xfrm>
          <a:prstGeom prst="rect">
            <a:avLst/>
          </a:prstGeom>
        </p:spPr>
        <p:txBody>
          <a:bodyPr wrap="square">
            <a:spAutoFit/>
          </a:bodyPr>
          <a:lstStyle/>
          <a:p>
            <a:pPr>
              <a:buFont typeface="Wingdings" pitchFamily="2" charset="2"/>
              <a:buChar char="ü"/>
            </a:pPr>
            <a:r>
              <a:rPr lang="en-US" dirty="0" smtClean="0"/>
              <a:t>A minority of these patients may be eligible for RIC-</a:t>
            </a:r>
            <a:r>
              <a:rPr lang="en-US" dirty="0" err="1" smtClean="0"/>
              <a:t>allo</a:t>
            </a:r>
            <a:r>
              <a:rPr lang="en-US" dirty="0" smtClean="0"/>
              <a:t>, but many factors may pose obstacles to this type of treatment.</a:t>
            </a:r>
            <a:endParaRPr lang="en-US" dirty="0"/>
          </a:p>
        </p:txBody>
      </p:sp>
      <p:sp>
        <p:nvSpPr>
          <p:cNvPr id="5" name="Rectangle 4"/>
          <p:cNvSpPr/>
          <p:nvPr/>
        </p:nvSpPr>
        <p:spPr>
          <a:xfrm>
            <a:off x="685800" y="3219271"/>
            <a:ext cx="7391400" cy="923330"/>
          </a:xfrm>
          <a:prstGeom prst="rect">
            <a:avLst/>
          </a:prstGeom>
        </p:spPr>
        <p:txBody>
          <a:bodyPr wrap="square">
            <a:spAutoFit/>
          </a:bodyPr>
          <a:lstStyle/>
          <a:p>
            <a:pPr>
              <a:buFont typeface="Wingdings" pitchFamily="2" charset="2"/>
              <a:buChar char="ü"/>
            </a:pPr>
            <a:r>
              <a:rPr lang="en-US" dirty="0" smtClean="0"/>
              <a:t>In the </a:t>
            </a:r>
            <a:r>
              <a:rPr lang="en-US" dirty="0" err="1" smtClean="0"/>
              <a:t>noncurative</a:t>
            </a:r>
            <a:r>
              <a:rPr lang="en-US" dirty="0" smtClean="0"/>
              <a:t> setting, there are many conventional agents that may be used in sequence or combination to provide disease control; </a:t>
            </a:r>
            <a:r>
              <a:rPr lang="en-US" dirty="0" err="1" smtClean="0"/>
              <a:t>gemcitabine</a:t>
            </a:r>
            <a:r>
              <a:rPr lang="en-US" dirty="0" smtClean="0"/>
              <a:t> and </a:t>
            </a:r>
            <a:r>
              <a:rPr lang="en-US" dirty="0" err="1" smtClean="0"/>
              <a:t>vinblastine</a:t>
            </a:r>
            <a:r>
              <a:rPr lang="en-US" dirty="0" smtClean="0"/>
              <a:t> frequently are used.</a:t>
            </a:r>
            <a:endParaRPr lang="en-US" dirty="0"/>
          </a:p>
        </p:txBody>
      </p:sp>
      <p:sp>
        <p:nvSpPr>
          <p:cNvPr id="6" name="Rectangle 5"/>
          <p:cNvSpPr/>
          <p:nvPr/>
        </p:nvSpPr>
        <p:spPr>
          <a:xfrm>
            <a:off x="762000" y="4598075"/>
            <a:ext cx="7162800" cy="1200329"/>
          </a:xfrm>
          <a:prstGeom prst="rect">
            <a:avLst/>
          </a:prstGeom>
        </p:spPr>
        <p:txBody>
          <a:bodyPr wrap="square">
            <a:spAutoFit/>
          </a:bodyPr>
          <a:lstStyle/>
          <a:p>
            <a:pPr>
              <a:buFont typeface="Wingdings" pitchFamily="2" charset="2"/>
              <a:buChar char="ü"/>
            </a:pPr>
            <a:r>
              <a:rPr lang="en-US" dirty="0" smtClean="0"/>
              <a:t>Unfortunately, the first trials of novel agents in RR-HL were largely unsuccessful; anti-CD30 antibodies, </a:t>
            </a:r>
            <a:r>
              <a:rPr lang="en-US" dirty="0" err="1" smtClean="0"/>
              <a:t>bortezomib</a:t>
            </a:r>
            <a:r>
              <a:rPr lang="en-US" dirty="0" smtClean="0"/>
              <a:t>, and thalidomide</a:t>
            </a:r>
          </a:p>
          <a:p>
            <a:r>
              <a:rPr lang="en-US" dirty="0" smtClean="0"/>
              <a:t>failed to show promising single-agent activity or favorable results when combined with standard drugs.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762000"/>
            <a:ext cx="7391400" cy="1569660"/>
          </a:xfrm>
          <a:prstGeom prst="rect">
            <a:avLst/>
          </a:prstGeom>
        </p:spPr>
        <p:txBody>
          <a:bodyPr wrap="square">
            <a:spAutoFit/>
          </a:bodyPr>
          <a:lstStyle/>
          <a:p>
            <a:r>
              <a:rPr lang="en-US" sz="2400" dirty="0" smtClean="0"/>
              <a:t>Recent</a:t>
            </a:r>
          </a:p>
          <a:p>
            <a:pPr>
              <a:buFont typeface="Wingdings" pitchFamily="2" charset="2"/>
              <a:buChar char="ü"/>
            </a:pPr>
            <a:r>
              <a:rPr lang="en-US" dirty="0" smtClean="0"/>
              <a:t>reports of novel therapeutics have described new agents with</a:t>
            </a:r>
          </a:p>
          <a:p>
            <a:r>
              <a:rPr lang="en-US" dirty="0" smtClean="0"/>
              <a:t>favorable single-agent activity. A pilot study of the monoclonal</a:t>
            </a:r>
          </a:p>
          <a:p>
            <a:r>
              <a:rPr lang="en-US" dirty="0" smtClean="0"/>
              <a:t>anti-CD20 antibody </a:t>
            </a:r>
            <a:r>
              <a:rPr lang="en-US" dirty="0" err="1" smtClean="0"/>
              <a:t>rituximab</a:t>
            </a:r>
            <a:r>
              <a:rPr lang="en-US" dirty="0" smtClean="0"/>
              <a:t> has shown a response rate of 22% in</a:t>
            </a:r>
          </a:p>
          <a:p>
            <a:r>
              <a:rPr lang="en-US" dirty="0" smtClean="0"/>
              <a:t>classic HL and was associated with resolution of B symptoms.</a:t>
            </a:r>
            <a:endParaRPr lang="en-US" dirty="0"/>
          </a:p>
        </p:txBody>
      </p:sp>
      <p:sp>
        <p:nvSpPr>
          <p:cNvPr id="3" name="Rectangle 2"/>
          <p:cNvSpPr/>
          <p:nvPr/>
        </p:nvSpPr>
        <p:spPr>
          <a:xfrm>
            <a:off x="685800" y="2690336"/>
            <a:ext cx="6781800" cy="923330"/>
          </a:xfrm>
          <a:prstGeom prst="rect">
            <a:avLst/>
          </a:prstGeom>
        </p:spPr>
        <p:txBody>
          <a:bodyPr wrap="square">
            <a:spAutoFit/>
          </a:bodyPr>
          <a:lstStyle/>
          <a:p>
            <a:pPr>
              <a:buFont typeface="Wingdings" pitchFamily="2" charset="2"/>
              <a:buChar char="ü"/>
            </a:pPr>
            <a:r>
              <a:rPr lang="en-US" dirty="0" smtClean="0"/>
              <a:t>Recent studies of a conjugated anti-CD30 antibody (</a:t>
            </a:r>
            <a:r>
              <a:rPr lang="en-US" dirty="0" err="1" smtClean="0"/>
              <a:t>brentuximab</a:t>
            </a:r>
            <a:endParaRPr lang="en-US" dirty="0" smtClean="0"/>
          </a:p>
          <a:p>
            <a:r>
              <a:rPr lang="en-US" dirty="0" err="1" smtClean="0"/>
              <a:t>vedotin</a:t>
            </a:r>
            <a:r>
              <a:rPr lang="en-US" dirty="0" smtClean="0"/>
              <a:t> or SGN-35) have shown impressive activity in heavily</a:t>
            </a:r>
          </a:p>
          <a:p>
            <a:r>
              <a:rPr lang="en-US" dirty="0" smtClean="0"/>
              <a:t>pretreated patients</a:t>
            </a:r>
            <a:endParaRPr lang="en-US" dirty="0"/>
          </a:p>
        </p:txBody>
      </p:sp>
      <p:sp>
        <p:nvSpPr>
          <p:cNvPr id="4" name="Rectangle 3"/>
          <p:cNvSpPr/>
          <p:nvPr/>
        </p:nvSpPr>
        <p:spPr>
          <a:xfrm>
            <a:off x="762000" y="3905071"/>
            <a:ext cx="6705600" cy="1200329"/>
          </a:xfrm>
          <a:prstGeom prst="rect">
            <a:avLst/>
          </a:prstGeom>
        </p:spPr>
        <p:txBody>
          <a:bodyPr wrap="square">
            <a:spAutoFit/>
          </a:bodyPr>
          <a:lstStyle/>
          <a:p>
            <a:pPr>
              <a:buFont typeface="Wingdings" pitchFamily="2" charset="2"/>
              <a:buChar char="ü"/>
            </a:pPr>
            <a:r>
              <a:rPr lang="en-US" dirty="0" smtClean="0"/>
              <a:t>Emerging data suggest several classes of agents—</a:t>
            </a:r>
            <a:r>
              <a:rPr lang="en-US" dirty="0" err="1" smtClean="0"/>
              <a:t>histone</a:t>
            </a:r>
            <a:r>
              <a:rPr lang="en-US" dirty="0" smtClean="0"/>
              <a:t> </a:t>
            </a:r>
            <a:r>
              <a:rPr lang="en-US" dirty="0" err="1" smtClean="0"/>
              <a:t>deacetylase</a:t>
            </a:r>
            <a:r>
              <a:rPr lang="en-US" dirty="0" smtClean="0"/>
              <a:t> inhibitors, mammalian target of </a:t>
            </a:r>
            <a:r>
              <a:rPr lang="en-US" dirty="0" err="1" smtClean="0"/>
              <a:t>rapamycin</a:t>
            </a:r>
            <a:r>
              <a:rPr lang="en-US" dirty="0" smtClean="0"/>
              <a:t> inhibitors, and </a:t>
            </a:r>
            <a:r>
              <a:rPr lang="en-US" dirty="0" err="1" smtClean="0"/>
              <a:t>immunomodulatory</a:t>
            </a:r>
            <a:r>
              <a:rPr lang="en-US" dirty="0" smtClean="0"/>
              <a:t> agents are potentially  worthy of further study in RR-HL.</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84215" y="304800"/>
            <a:ext cx="1512850" cy="400110"/>
          </a:xfrm>
          <a:prstGeom prst="rect">
            <a:avLst/>
          </a:prstGeom>
        </p:spPr>
        <p:txBody>
          <a:bodyPr wrap="none">
            <a:spAutoFit/>
          </a:bodyPr>
          <a:lstStyle/>
          <a:p>
            <a:r>
              <a:rPr lang="en-US" sz="2000" b="1" dirty="0" smtClean="0"/>
              <a:t>Introduction</a:t>
            </a:r>
            <a:endParaRPr lang="en-US" sz="2000" dirty="0"/>
          </a:p>
        </p:txBody>
      </p:sp>
      <p:sp>
        <p:nvSpPr>
          <p:cNvPr id="4" name="Rectangle 3"/>
          <p:cNvSpPr/>
          <p:nvPr/>
        </p:nvSpPr>
        <p:spPr>
          <a:xfrm>
            <a:off x="457200" y="1066800"/>
            <a:ext cx="7924800" cy="923330"/>
          </a:xfrm>
          <a:prstGeom prst="rect">
            <a:avLst/>
          </a:prstGeom>
        </p:spPr>
        <p:txBody>
          <a:bodyPr wrap="square">
            <a:spAutoFit/>
          </a:bodyPr>
          <a:lstStyle/>
          <a:p>
            <a:pPr>
              <a:buFont typeface="Wingdings" pitchFamily="2" charset="2"/>
              <a:buChar char="Ø"/>
            </a:pPr>
            <a:r>
              <a:rPr lang="en-US" dirty="0" smtClean="0"/>
              <a:t>The treatment of limited-stage Hodgkin lymphoma (HL) has improved significantly with the adoption of combined modality therapy, with treatment failure occurring in approximately 10% of patients.</a:t>
            </a:r>
            <a:endParaRPr lang="en-US" dirty="0"/>
          </a:p>
        </p:txBody>
      </p:sp>
      <p:sp>
        <p:nvSpPr>
          <p:cNvPr id="5" name="Rectangle 4"/>
          <p:cNvSpPr/>
          <p:nvPr/>
        </p:nvSpPr>
        <p:spPr>
          <a:xfrm>
            <a:off x="533400" y="2413338"/>
            <a:ext cx="8001000" cy="923330"/>
          </a:xfrm>
          <a:prstGeom prst="rect">
            <a:avLst/>
          </a:prstGeom>
        </p:spPr>
        <p:txBody>
          <a:bodyPr wrap="square">
            <a:spAutoFit/>
          </a:bodyPr>
          <a:lstStyle/>
          <a:p>
            <a:pPr>
              <a:buFont typeface="Wingdings" pitchFamily="2" charset="2"/>
              <a:buChar char="Ø"/>
            </a:pPr>
            <a:r>
              <a:rPr lang="en-US" dirty="0" smtClean="0"/>
              <a:t>Although the therapy of advanced-stage HL has also improved, up to 10% of patients with advanced-stage HL will not achieve complete remission (CR), and 20%–30% of responding patients subsequently relapse after treatment.</a:t>
            </a:r>
            <a:endParaRPr lang="en-US" dirty="0"/>
          </a:p>
        </p:txBody>
      </p:sp>
      <p:sp>
        <p:nvSpPr>
          <p:cNvPr id="6" name="Rectangle 5"/>
          <p:cNvSpPr/>
          <p:nvPr/>
        </p:nvSpPr>
        <p:spPr>
          <a:xfrm>
            <a:off x="533400" y="4036874"/>
            <a:ext cx="8001000" cy="923330"/>
          </a:xfrm>
          <a:prstGeom prst="rect">
            <a:avLst/>
          </a:prstGeom>
        </p:spPr>
        <p:txBody>
          <a:bodyPr wrap="square">
            <a:spAutoFit/>
          </a:bodyPr>
          <a:lstStyle/>
          <a:p>
            <a:pPr>
              <a:buFont typeface="Wingdings" pitchFamily="2" charset="2"/>
              <a:buChar char="Ø"/>
            </a:pPr>
            <a:r>
              <a:rPr lang="en-US" dirty="0" smtClean="0"/>
              <a:t>Salvage chemotherapy followed by </a:t>
            </a:r>
            <a:r>
              <a:rPr lang="en-US" dirty="0" err="1" smtClean="0"/>
              <a:t>autologous</a:t>
            </a:r>
            <a:r>
              <a:rPr lang="en-US" dirty="0" smtClean="0"/>
              <a:t> stem cell transplantation (ASCT) is the treatment of choice in patients with relapsed HL or if the</a:t>
            </a:r>
          </a:p>
          <a:p>
            <a:r>
              <a:rPr lang="en-US" dirty="0" smtClean="0"/>
              <a:t>disease is refractory to initial chemotherapy.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371600"/>
            <a:ext cx="7315200" cy="2954655"/>
          </a:xfrm>
          <a:prstGeom prst="rect">
            <a:avLst/>
          </a:prstGeom>
        </p:spPr>
        <p:txBody>
          <a:bodyPr wrap="square">
            <a:spAutoFit/>
          </a:bodyPr>
          <a:lstStyle/>
          <a:p>
            <a:r>
              <a:rPr lang="en-US" sz="2400" b="1" dirty="0" smtClean="0"/>
              <a:t>Disease Monitoring</a:t>
            </a:r>
          </a:p>
          <a:p>
            <a:r>
              <a:rPr lang="en-US" dirty="0" smtClean="0"/>
              <a:t>Imaging studies for disease recurrence generally include a CT of the neck and chest and of other primary site (abdomen/pelvis). In the first 18 months, this is generally obtained every 3 months. Some protocols recommend alternating CT with chest radiographs (for chest</a:t>
            </a:r>
          </a:p>
          <a:p>
            <a:r>
              <a:rPr lang="en-US" dirty="0" smtClean="0"/>
              <a:t>primary) during the first 18 months. Thereafter, CT screening generally continues every 6 months until 48 months and then annually through 5 years. After 5 years no routine imaging for disease recurrence is required. At these same time points, all patients should have a careful history and physical examination, a CBC and ESR.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7848600" cy="1692771"/>
          </a:xfrm>
          <a:prstGeom prst="rect">
            <a:avLst/>
          </a:prstGeom>
        </p:spPr>
        <p:txBody>
          <a:bodyPr wrap="square">
            <a:spAutoFit/>
          </a:bodyPr>
          <a:lstStyle/>
          <a:p>
            <a:pPr>
              <a:buFont typeface="Wingdings" pitchFamily="2" charset="2"/>
              <a:buChar char="Ø"/>
            </a:pPr>
            <a:r>
              <a:rPr lang="en-US" sz="2400" dirty="0" smtClean="0"/>
              <a:t>Repeat biopsy </a:t>
            </a:r>
            <a:r>
              <a:rPr lang="en-US" sz="2000" dirty="0" smtClean="0"/>
              <a:t>should</a:t>
            </a:r>
          </a:p>
          <a:p>
            <a:r>
              <a:rPr lang="en-US" sz="2000" dirty="0" smtClean="0"/>
              <a:t>be considered when the initial pathologic diagnosis is ambiguous</a:t>
            </a:r>
          </a:p>
          <a:p>
            <a:r>
              <a:rPr lang="en-US" sz="2000" dirty="0" smtClean="0"/>
              <a:t>or unclear and is also important if the relapse is late in the disease</a:t>
            </a:r>
          </a:p>
          <a:p>
            <a:r>
              <a:rPr lang="en-US" sz="2000" dirty="0" smtClean="0"/>
              <a:t>course (beyond 3-5 years of primary therapy) or if the clinician</a:t>
            </a:r>
          </a:p>
          <a:p>
            <a:r>
              <a:rPr lang="en-US" sz="2000" dirty="0" smtClean="0"/>
              <a:t>believes another diagnosis may be likely.</a:t>
            </a:r>
            <a:endParaRPr lang="en-US" sz="2000" dirty="0"/>
          </a:p>
        </p:txBody>
      </p:sp>
      <p:sp>
        <p:nvSpPr>
          <p:cNvPr id="3" name="Rectangle 2"/>
          <p:cNvSpPr/>
          <p:nvPr/>
        </p:nvSpPr>
        <p:spPr>
          <a:xfrm>
            <a:off x="609600" y="2551837"/>
            <a:ext cx="7543800" cy="923330"/>
          </a:xfrm>
          <a:prstGeom prst="rect">
            <a:avLst/>
          </a:prstGeom>
        </p:spPr>
        <p:txBody>
          <a:bodyPr wrap="square">
            <a:spAutoFit/>
          </a:bodyPr>
          <a:lstStyle/>
          <a:p>
            <a:pPr>
              <a:buFont typeface="Wingdings" pitchFamily="2" charset="2"/>
              <a:buChar char="Ø"/>
            </a:pPr>
            <a:r>
              <a:rPr lang="en-US" dirty="0" smtClean="0"/>
              <a:t>Unfortunately, the positive predictive value of a PET scan for</a:t>
            </a:r>
          </a:p>
          <a:p>
            <a:r>
              <a:rPr lang="en-US" dirty="0" smtClean="0"/>
              <a:t>detecting residual active disease is quite variable and generally</a:t>
            </a:r>
          </a:p>
          <a:p>
            <a:r>
              <a:rPr lang="en-US" dirty="0" smtClean="0"/>
              <a:t>lower than the negative predictive value of PET </a:t>
            </a:r>
            <a:r>
              <a:rPr lang="en-US" dirty="0" err="1" smtClean="0"/>
              <a:t>posttherapy</a:t>
            </a:r>
            <a:r>
              <a:rPr lang="en-US" dirty="0" smtClean="0"/>
              <a:t>.</a:t>
            </a:r>
            <a:endParaRPr lang="en-US" dirty="0"/>
          </a:p>
        </p:txBody>
      </p:sp>
      <p:sp>
        <p:nvSpPr>
          <p:cNvPr id="4" name="Rectangle 3"/>
          <p:cNvSpPr/>
          <p:nvPr/>
        </p:nvSpPr>
        <p:spPr>
          <a:xfrm>
            <a:off x="609600" y="4009072"/>
            <a:ext cx="7848600" cy="923330"/>
          </a:xfrm>
          <a:prstGeom prst="rect">
            <a:avLst/>
          </a:prstGeom>
        </p:spPr>
        <p:txBody>
          <a:bodyPr wrap="square">
            <a:spAutoFit/>
          </a:bodyPr>
          <a:lstStyle/>
          <a:p>
            <a:pPr>
              <a:buFont typeface="Wingdings" pitchFamily="2" charset="2"/>
              <a:buChar char="Ø"/>
            </a:pPr>
            <a:r>
              <a:rPr lang="en-US" dirty="0" smtClean="0"/>
              <a:t>The diagnosis would appear clear, but we recommend either serial imaging if the site of disease is difficult to access or a biopsy to obtain definitive evidence of disease.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600200" y="685800"/>
            <a:ext cx="6324600" cy="5562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76200" y="1371600"/>
            <a:ext cx="8991600" cy="4800600"/>
          </a:xfrm>
          <a:prstGeom prst="rect">
            <a:avLst/>
          </a:prstGeom>
          <a:noFill/>
          <a:ln w="9525">
            <a:noFill/>
            <a:miter lim="800000"/>
            <a:headEnd/>
            <a:tailEnd/>
          </a:ln>
          <a:effectLst/>
        </p:spPr>
      </p:pic>
      <p:sp>
        <p:nvSpPr>
          <p:cNvPr id="3" name="Rectangle 2"/>
          <p:cNvSpPr/>
          <p:nvPr/>
        </p:nvSpPr>
        <p:spPr>
          <a:xfrm>
            <a:off x="3657600" y="457200"/>
            <a:ext cx="1736116" cy="523220"/>
          </a:xfrm>
          <a:prstGeom prst="rect">
            <a:avLst/>
          </a:prstGeom>
        </p:spPr>
        <p:txBody>
          <a:bodyPr wrap="none">
            <a:spAutoFit/>
          </a:bodyPr>
          <a:lstStyle/>
          <a:p>
            <a:r>
              <a:rPr lang="en-US" sz="2800" b="1" dirty="0" smtClean="0"/>
              <a:t>Treatment</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7600" y="533400"/>
            <a:ext cx="1736116" cy="523220"/>
          </a:xfrm>
          <a:prstGeom prst="rect">
            <a:avLst/>
          </a:prstGeom>
        </p:spPr>
        <p:txBody>
          <a:bodyPr wrap="none">
            <a:spAutoFit/>
          </a:bodyPr>
          <a:lstStyle/>
          <a:p>
            <a:r>
              <a:rPr lang="en-US" sz="2800" b="1" dirty="0" smtClean="0"/>
              <a:t>Treatment</a:t>
            </a:r>
            <a:endParaRPr lang="en-US" sz="2800" dirty="0"/>
          </a:p>
        </p:txBody>
      </p:sp>
      <p:sp>
        <p:nvSpPr>
          <p:cNvPr id="3" name="Rectangle 2"/>
          <p:cNvSpPr/>
          <p:nvPr/>
        </p:nvSpPr>
        <p:spPr>
          <a:xfrm>
            <a:off x="762000" y="1371600"/>
            <a:ext cx="3625223" cy="369332"/>
          </a:xfrm>
          <a:prstGeom prst="rect">
            <a:avLst/>
          </a:prstGeom>
        </p:spPr>
        <p:txBody>
          <a:bodyPr wrap="none">
            <a:spAutoFit/>
          </a:bodyPr>
          <a:lstStyle/>
          <a:p>
            <a:r>
              <a:rPr lang="en-US" b="1" dirty="0" smtClean="0"/>
              <a:t>Salvage chemotherapy: before ASCT</a:t>
            </a:r>
            <a:endParaRPr lang="en-US" dirty="0"/>
          </a:p>
        </p:txBody>
      </p:sp>
      <p:sp>
        <p:nvSpPr>
          <p:cNvPr id="4" name="Rectangle 3"/>
          <p:cNvSpPr/>
          <p:nvPr/>
        </p:nvSpPr>
        <p:spPr>
          <a:xfrm>
            <a:off x="685800" y="1905000"/>
            <a:ext cx="7543800" cy="1200329"/>
          </a:xfrm>
          <a:prstGeom prst="rect">
            <a:avLst/>
          </a:prstGeom>
        </p:spPr>
        <p:txBody>
          <a:bodyPr wrap="square">
            <a:spAutoFit/>
          </a:bodyPr>
          <a:lstStyle/>
          <a:p>
            <a:pPr>
              <a:buFont typeface="Wingdings" pitchFamily="2" charset="2"/>
              <a:buChar char="ü"/>
            </a:pPr>
            <a:r>
              <a:rPr lang="en-US" dirty="0" smtClean="0"/>
              <a:t>Despite a multitude of published phase 2 studies reporting results</a:t>
            </a:r>
          </a:p>
          <a:p>
            <a:r>
              <a:rPr lang="en-US" dirty="0" smtClean="0"/>
              <a:t>of salvage regimens for RR-HL, there are no direct comparisons</a:t>
            </a:r>
          </a:p>
          <a:p>
            <a:r>
              <a:rPr lang="en-US" dirty="0" smtClean="0"/>
              <a:t>of different combinations and thus no consensus on the gold-standard     second-line chemotherapy.</a:t>
            </a:r>
            <a:endParaRPr lang="en-US" dirty="0"/>
          </a:p>
        </p:txBody>
      </p:sp>
      <p:sp>
        <p:nvSpPr>
          <p:cNvPr id="5" name="Rectangle 4"/>
          <p:cNvSpPr/>
          <p:nvPr/>
        </p:nvSpPr>
        <p:spPr>
          <a:xfrm>
            <a:off x="762000" y="3200400"/>
            <a:ext cx="7696200" cy="1754326"/>
          </a:xfrm>
          <a:prstGeom prst="rect">
            <a:avLst/>
          </a:prstGeom>
        </p:spPr>
        <p:txBody>
          <a:bodyPr wrap="square">
            <a:spAutoFit/>
          </a:bodyPr>
          <a:lstStyle/>
          <a:p>
            <a:pPr>
              <a:buFont typeface="Wingdings" pitchFamily="2" charset="2"/>
              <a:buChar char="ü"/>
            </a:pPr>
            <a:r>
              <a:rPr lang="en-US" dirty="0" smtClean="0"/>
              <a:t>We recommend the use of a standard salvage therapy regimen</a:t>
            </a:r>
          </a:p>
          <a:p>
            <a:r>
              <a:rPr lang="en-US" dirty="0" smtClean="0"/>
              <a:t>with which clinicians are comfortable that results in high response</a:t>
            </a:r>
          </a:p>
          <a:p>
            <a:r>
              <a:rPr lang="en-US" dirty="0" smtClean="0"/>
              <a:t>rates, acceptable toxicity, that does not impair stem cell mobilization,</a:t>
            </a:r>
          </a:p>
          <a:p>
            <a:r>
              <a:rPr lang="en-US" dirty="0" smtClean="0"/>
              <a:t>and ideally, that can be delivered in the outpatient setting.</a:t>
            </a:r>
          </a:p>
          <a:p>
            <a:r>
              <a:rPr lang="en-US" dirty="0" smtClean="0"/>
              <a:t>Regimens such as ICE (</a:t>
            </a:r>
            <a:r>
              <a:rPr lang="en-US" dirty="0" err="1" smtClean="0"/>
              <a:t>ie</a:t>
            </a:r>
            <a:r>
              <a:rPr lang="en-US" dirty="0" smtClean="0"/>
              <a:t>, </a:t>
            </a:r>
            <a:r>
              <a:rPr lang="en-US" dirty="0" err="1" smtClean="0"/>
              <a:t>ifosfamide</a:t>
            </a:r>
            <a:r>
              <a:rPr lang="en-US" dirty="0" smtClean="0"/>
              <a:t>, </a:t>
            </a:r>
            <a:r>
              <a:rPr lang="en-US" dirty="0" err="1" smtClean="0"/>
              <a:t>carboplatin</a:t>
            </a:r>
            <a:r>
              <a:rPr lang="en-US" dirty="0" smtClean="0"/>
              <a:t>, and </a:t>
            </a:r>
            <a:r>
              <a:rPr lang="en-US" dirty="0" err="1" smtClean="0"/>
              <a:t>etoposide</a:t>
            </a:r>
            <a:r>
              <a:rPr lang="en-US" dirty="0" smtClean="0"/>
              <a:t>)</a:t>
            </a:r>
          </a:p>
          <a:p>
            <a:r>
              <a:rPr lang="en-US" dirty="0" smtClean="0"/>
              <a:t>or GDP are reasonable options.</a:t>
            </a:r>
            <a:endParaRPr lang="en-US" dirty="0"/>
          </a:p>
        </p:txBody>
      </p:sp>
      <p:sp>
        <p:nvSpPr>
          <p:cNvPr id="6" name="Rectangle 5"/>
          <p:cNvSpPr/>
          <p:nvPr/>
        </p:nvSpPr>
        <p:spPr>
          <a:xfrm>
            <a:off x="762000" y="5124271"/>
            <a:ext cx="7620000" cy="923330"/>
          </a:xfrm>
          <a:prstGeom prst="rect">
            <a:avLst/>
          </a:prstGeom>
        </p:spPr>
        <p:txBody>
          <a:bodyPr wrap="square">
            <a:spAutoFit/>
          </a:bodyPr>
          <a:lstStyle/>
          <a:p>
            <a:pPr>
              <a:buFont typeface="Wingdings" pitchFamily="2" charset="2"/>
              <a:buChar char="ü"/>
            </a:pPr>
            <a:r>
              <a:rPr lang="en-US" dirty="0" smtClean="0"/>
              <a:t>An alternate regimen (we use mini-BEAM on the basis of our experience described previously) should be used in patients with PD, larger volume disease, or lesions that remain positive by functional imaging.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895290"/>
            <a:ext cx="8001000" cy="400110"/>
          </a:xfrm>
          <a:prstGeom prst="rect">
            <a:avLst/>
          </a:prstGeom>
        </p:spPr>
        <p:txBody>
          <a:bodyPr wrap="square">
            <a:spAutoFit/>
          </a:bodyPr>
          <a:lstStyle/>
          <a:p>
            <a:r>
              <a:rPr lang="en-US" sz="2000" b="1" dirty="0" smtClean="0"/>
              <a:t>The role of functional imaging in response assessment before ASCT;</a:t>
            </a:r>
            <a:endParaRPr lang="en-US" sz="2000" dirty="0"/>
          </a:p>
        </p:txBody>
      </p:sp>
      <p:sp>
        <p:nvSpPr>
          <p:cNvPr id="3" name="Rectangle 2"/>
          <p:cNvSpPr/>
          <p:nvPr/>
        </p:nvSpPr>
        <p:spPr>
          <a:xfrm>
            <a:off x="762000" y="2159675"/>
            <a:ext cx="6934200" cy="2554545"/>
          </a:xfrm>
          <a:prstGeom prst="rect">
            <a:avLst/>
          </a:prstGeom>
        </p:spPr>
        <p:txBody>
          <a:bodyPr wrap="square">
            <a:spAutoFit/>
          </a:bodyPr>
          <a:lstStyle/>
          <a:p>
            <a:r>
              <a:rPr lang="en-US" sz="2000" dirty="0" smtClean="0"/>
              <a:t>Retrospective institutional series suggest that abnormal functional imaging (FI; either gallium or FDG-PET scan) after salvage therapy and before ASCT are predictive of poor outcome (3-year OS of 58% </a:t>
            </a:r>
            <a:r>
              <a:rPr lang="en-US" sz="2000" dirty="0" err="1" smtClean="0"/>
              <a:t>vs</a:t>
            </a:r>
            <a:r>
              <a:rPr lang="en-US" sz="2000" dirty="0" smtClean="0"/>
              <a:t> 87% if negative FI). In particular, patients who had achieved a PR with CT imaging could be discriminated by FI—in those with negative FI, outcome was similar to patients in CR (3-year OS of 90% in CR, 80% in PR with negative FI) but significantly inferior if positive (65%).</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416784"/>
            <a:ext cx="7467600" cy="1323439"/>
          </a:xfrm>
          <a:prstGeom prst="rect">
            <a:avLst/>
          </a:prstGeom>
        </p:spPr>
        <p:txBody>
          <a:bodyPr wrap="square">
            <a:spAutoFit/>
          </a:bodyPr>
          <a:lstStyle/>
          <a:p>
            <a:pPr>
              <a:buFont typeface="Wingdings" pitchFamily="2" charset="2"/>
              <a:buChar char="ü"/>
            </a:pPr>
            <a:r>
              <a:rPr lang="en-US" sz="2000" dirty="0" smtClean="0"/>
              <a:t>Although there was no difference in OS, freedom </a:t>
            </a:r>
            <a:r>
              <a:rPr lang="en-US" sz="2000" smtClean="0"/>
              <a:t>from treatment failure </a:t>
            </a:r>
            <a:r>
              <a:rPr lang="en-US" sz="2000" dirty="0" smtClean="0"/>
              <a:t>at 3 years was significantly improved in the ASCT group (55% </a:t>
            </a:r>
            <a:r>
              <a:rPr lang="en-US" sz="2000" dirty="0" err="1" smtClean="0"/>
              <a:t>vs</a:t>
            </a:r>
            <a:r>
              <a:rPr lang="en-US" sz="2000" dirty="0" smtClean="0"/>
              <a:t> 34%, </a:t>
            </a:r>
            <a:r>
              <a:rPr lang="en-US" sz="2000" i="1" dirty="0" smtClean="0"/>
              <a:t>P  .02).</a:t>
            </a:r>
            <a:r>
              <a:rPr lang="en-US" sz="2000" dirty="0" smtClean="0"/>
              <a:t>registry data address the benefit of ASCT in these patients.</a:t>
            </a:r>
            <a:endParaRPr lang="en-US" sz="2000" dirty="0"/>
          </a:p>
        </p:txBody>
      </p:sp>
      <p:sp>
        <p:nvSpPr>
          <p:cNvPr id="3" name="Rectangle 2"/>
          <p:cNvSpPr/>
          <p:nvPr/>
        </p:nvSpPr>
        <p:spPr>
          <a:xfrm>
            <a:off x="609600" y="3704272"/>
            <a:ext cx="6781800" cy="1477328"/>
          </a:xfrm>
          <a:prstGeom prst="rect">
            <a:avLst/>
          </a:prstGeom>
        </p:spPr>
        <p:txBody>
          <a:bodyPr wrap="square">
            <a:spAutoFit/>
          </a:bodyPr>
          <a:lstStyle/>
          <a:p>
            <a:pPr>
              <a:buFont typeface="Wingdings" pitchFamily="2" charset="2"/>
              <a:buChar char="ü"/>
            </a:pPr>
            <a:r>
              <a:rPr lang="en-US" dirty="0" smtClean="0"/>
              <a:t>The randomized trials of ASCT in RR-HL used BEAM as the</a:t>
            </a:r>
          </a:p>
          <a:p>
            <a:r>
              <a:rPr lang="en-US" dirty="0" smtClean="0"/>
              <a:t>high-dose therapy regimen and thus BEAM could be considered</a:t>
            </a:r>
          </a:p>
          <a:p>
            <a:r>
              <a:rPr lang="en-US" dirty="0" smtClean="0"/>
              <a:t>the standard. We would stress that ASCT programs should use a</a:t>
            </a:r>
          </a:p>
          <a:p>
            <a:r>
              <a:rPr lang="en-US" dirty="0" smtClean="0"/>
              <a:t>regimen with which they have experience and report favorable</a:t>
            </a:r>
          </a:p>
          <a:p>
            <a:r>
              <a:rPr lang="en-US" dirty="0" smtClean="0"/>
              <a:t>toxicity results.</a:t>
            </a:r>
            <a:endParaRPr lang="en-US" dirty="0"/>
          </a:p>
        </p:txBody>
      </p:sp>
      <p:sp>
        <p:nvSpPr>
          <p:cNvPr id="4" name="Rectangle 3"/>
          <p:cNvSpPr/>
          <p:nvPr/>
        </p:nvSpPr>
        <p:spPr>
          <a:xfrm>
            <a:off x="2667000" y="533400"/>
            <a:ext cx="3753976" cy="400110"/>
          </a:xfrm>
          <a:prstGeom prst="rect">
            <a:avLst/>
          </a:prstGeom>
        </p:spPr>
        <p:txBody>
          <a:bodyPr wrap="none">
            <a:spAutoFit/>
          </a:bodyPr>
          <a:lstStyle/>
          <a:p>
            <a:r>
              <a:rPr lang="en-US" sz="2000" b="1" dirty="0" smtClean="0"/>
              <a:t>ASCT high-dose therapy regimens</a:t>
            </a:r>
            <a:endParaRPr lang="en-US"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316</TotalTime>
  <Words>1128</Words>
  <Application>Microsoft Office PowerPoint</Application>
  <PresentationFormat>On-screen Show (4:3)</PresentationFormat>
  <Paragraphs>71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Opulent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z.shor</cp:lastModifiedBy>
  <cp:revision>35</cp:revision>
  <dcterms:created xsi:type="dcterms:W3CDTF">2006-08-16T00:00:00Z</dcterms:created>
  <dcterms:modified xsi:type="dcterms:W3CDTF">2014-04-05T06:13:18Z</dcterms:modified>
</cp:coreProperties>
</file>