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87" r:id="rId2"/>
    <p:sldId id="288" r:id="rId3"/>
    <p:sldId id="289" r:id="rId4"/>
    <p:sldId id="290" r:id="rId5"/>
    <p:sldId id="293" r:id="rId6"/>
    <p:sldId id="291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9" r:id="rId16"/>
    <p:sldId id="270" r:id="rId17"/>
    <p:sldId id="271" r:id="rId18"/>
    <p:sldId id="275" r:id="rId19"/>
    <p:sldId id="276" r:id="rId20"/>
    <p:sldId id="277" r:id="rId21"/>
    <p:sldId id="278" r:id="rId22"/>
    <p:sldId id="280" r:id="rId23"/>
    <p:sldId id="281" r:id="rId24"/>
    <p:sldId id="279" r:id="rId25"/>
    <p:sldId id="282" r:id="rId26"/>
    <p:sldId id="283" r:id="rId27"/>
    <p:sldId id="284" r:id="rId28"/>
    <p:sldId id="265" r:id="rId29"/>
    <p:sldId id="296" r:id="rId30"/>
    <p:sldId id="29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540" autoAdjust="0"/>
  </p:normalViewPr>
  <p:slideViewPr>
    <p:cSldViewPr>
      <p:cViewPr>
        <p:scale>
          <a:sx n="62" d="100"/>
          <a:sy n="62" d="100"/>
        </p:scale>
        <p:origin x="-15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87C79-CFCF-47B4-917A-F3A9F6FAFD1C}" type="datetimeFigureOut">
              <a:rPr lang="en-US" smtClean="0"/>
              <a:pPr/>
              <a:t>4/5/2014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8CCD7-3855-4CD0-A733-9413012B98BF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8CCD7-3855-4CD0-A733-9413012B98BF}" type="slidenum">
              <a:rPr lang="en-CA" smtClean="0"/>
              <a:pPr/>
              <a:t>24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FAC1BB2-BF72-4D09-957E-8A8BF3417806}" type="datetimeFigureOut">
              <a:rPr lang="en-US" smtClean="0"/>
              <a:pPr/>
              <a:t>4/5/2014</a:t>
            </a:fld>
            <a:endParaRPr lang="en-CA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C3068F3-0007-421B-B4BB-DC38842D286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AC1BB2-BF72-4D09-957E-8A8BF3417806}" type="datetimeFigureOut">
              <a:rPr lang="en-US" smtClean="0"/>
              <a:pPr/>
              <a:t>4/5/2014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3068F3-0007-421B-B4BB-DC38842D286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FAC1BB2-BF72-4D09-957E-8A8BF3417806}" type="datetimeFigureOut">
              <a:rPr lang="en-US" smtClean="0"/>
              <a:pPr/>
              <a:t>4/5/2014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C3068F3-0007-421B-B4BB-DC38842D286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AC1BB2-BF72-4D09-957E-8A8BF3417806}" type="datetimeFigureOut">
              <a:rPr lang="en-US" smtClean="0"/>
              <a:pPr/>
              <a:t>4/5/2014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3068F3-0007-421B-B4BB-DC38842D286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FAC1BB2-BF72-4D09-957E-8A8BF3417806}" type="datetimeFigureOut">
              <a:rPr lang="en-US" smtClean="0"/>
              <a:pPr/>
              <a:t>4/5/2014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C3068F3-0007-421B-B4BB-DC38842D286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AC1BB2-BF72-4D09-957E-8A8BF3417806}" type="datetimeFigureOut">
              <a:rPr lang="en-US" smtClean="0"/>
              <a:pPr/>
              <a:t>4/5/2014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3068F3-0007-421B-B4BB-DC38842D286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AC1BB2-BF72-4D09-957E-8A8BF3417806}" type="datetimeFigureOut">
              <a:rPr lang="en-US" smtClean="0"/>
              <a:pPr/>
              <a:t>4/5/2014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3068F3-0007-421B-B4BB-DC38842D286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AC1BB2-BF72-4D09-957E-8A8BF3417806}" type="datetimeFigureOut">
              <a:rPr lang="en-US" smtClean="0"/>
              <a:pPr/>
              <a:t>4/5/2014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3068F3-0007-421B-B4BB-DC38842D286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FAC1BB2-BF72-4D09-957E-8A8BF3417806}" type="datetimeFigureOut">
              <a:rPr lang="en-US" smtClean="0"/>
              <a:pPr/>
              <a:t>4/5/2014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3068F3-0007-421B-B4BB-DC38842D286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AC1BB2-BF72-4D09-957E-8A8BF3417806}" type="datetimeFigureOut">
              <a:rPr lang="en-US" smtClean="0"/>
              <a:pPr/>
              <a:t>4/5/2014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3068F3-0007-421B-B4BB-DC38842D286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AC1BB2-BF72-4D09-957E-8A8BF3417806}" type="datetimeFigureOut">
              <a:rPr lang="en-US" smtClean="0"/>
              <a:pPr/>
              <a:t>4/5/2014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3068F3-0007-421B-B4BB-DC38842D286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FAC1BB2-BF72-4D09-957E-8A8BF3417806}" type="datetimeFigureOut">
              <a:rPr lang="en-US" smtClean="0"/>
              <a:pPr/>
              <a:t>4/5/2014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C3068F3-0007-421B-B4BB-DC38842D2868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onlinelibrary.wiley.com.revproxy.brown.edu/doi/10.1002/pbc.v56.2/issuetoc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apps.webofknowledge.com.revproxy.brown.edu/InterService.do?fromPID=WOS&amp;product=UA&amp;toPID=UA&amp;returnLink=http://apps.webofknowledge.com/full_record.do?highlighted_tab=WOS&amp;last_prod=WOS&amp;mode=FullRecord&amp;UT=A1996UH17100024&amp;qid=1&amp;log_event=no&amp;viewType=fullRecord&amp;SID=1A7dD9KmiIcM9NcFMmD&amp;SID=1A7dD9KmiIcM9NcFMmD&amp;product=WOS&amp;product=WOS&amp;SrcApp=Wiley_Online_Library&amp;doc=1&amp;search_mode=FullRecord&amp;srcDesc=RET2WOS&amp;SID=1A7dD9KmiIcM9NcFMmD&amp;qid=2&amp;action=forward&amp;highlighted_tab=UA&amp;last_prod=WOS&amp;doc=1&amp;URL=/full_record.do?search_mode=CitingArticles&amp;qid=2&amp;page=1&amp;product=UA&amp;SID=1A7dD9KmiIcM9NcFMmD&amp;colName=WOS&amp;recordID=WOS:000298859700028&amp;doc=1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939784"/>
          </a:xfrm>
        </p:spPr>
        <p:txBody>
          <a:bodyPr>
            <a:noAutofit/>
          </a:bodyPr>
          <a:lstStyle/>
          <a:p>
            <a:r>
              <a:rPr lang="en-CA" sz="8000" b="1" dirty="0" smtClean="0">
                <a:solidFill>
                  <a:srgbClr val="FF0000"/>
                </a:solidFill>
              </a:rPr>
              <a:t>Case report</a:t>
            </a:r>
            <a:endParaRPr lang="en-CA" sz="8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 fontScale="92500" lnSpcReduction="10000"/>
          </a:bodyPr>
          <a:lstStyle/>
          <a:p>
            <a:r>
              <a:rPr lang="en-CA" sz="3300" dirty="0" smtClean="0"/>
              <a:t>A 2.5-year-old girl who presented with a huge abdominal mass crossing midline ,occupied whole </a:t>
            </a:r>
            <a:r>
              <a:rPr lang="en-CA" sz="3300" dirty="0" err="1" smtClean="0"/>
              <a:t>abdomenopelvic</a:t>
            </a:r>
            <a:r>
              <a:rPr lang="en-CA" sz="3300" dirty="0" smtClean="0"/>
              <a:t> cavity was diagnosed with stage 3 </a:t>
            </a:r>
            <a:r>
              <a:rPr lang="en-CA" sz="3300" dirty="0" err="1" smtClean="0"/>
              <a:t>Neuroblastoma</a:t>
            </a:r>
            <a:r>
              <a:rPr lang="en-CA" sz="3300" dirty="0" smtClean="0"/>
              <a:t>.</a:t>
            </a:r>
          </a:p>
          <a:p>
            <a:endParaRPr lang="en-CA" sz="3300" dirty="0"/>
          </a:p>
          <a:p>
            <a:r>
              <a:rPr lang="en-CA" sz="3300" dirty="0" smtClean="0"/>
              <a:t>N-</a:t>
            </a:r>
            <a:r>
              <a:rPr lang="en-CA" sz="3300" dirty="0" err="1" smtClean="0"/>
              <a:t>myc</a:t>
            </a:r>
            <a:r>
              <a:rPr lang="en-CA" sz="3300" dirty="0" smtClean="0"/>
              <a:t> copy numbers were:  32 copy numbers  </a:t>
            </a:r>
          </a:p>
          <a:p>
            <a:endParaRPr lang="en-CA" sz="3300" dirty="0"/>
          </a:p>
          <a:p>
            <a:r>
              <a:rPr lang="en-CA" sz="3300" dirty="0" smtClean="0"/>
              <a:t>She received 2 courses of N6 protocol</a:t>
            </a:r>
          </a:p>
          <a:p>
            <a:pPr>
              <a:buNone/>
            </a:pPr>
            <a:endParaRPr lang="en-CA" sz="3300" dirty="0" smtClean="0"/>
          </a:p>
          <a:p>
            <a:r>
              <a:rPr lang="en-CA" sz="3300" dirty="0" smtClean="0"/>
              <a:t>Her imaging studies were in </a:t>
            </a:r>
            <a:r>
              <a:rPr lang="en-CA" sz="3300" dirty="0" err="1" smtClean="0"/>
              <a:t>compaatible</a:t>
            </a:r>
            <a:r>
              <a:rPr lang="en-CA" sz="3300" dirty="0" smtClean="0"/>
              <a:t> with good  and then complete response</a:t>
            </a:r>
          </a:p>
          <a:p>
            <a:endParaRPr lang="en-CA" dirty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</a:rPr>
              <a:t>Alkylating</a:t>
            </a:r>
            <a:r>
              <a:rPr lang="en-US" sz="4000" b="1" dirty="0" smtClean="0">
                <a:solidFill>
                  <a:srgbClr val="FF0000"/>
                </a:solidFill>
              </a:rPr>
              <a:t> agent-related t-MDS/AML</a:t>
            </a:r>
            <a:endParaRPr lang="en-CA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214974"/>
          </a:xfrm>
        </p:spPr>
        <p:txBody>
          <a:bodyPr>
            <a:noAutofit/>
          </a:bodyPr>
          <a:lstStyle/>
          <a:p>
            <a:r>
              <a:rPr lang="en-US" sz="2800" dirty="0"/>
              <a:t>The risk for </a:t>
            </a:r>
            <a:r>
              <a:rPr lang="en-US" sz="2800" dirty="0" err="1"/>
              <a:t>alkylating</a:t>
            </a:r>
            <a:r>
              <a:rPr lang="en-US" sz="2800" dirty="0"/>
              <a:t> agent-related t-MDS/AML is dose-dependent, with a latency of 3-5 years after exposure to </a:t>
            </a:r>
            <a:r>
              <a:rPr lang="en-US" sz="2800" dirty="0" err="1"/>
              <a:t>alkylating</a:t>
            </a:r>
            <a:r>
              <a:rPr lang="en-US" sz="2800" dirty="0"/>
              <a:t> agents</a:t>
            </a:r>
            <a:r>
              <a:rPr lang="en-US" sz="2800" dirty="0" smtClean="0"/>
              <a:t>.</a:t>
            </a:r>
            <a:endParaRPr lang="en-US" sz="2800" baseline="30000" dirty="0"/>
          </a:p>
          <a:p>
            <a:endParaRPr lang="en-US" sz="2800" baseline="30000" dirty="0" smtClean="0"/>
          </a:p>
          <a:p>
            <a:r>
              <a:rPr lang="en-US" sz="2800" dirty="0" smtClean="0"/>
              <a:t> </a:t>
            </a:r>
            <a:r>
              <a:rPr lang="en-US" sz="2800" dirty="0" err="1"/>
              <a:t>Alkylating</a:t>
            </a:r>
            <a:r>
              <a:rPr lang="en-US" sz="2800" dirty="0"/>
              <a:t>-agent-related t-MDS/AML is associated with abnormalities involving chromosomes 5 (-5/del[5q]) and 7 (-7/del[7q]), and with a high frequency of multidrug resistance phenotype.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err="1" smtClean="0"/>
              <a:t>Alkylating</a:t>
            </a:r>
            <a:r>
              <a:rPr lang="en-US" sz="2800" dirty="0" smtClean="0"/>
              <a:t> </a:t>
            </a:r>
            <a:r>
              <a:rPr lang="en-US" sz="2800" dirty="0"/>
              <a:t>agent-related t-MDS/AML is generally refractory to treatment,</a:t>
            </a:r>
            <a:r>
              <a:rPr lang="en-US" sz="2800" baseline="30000" dirty="0"/>
              <a:t>[30]</a:t>
            </a:r>
            <a:r>
              <a:rPr lang="en-US" sz="2800" dirty="0"/>
              <a:t> with a median survival of 5 months.</a:t>
            </a:r>
            <a:r>
              <a:rPr lang="en-US" sz="2800" baseline="30000" dirty="0"/>
              <a:t>[31]</a:t>
            </a:r>
            <a:endParaRPr lang="en-C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43998" cy="100013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>
                <a:solidFill>
                  <a:srgbClr val="FF0000"/>
                </a:solidFill>
              </a:rPr>
              <a:t>Topoisomerase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II Inhibitor-Related t-AML</a:t>
            </a:r>
            <a:r>
              <a:rPr lang="en-CA" dirty="0"/>
              <a:t/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7298"/>
            <a:ext cx="8929718" cy="5500702"/>
          </a:xfrm>
        </p:spPr>
        <p:txBody>
          <a:bodyPr>
            <a:noAutofit/>
          </a:bodyPr>
          <a:lstStyle/>
          <a:p>
            <a:r>
              <a:rPr lang="en-US" dirty="0"/>
              <a:t>DNA </a:t>
            </a:r>
            <a:r>
              <a:rPr lang="en-US" dirty="0" err="1"/>
              <a:t>topoisomerase</a:t>
            </a:r>
            <a:r>
              <a:rPr lang="en-US" dirty="0"/>
              <a:t> II </a:t>
            </a:r>
            <a:r>
              <a:rPr lang="en-US" dirty="0" smtClean="0"/>
              <a:t>inhibitors (</a:t>
            </a:r>
            <a:r>
              <a:rPr lang="en-US" dirty="0" err="1" smtClean="0"/>
              <a:t>epipodophyllotoxins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anthracyclines</a:t>
            </a:r>
            <a:r>
              <a:rPr lang="en-US" dirty="0"/>
              <a:t>) </a:t>
            </a:r>
            <a:r>
              <a:rPr lang="en-US" dirty="0" smtClean="0"/>
              <a:t>cause </a:t>
            </a:r>
            <a:r>
              <a:rPr lang="en-US" dirty="0"/>
              <a:t>chromosomal breakage.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events initiate apoptosis required for </a:t>
            </a:r>
            <a:r>
              <a:rPr lang="en-US" dirty="0" err="1"/>
              <a:t>antineoplastic</a:t>
            </a:r>
            <a:r>
              <a:rPr lang="en-US" dirty="0"/>
              <a:t> </a:t>
            </a:r>
            <a:r>
              <a:rPr lang="en-US" dirty="0" smtClean="0"/>
              <a:t>activity</a:t>
            </a:r>
          </a:p>
          <a:p>
            <a:endParaRPr lang="en-US" dirty="0" smtClean="0"/>
          </a:p>
          <a:p>
            <a:r>
              <a:rPr lang="en-US" dirty="0" smtClean="0"/>
              <a:t>Occasionally</a:t>
            </a:r>
            <a:r>
              <a:rPr lang="en-US" dirty="0"/>
              <a:t>, repair of chromosomal damage results in chromosomal translocations, leading to </a:t>
            </a:r>
            <a:r>
              <a:rPr lang="en-US" dirty="0" err="1"/>
              <a:t>leukemogenesis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868346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Topoisomerase</a:t>
            </a:r>
            <a:r>
              <a:rPr lang="en-US" b="1" dirty="0" smtClean="0">
                <a:solidFill>
                  <a:srgbClr val="FF0000"/>
                </a:solidFill>
              </a:rPr>
              <a:t> II inhibitor-related t-</a:t>
            </a:r>
            <a:r>
              <a:rPr lang="en-US" sz="4000" b="1" dirty="0" smtClean="0">
                <a:solidFill>
                  <a:srgbClr val="FF0000"/>
                </a:solidFill>
              </a:rPr>
              <a:t>AML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715016"/>
          </a:xfrm>
        </p:spPr>
        <p:txBody>
          <a:bodyPr>
            <a:no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Etoposide</a:t>
            </a:r>
            <a:r>
              <a:rPr lang="en-US" dirty="0" smtClean="0"/>
              <a:t> </a:t>
            </a:r>
            <a:r>
              <a:rPr lang="en-US" dirty="0"/>
              <a:t>can directly </a:t>
            </a:r>
            <a:r>
              <a:rPr lang="en-US" dirty="0" smtClean="0"/>
              <a:t>induce  </a:t>
            </a:r>
            <a:r>
              <a:rPr lang="en-US" i="1" dirty="0" smtClean="0"/>
              <a:t>MLL </a:t>
            </a:r>
            <a:r>
              <a:rPr lang="en-US" dirty="0" smtClean="0"/>
              <a:t>rearrangements </a:t>
            </a:r>
            <a:r>
              <a:rPr lang="en-US" dirty="0"/>
              <a:t>in hematopoietic </a:t>
            </a:r>
            <a:r>
              <a:rPr lang="en-US" dirty="0" smtClean="0"/>
              <a:t>cells</a:t>
            </a:r>
          </a:p>
          <a:p>
            <a:endParaRPr lang="en-US" dirty="0"/>
          </a:p>
          <a:p>
            <a:r>
              <a:rPr lang="en-US" dirty="0" err="1" smtClean="0"/>
              <a:t>Topoisomerase</a:t>
            </a:r>
            <a:r>
              <a:rPr lang="en-US" dirty="0" smtClean="0"/>
              <a:t> </a:t>
            </a:r>
            <a:r>
              <a:rPr lang="en-US" dirty="0"/>
              <a:t>II inhibitor-related t-AML presents as </a:t>
            </a:r>
            <a:r>
              <a:rPr lang="en-US" dirty="0">
                <a:solidFill>
                  <a:srgbClr val="FF0000"/>
                </a:solidFill>
              </a:rPr>
              <a:t>overt leukemia, without preceding </a:t>
            </a:r>
            <a:r>
              <a:rPr lang="en-US" dirty="0" err="1">
                <a:solidFill>
                  <a:srgbClr val="FF0000"/>
                </a:solidFill>
              </a:rPr>
              <a:t>myelodysplasia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</a:p>
          <a:p>
            <a:endParaRPr lang="en-US" baseline="30000" dirty="0"/>
          </a:p>
          <a:p>
            <a:r>
              <a:rPr lang="en-US" dirty="0" smtClean="0"/>
              <a:t>usually </a:t>
            </a:r>
            <a:r>
              <a:rPr lang="en-US" dirty="0"/>
              <a:t>after a </a:t>
            </a:r>
            <a:r>
              <a:rPr lang="en-US" dirty="0">
                <a:solidFill>
                  <a:srgbClr val="FF0000"/>
                </a:solidFill>
              </a:rPr>
              <a:t>latency of 6 months to 3 years</a:t>
            </a:r>
            <a:r>
              <a:rPr lang="en-US" dirty="0" smtClean="0"/>
              <a:t>,</a:t>
            </a:r>
            <a:r>
              <a:rPr lang="en-US" baseline="30000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is associated with balanced translocations involving chromosome bands 11q23 or 21q22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011222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Topoisomerase</a:t>
            </a:r>
            <a:r>
              <a:rPr lang="en-US" dirty="0" smtClean="0">
                <a:solidFill>
                  <a:srgbClr val="FF0000"/>
                </a:solidFill>
              </a:rPr>
              <a:t> II inhibitor-related t-AML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525963"/>
          </a:xfrm>
        </p:spPr>
        <p:txBody>
          <a:bodyPr/>
          <a:lstStyle/>
          <a:p>
            <a:r>
              <a:rPr lang="en-US" dirty="0" smtClean="0"/>
              <a:t>Most of the translocations disrupt a breakpoint cluster region between </a:t>
            </a:r>
            <a:r>
              <a:rPr lang="en-US" dirty="0" err="1" smtClean="0"/>
              <a:t>exons</a:t>
            </a:r>
            <a:r>
              <a:rPr lang="en-US" dirty="0" smtClean="0"/>
              <a:t> 5 and 11 of the </a:t>
            </a:r>
            <a:r>
              <a:rPr lang="en-US" dirty="0" smtClean="0">
                <a:solidFill>
                  <a:srgbClr val="FF0000"/>
                </a:solidFill>
              </a:rPr>
              <a:t>11q23 band and fuse mixed-lineage leukemia (</a:t>
            </a:r>
            <a:r>
              <a:rPr lang="en-US" i="1" dirty="0" smtClean="0">
                <a:solidFill>
                  <a:srgbClr val="FF0000"/>
                </a:solidFill>
              </a:rPr>
              <a:t>MLL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with a partner gene</a:t>
            </a:r>
          </a:p>
          <a:p>
            <a:endParaRPr lang="en-US" dirty="0" smtClean="0"/>
          </a:p>
          <a:p>
            <a:r>
              <a:rPr lang="en-US" dirty="0" smtClean="0"/>
              <a:t>Other </a:t>
            </a:r>
            <a:r>
              <a:rPr lang="en-US" dirty="0"/>
              <a:t>translocations observed in patients with </a:t>
            </a:r>
            <a:r>
              <a:rPr lang="en-US" dirty="0" err="1"/>
              <a:t>topoisomerase</a:t>
            </a:r>
            <a:r>
              <a:rPr lang="en-US" dirty="0"/>
              <a:t> II-related t-AML </a:t>
            </a:r>
            <a:r>
              <a:rPr lang="en-US" dirty="0" smtClean="0"/>
              <a:t>include </a:t>
            </a:r>
            <a:r>
              <a:rPr lang="en-US" dirty="0" smtClean="0">
                <a:solidFill>
                  <a:srgbClr val="FF0000"/>
                </a:solidFill>
              </a:rPr>
              <a:t>inv(18</a:t>
            </a:r>
            <a:r>
              <a:rPr lang="en-US" dirty="0">
                <a:solidFill>
                  <a:srgbClr val="FF0000"/>
                </a:solidFill>
              </a:rPr>
              <a:t>)(p13q22) or t(17,19)(q22;q12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CA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868346"/>
          </a:xfrm>
        </p:spPr>
        <p:txBody>
          <a:bodyPr>
            <a:noAutofit/>
          </a:bodyPr>
          <a:lstStyle/>
          <a:p>
            <a:r>
              <a:rPr lang="en-CA" sz="2800" dirty="0" smtClean="0"/>
              <a:t/>
            </a:r>
            <a:br>
              <a:rPr lang="en-CA" sz="2800" dirty="0" smtClean="0"/>
            </a:br>
            <a:r>
              <a:rPr lang="en-CA" sz="2800" dirty="0" smtClean="0">
                <a:solidFill>
                  <a:srgbClr val="FF0000"/>
                </a:solidFill>
                <a:hlinkClick r:id="" action="ppaction://hlinkfile" tooltip="Best practice &amp; research. Clinical haematology."/>
              </a:rPr>
              <a:t>Best </a:t>
            </a:r>
            <a:r>
              <a:rPr lang="en-CA" sz="2800" dirty="0" err="1" smtClean="0">
                <a:solidFill>
                  <a:srgbClr val="FF0000"/>
                </a:solidFill>
                <a:hlinkClick r:id="" action="ppaction://hlinkfile" tooltip="Best practice &amp; research. Clinical haematology."/>
              </a:rPr>
              <a:t>Pract</a:t>
            </a:r>
            <a:r>
              <a:rPr lang="en-CA" sz="2800" dirty="0" smtClean="0">
                <a:solidFill>
                  <a:srgbClr val="FF0000"/>
                </a:solidFill>
                <a:hlinkClick r:id="" action="ppaction://hlinkfile" tooltip="Best practice &amp; research. Clinical haematology."/>
              </a:rPr>
              <a:t> Res </a:t>
            </a:r>
            <a:r>
              <a:rPr lang="en-CA" sz="2800" dirty="0" err="1" smtClean="0">
                <a:solidFill>
                  <a:srgbClr val="FF0000"/>
                </a:solidFill>
                <a:hlinkClick r:id="" action="ppaction://hlinkfile" tooltip="Best practice &amp; research. Clinical haematology."/>
              </a:rPr>
              <a:t>Clin</a:t>
            </a:r>
            <a:r>
              <a:rPr lang="en-CA" sz="2800" dirty="0" smtClean="0">
                <a:solidFill>
                  <a:srgbClr val="FF0000"/>
                </a:solidFill>
                <a:hlinkClick r:id="" action="ppaction://hlinkfile" tooltip="Best practice &amp; research. Clinical haematology."/>
              </a:rPr>
              <a:t> </a:t>
            </a:r>
            <a:r>
              <a:rPr lang="en-CA" sz="2800" dirty="0" err="1" smtClean="0">
                <a:solidFill>
                  <a:srgbClr val="FF0000"/>
                </a:solidFill>
                <a:hlinkClick r:id="" action="ppaction://hlinkfile" tooltip="Best practice &amp; research. Clinical haematology."/>
              </a:rPr>
              <a:t>Haematol</a:t>
            </a:r>
            <a:r>
              <a:rPr lang="en-CA" sz="2800" dirty="0" smtClean="0">
                <a:solidFill>
                  <a:srgbClr val="FF0000"/>
                </a:solidFill>
                <a:hlinkClick r:id="" action="ppaction://hlinkfile" tooltip="Best practice &amp; research. Clinical haematology."/>
              </a:rPr>
              <a:t>.</a:t>
            </a:r>
            <a:r>
              <a:rPr lang="en-CA" sz="2800" dirty="0" smtClean="0">
                <a:solidFill>
                  <a:srgbClr val="FF0000"/>
                </a:solidFill>
              </a:rPr>
              <a:t> 2007 Mar;20(1):29-37.</a:t>
            </a:r>
            <a:br>
              <a:rPr lang="en-CA" sz="2800" dirty="0" smtClean="0">
                <a:solidFill>
                  <a:srgbClr val="FF0000"/>
                </a:solidFill>
              </a:rPr>
            </a:br>
            <a:r>
              <a:rPr lang="en-CA" sz="2800" b="1" dirty="0" smtClean="0">
                <a:solidFill>
                  <a:srgbClr val="FF0000"/>
                </a:solidFill>
              </a:rPr>
              <a:t>Is secondary leukemia an independent poor prognostic factor in acute myeloid leukemia?</a:t>
            </a:r>
            <a:r>
              <a:rPr lang="en-CA" sz="2800" b="1" dirty="0" smtClean="0"/>
              <a:t/>
            </a:r>
            <a:br>
              <a:rPr lang="en-CA" sz="2800" b="1" dirty="0" smtClean="0"/>
            </a:b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00174"/>
            <a:ext cx="8858280" cy="5143536"/>
          </a:xfrm>
        </p:spPr>
        <p:txBody>
          <a:bodyPr>
            <a:noAutofit/>
          </a:bodyPr>
          <a:lstStyle/>
          <a:p>
            <a:r>
              <a:rPr lang="en-CA" sz="2400" b="1" dirty="0" smtClean="0">
                <a:latin typeface="+mj-lt"/>
              </a:rPr>
              <a:t>Outcomes for this large and variable group of patients with secondary AML have been poor compared to people who develop AML de novo. </a:t>
            </a:r>
          </a:p>
          <a:p>
            <a:pPr>
              <a:buNone/>
            </a:pPr>
            <a:endParaRPr lang="en-CA" sz="2400" b="1" dirty="0" smtClean="0">
              <a:latin typeface="+mj-lt"/>
            </a:endParaRPr>
          </a:p>
          <a:p>
            <a:r>
              <a:rPr lang="en-CA" sz="2400" b="1" dirty="0" smtClean="0">
                <a:latin typeface="+mj-lt"/>
              </a:rPr>
              <a:t>In various subgroups of secondary AML, the spectrum of cytogenetic abnormalities is similar to de novo AML, but the frequency of abnormalities associated with </a:t>
            </a:r>
            <a:r>
              <a:rPr lang="en-CA" sz="2400" b="1" dirty="0" err="1" smtClean="0">
                <a:latin typeface="+mj-lt"/>
              </a:rPr>
              <a:t>unfavorable</a:t>
            </a:r>
            <a:r>
              <a:rPr lang="en-CA" sz="2400" b="1" dirty="0" smtClean="0">
                <a:latin typeface="+mj-lt"/>
              </a:rPr>
              <a:t> and intermediate risk </a:t>
            </a:r>
            <a:r>
              <a:rPr lang="en-CA" sz="2400" b="1" dirty="0" err="1" smtClean="0">
                <a:latin typeface="+mj-lt"/>
              </a:rPr>
              <a:t>cytogenetics</a:t>
            </a:r>
            <a:r>
              <a:rPr lang="en-CA" sz="2400" b="1" dirty="0" smtClean="0">
                <a:latin typeface="+mj-lt"/>
              </a:rPr>
              <a:t>, such as a complex </a:t>
            </a:r>
            <a:r>
              <a:rPr lang="en-CA" sz="2400" b="1" dirty="0" err="1" smtClean="0">
                <a:latin typeface="+mj-lt"/>
              </a:rPr>
              <a:t>karyotype</a:t>
            </a:r>
            <a:r>
              <a:rPr lang="en-CA" sz="2400" b="1" dirty="0" smtClean="0">
                <a:latin typeface="+mj-lt"/>
              </a:rPr>
              <a:t>, </a:t>
            </a:r>
            <a:r>
              <a:rPr lang="en-CA" sz="2400" b="1" dirty="0" err="1" smtClean="0">
                <a:latin typeface="+mj-lt"/>
              </a:rPr>
              <a:t>trisomy</a:t>
            </a:r>
            <a:r>
              <a:rPr lang="en-CA" sz="2400" b="1" dirty="0" smtClean="0">
                <a:latin typeface="+mj-lt"/>
              </a:rPr>
              <a:t> 8, </a:t>
            </a:r>
            <a:r>
              <a:rPr lang="en-CA" sz="2400" b="1" dirty="0" err="1" smtClean="0">
                <a:latin typeface="+mj-lt"/>
              </a:rPr>
              <a:t>monosomy</a:t>
            </a:r>
            <a:r>
              <a:rPr lang="en-CA" sz="2400" b="1" dirty="0" smtClean="0">
                <a:latin typeface="+mj-lt"/>
              </a:rPr>
              <a:t> 7, and others, is higher in secondary AML. </a:t>
            </a:r>
          </a:p>
          <a:p>
            <a:endParaRPr lang="en-CA" sz="2400" b="1" dirty="0">
              <a:latin typeface="+mj-lt"/>
            </a:endParaRPr>
          </a:p>
          <a:p>
            <a:r>
              <a:rPr lang="en-CA" sz="2400" b="1" dirty="0" smtClean="0">
                <a:latin typeface="+mj-lt"/>
              </a:rPr>
              <a:t>The survival of patients with (t-AML) is generally shorter than for those with de novo AML within the same cytogenetic risk group. </a:t>
            </a:r>
            <a:endParaRPr lang="en-CA" sz="24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1143000"/>
          </a:xfrm>
        </p:spPr>
        <p:txBody>
          <a:bodyPr>
            <a:noAutofit/>
          </a:bodyPr>
          <a:lstStyle/>
          <a:p>
            <a:r>
              <a:rPr lang="en-CA" sz="1800" dirty="0" smtClean="0">
                <a:solidFill>
                  <a:schemeClr val="accent1">
                    <a:lumMod val="75000"/>
                  </a:schemeClr>
                </a:solidFill>
                <a:hlinkClick r:id="" action="ppaction://hlinkfile" tooltip="American journal of clinical pathology."/>
              </a:rPr>
              <a:t/>
            </a:r>
            <a:br>
              <a:rPr lang="en-CA" sz="1800" dirty="0" smtClean="0">
                <a:solidFill>
                  <a:schemeClr val="accent1">
                    <a:lumMod val="75000"/>
                  </a:schemeClr>
                </a:solidFill>
                <a:hlinkClick r:id="" action="ppaction://hlinkfile" tooltip="American journal of clinical pathology."/>
              </a:rPr>
            </a:br>
            <a:r>
              <a:rPr lang="en-CA" sz="1800" dirty="0" smtClean="0">
                <a:solidFill>
                  <a:schemeClr val="accent1">
                    <a:lumMod val="75000"/>
                  </a:schemeClr>
                </a:solidFill>
                <a:hlinkClick r:id="" action="ppaction://hlinkfile" tooltip="American journal of clinical pathology."/>
              </a:rPr>
              <a:t/>
            </a:r>
            <a:br>
              <a:rPr lang="en-CA" sz="1800" dirty="0" smtClean="0">
                <a:solidFill>
                  <a:schemeClr val="accent1">
                    <a:lumMod val="75000"/>
                  </a:schemeClr>
                </a:solidFill>
                <a:hlinkClick r:id="" action="ppaction://hlinkfile" tooltip="American journal of clinical pathology."/>
              </a:rPr>
            </a:br>
            <a:r>
              <a:rPr lang="en-CA" sz="1800" dirty="0">
                <a:solidFill>
                  <a:schemeClr val="accent1">
                    <a:lumMod val="75000"/>
                  </a:schemeClr>
                </a:solidFill>
                <a:hlinkClick r:id="" action="ppaction://hlinkfile" tooltip="American journal of clinical pathology."/>
              </a:rPr>
              <a:t/>
            </a:r>
            <a:br>
              <a:rPr lang="en-CA" sz="1800" dirty="0">
                <a:solidFill>
                  <a:schemeClr val="accent1">
                    <a:lumMod val="75000"/>
                  </a:schemeClr>
                </a:solidFill>
                <a:hlinkClick r:id="" action="ppaction://hlinkfile" tooltip="American journal of clinical pathology."/>
              </a:rPr>
            </a:br>
            <a:r>
              <a:rPr lang="en-CA" sz="1800" dirty="0" smtClean="0">
                <a:solidFill>
                  <a:schemeClr val="accent1">
                    <a:lumMod val="75000"/>
                  </a:schemeClr>
                </a:solidFill>
                <a:hlinkClick r:id="" action="ppaction://hlinkfile" tooltip="American journal of clinical pathology."/>
              </a:rPr>
              <a:t/>
            </a:r>
            <a:br>
              <a:rPr lang="en-CA" sz="1800" dirty="0" smtClean="0">
                <a:solidFill>
                  <a:schemeClr val="accent1">
                    <a:lumMod val="75000"/>
                  </a:schemeClr>
                </a:solidFill>
                <a:hlinkClick r:id="" action="ppaction://hlinkfile" tooltip="American journal of clinical pathology."/>
              </a:rPr>
            </a:br>
            <a:r>
              <a:rPr lang="en-CA" sz="1800" dirty="0" smtClean="0">
                <a:solidFill>
                  <a:schemeClr val="accent1">
                    <a:lumMod val="75000"/>
                  </a:schemeClr>
                </a:solidFill>
                <a:hlinkClick r:id="" action="ppaction://hlinkfile" tooltip="American journal of clinical pathology."/>
              </a:rPr>
              <a:t/>
            </a:r>
            <a:br>
              <a:rPr lang="en-CA" sz="1800" dirty="0" smtClean="0">
                <a:solidFill>
                  <a:schemeClr val="accent1">
                    <a:lumMod val="75000"/>
                  </a:schemeClr>
                </a:solidFill>
                <a:hlinkClick r:id="" action="ppaction://hlinkfile" tooltip="American journal of clinical pathology."/>
              </a:rPr>
            </a:br>
            <a:r>
              <a:rPr lang="en-CA" sz="1800" dirty="0" smtClean="0">
                <a:solidFill>
                  <a:schemeClr val="accent1">
                    <a:lumMod val="75000"/>
                  </a:schemeClr>
                </a:solidFill>
                <a:hlinkClick r:id="" action="ppaction://hlinkfile" tooltip="American journal of clinical pathology."/>
              </a:rPr>
              <a:t/>
            </a:r>
            <a:br>
              <a:rPr lang="en-CA" sz="1800" dirty="0" smtClean="0">
                <a:solidFill>
                  <a:schemeClr val="accent1">
                    <a:lumMod val="75000"/>
                  </a:schemeClr>
                </a:solidFill>
                <a:hlinkClick r:id="" action="ppaction://hlinkfile" tooltip="American journal of clinical pathology."/>
              </a:rPr>
            </a:br>
            <a:r>
              <a:rPr lang="en-CA" sz="1800" dirty="0" smtClean="0">
                <a:solidFill>
                  <a:srgbClr val="FF0000"/>
                </a:solidFill>
                <a:hlinkClick r:id="" action="ppaction://hlinkfile" tooltip="American journal of clinical pathology."/>
              </a:rPr>
              <a:t>Am J </a:t>
            </a:r>
            <a:r>
              <a:rPr lang="en-CA" sz="1800" dirty="0" err="1" smtClean="0">
                <a:solidFill>
                  <a:srgbClr val="FF0000"/>
                </a:solidFill>
                <a:hlinkClick r:id="" action="ppaction://hlinkfile" tooltip="American journal of clinical pathology."/>
              </a:rPr>
              <a:t>Clin</a:t>
            </a:r>
            <a:r>
              <a:rPr lang="en-CA" sz="1800" dirty="0" smtClean="0">
                <a:solidFill>
                  <a:srgbClr val="FF0000"/>
                </a:solidFill>
                <a:hlinkClick r:id="" action="ppaction://hlinkfile" tooltip="American journal of clinical pathology."/>
              </a:rPr>
              <a:t> </a:t>
            </a:r>
            <a:r>
              <a:rPr lang="en-CA" sz="1800" dirty="0" err="1" smtClean="0">
                <a:solidFill>
                  <a:srgbClr val="FF0000"/>
                </a:solidFill>
                <a:hlinkClick r:id="" action="ppaction://hlinkfile" tooltip="American journal of clinical pathology."/>
              </a:rPr>
              <a:t>Pathol</a:t>
            </a:r>
            <a:r>
              <a:rPr lang="en-CA" sz="1800" dirty="0" smtClean="0">
                <a:solidFill>
                  <a:srgbClr val="FF0000"/>
                </a:solidFill>
                <a:hlinkClick r:id="" action="ppaction://hlinkfile" tooltip="American journal of clinical pathology."/>
              </a:rPr>
              <a:t>.</a:t>
            </a:r>
            <a:r>
              <a:rPr lang="en-CA" sz="1800" dirty="0" smtClean="0">
                <a:solidFill>
                  <a:srgbClr val="FF0000"/>
                </a:solidFill>
              </a:rPr>
              <a:t> 2012 Jul;138(1):146-52.</a:t>
            </a:r>
            <a:br>
              <a:rPr lang="en-CA" sz="1800" dirty="0" smtClean="0">
                <a:solidFill>
                  <a:srgbClr val="FF0000"/>
                </a:solidFill>
              </a:rPr>
            </a:br>
            <a:r>
              <a:rPr lang="en-CA" sz="1800" b="1" dirty="0" err="1" smtClean="0">
                <a:solidFill>
                  <a:srgbClr val="FF0000"/>
                </a:solidFill>
              </a:rPr>
              <a:t>Myelodysplastic</a:t>
            </a:r>
            <a:r>
              <a:rPr lang="en-CA" sz="1800" b="1" dirty="0" smtClean="0">
                <a:solidFill>
                  <a:srgbClr val="FF0000"/>
                </a:solidFill>
              </a:rPr>
              <a:t> syndrome/acute myeloid leukemia with t(3;21)(q26.2;q22) is commonly a therapy-related disease associated with poor outcome.</a:t>
            </a:r>
            <a:br>
              <a:rPr lang="en-CA" sz="1800" b="1" dirty="0" smtClean="0">
                <a:solidFill>
                  <a:srgbClr val="FF0000"/>
                </a:solidFill>
              </a:rPr>
            </a:br>
            <a:endParaRPr lang="en-CA" sz="1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000240"/>
            <a:ext cx="8401080" cy="4125923"/>
          </a:xfrm>
        </p:spPr>
        <p:txBody>
          <a:bodyPr>
            <a:normAutofit/>
          </a:bodyPr>
          <a:lstStyle/>
          <a:p>
            <a:endParaRPr lang="en-CA" sz="2000" dirty="0" smtClean="0"/>
          </a:p>
          <a:p>
            <a:endParaRPr lang="en-CA" sz="2000" dirty="0"/>
          </a:p>
          <a:p>
            <a:pPr>
              <a:buNone/>
            </a:pPr>
            <a:r>
              <a:rPr lang="en-CA" sz="2000" dirty="0" smtClean="0"/>
              <a:t>   MDS/AML cases associated with t(3;21) have a higher frequency of therapy-related disease and shorter survival time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428605"/>
            <a:ext cx="8429684" cy="1500197"/>
          </a:xfrm>
        </p:spPr>
        <p:txBody>
          <a:bodyPr>
            <a:noAutofit/>
          </a:bodyPr>
          <a:lstStyle/>
          <a:p>
            <a:r>
              <a:rPr lang="en-CA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hlinkClick r:id="" action="ppaction://hlinkfile" tooltip="Hematology reports."/>
              </a:rPr>
              <a:t>Hematol</a:t>
            </a:r>
            <a:r>
              <a:rPr lang="en-CA" sz="32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" action="ppaction://hlinkfile" tooltip="Hematology reports."/>
              </a:rPr>
              <a:t> Rep.</a:t>
            </a:r>
            <a:r>
              <a:rPr lang="en-CA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2011 Oct 19;3(3):e23. </a:t>
            </a:r>
            <a:br>
              <a:rPr lang="en-CA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C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Therapy related acute myeloid leukemia with t(10:16): a rare entity</a:t>
            </a:r>
            <a:br>
              <a:rPr lang="en-C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n-CA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2071678"/>
            <a:ext cx="8001056" cy="3567122"/>
          </a:xfrm>
        </p:spPr>
        <p:txBody>
          <a:bodyPr/>
          <a:lstStyle/>
          <a:p>
            <a:endParaRPr lang="en-CA" dirty="0" smtClean="0">
              <a:solidFill>
                <a:schemeClr val="tx1"/>
              </a:solidFill>
            </a:endParaRPr>
          </a:p>
          <a:p>
            <a:r>
              <a:rPr lang="en-CA" dirty="0" smtClean="0">
                <a:solidFill>
                  <a:schemeClr val="tx1"/>
                </a:solidFill>
              </a:rPr>
              <a:t>The cytogenetic studies revealed a unique translocation t (10:16), that has been reported in very few cases of therapy related AML and </a:t>
            </a:r>
            <a:r>
              <a:rPr lang="en-CA" dirty="0" err="1" smtClean="0">
                <a:solidFill>
                  <a:schemeClr val="tx1"/>
                </a:solidFill>
              </a:rPr>
              <a:t>pediatric</a:t>
            </a:r>
            <a:r>
              <a:rPr lang="en-CA" dirty="0" smtClean="0">
                <a:solidFill>
                  <a:schemeClr val="tx1"/>
                </a:solidFill>
              </a:rPr>
              <a:t>  AML</a:t>
            </a:r>
            <a:endParaRPr lang="en-C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2800" b="1" dirty="0" smtClean="0">
                <a:solidFill>
                  <a:srgbClr val="FF0000"/>
                </a:solidFill>
              </a:rPr>
              <a:t>Simultaneous </a:t>
            </a:r>
            <a:r>
              <a:rPr lang="en-CA" sz="2800" b="1" dirty="0" err="1" smtClean="0">
                <a:solidFill>
                  <a:srgbClr val="FF0000"/>
                </a:solidFill>
              </a:rPr>
              <a:t>tumors</a:t>
            </a:r>
            <a:r>
              <a:rPr lang="en-CA" sz="2800" b="1" dirty="0" smtClean="0">
                <a:solidFill>
                  <a:srgbClr val="FF0000"/>
                </a:solidFill>
              </a:rPr>
              <a:t>: Acute myeloid leukemia infiltrating </a:t>
            </a:r>
            <a:r>
              <a:rPr lang="en-CA" sz="2800" b="1" dirty="0" err="1" smtClean="0">
                <a:solidFill>
                  <a:srgbClr val="FF0000"/>
                </a:solidFill>
              </a:rPr>
              <a:t>mediastinal</a:t>
            </a:r>
            <a:r>
              <a:rPr lang="en-CA" sz="2800" b="1" dirty="0" smtClean="0">
                <a:solidFill>
                  <a:srgbClr val="FF0000"/>
                </a:solidFill>
              </a:rPr>
              <a:t> </a:t>
            </a:r>
            <a:r>
              <a:rPr lang="en-CA" sz="2800" b="1" dirty="0" err="1" smtClean="0">
                <a:solidFill>
                  <a:srgbClr val="FF0000"/>
                </a:solidFill>
              </a:rPr>
              <a:t>ganglioneuroblastoma</a:t>
            </a:r>
            <a:r>
              <a:rPr lang="en-CA" sz="2800" b="1" baseline="30000" dirty="0" smtClean="0">
                <a:solidFill>
                  <a:srgbClr val="FF0000"/>
                </a:solidFill>
                <a:hlinkClick r:id="" action="ppaction://hlinkfile"/>
              </a:rPr>
              <a:t>†</a:t>
            </a:r>
            <a:endParaRPr lang="en-CA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8858280" cy="54292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CA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</a:t>
            </a:r>
            <a:r>
              <a:rPr lang="en-CA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Pediatric</a:t>
            </a:r>
            <a:r>
              <a:rPr lang="en-CA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Blood &amp; Cancer .</a:t>
            </a:r>
            <a:r>
              <a:rPr lang="en-CA" sz="20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2" action="ppaction://hlinkfile"/>
              </a:rPr>
              <a:t>Volume 56, Issue 2</a:t>
            </a:r>
            <a:endParaRPr lang="en-CA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CA" sz="2000" dirty="0" smtClean="0"/>
              <a:t>The patient was admitted to the hospital because of fever, asthenia, and a painful limping</a:t>
            </a:r>
          </a:p>
          <a:p>
            <a:r>
              <a:rPr lang="en-CA" sz="2000" dirty="0" smtClean="0"/>
              <a:t>Clinical examination showed </a:t>
            </a:r>
            <a:r>
              <a:rPr lang="en-CA" sz="2000" dirty="0" err="1" smtClean="0"/>
              <a:t>ecchymoses</a:t>
            </a:r>
            <a:r>
              <a:rPr lang="en-CA" sz="2000" dirty="0" smtClean="0"/>
              <a:t> to the inferior limbs and enlarged  cervical lymph nodes</a:t>
            </a:r>
          </a:p>
          <a:p>
            <a:endParaRPr lang="en-CA" sz="2000" dirty="0"/>
          </a:p>
          <a:p>
            <a:r>
              <a:rPr lang="en-CA" sz="2000" dirty="0" err="1" smtClean="0"/>
              <a:t>hemoglobin</a:t>
            </a:r>
            <a:r>
              <a:rPr lang="en-CA" sz="2000" dirty="0" smtClean="0"/>
              <a:t> value of 10 g/dl, a platelet count of 90 × 10</a:t>
            </a:r>
            <a:r>
              <a:rPr lang="en-CA" sz="2000" baseline="30000" dirty="0" smtClean="0"/>
              <a:t>3</a:t>
            </a:r>
            <a:r>
              <a:rPr lang="en-CA" sz="2000" dirty="0" smtClean="0"/>
              <a:t>/µl, white blood cell count of 14 × 10</a:t>
            </a:r>
            <a:r>
              <a:rPr lang="en-CA" sz="2000" baseline="30000" dirty="0" smtClean="0"/>
              <a:t>3</a:t>
            </a:r>
            <a:r>
              <a:rPr lang="en-CA" sz="2000" dirty="0" smtClean="0"/>
              <a:t>/µl with 60% </a:t>
            </a:r>
            <a:r>
              <a:rPr lang="en-CA" sz="2000" dirty="0" err="1" smtClean="0"/>
              <a:t>myeloblasts</a:t>
            </a:r>
            <a:r>
              <a:rPr lang="en-CA" sz="2000" dirty="0" smtClean="0"/>
              <a:t>.</a:t>
            </a:r>
          </a:p>
          <a:p>
            <a:endParaRPr lang="en-CA" sz="2000" dirty="0" smtClean="0"/>
          </a:p>
          <a:p>
            <a:r>
              <a:rPr lang="en-CA" sz="2000" dirty="0" smtClean="0"/>
              <a:t>Cytological  analyses of the bone showed a population of 90% blast positive for </a:t>
            </a:r>
            <a:r>
              <a:rPr lang="en-CA" sz="2000" dirty="0" err="1" smtClean="0"/>
              <a:t>myeloperoxidase</a:t>
            </a:r>
            <a:r>
              <a:rPr lang="en-CA" sz="2000" dirty="0" smtClean="0"/>
              <a:t>, CD11c, CD13, CD15, CD34, and CD33; 17% of these cells were CD117 positive. Based on these findings, the diagnosis of AML FAB M</a:t>
            </a:r>
            <a:r>
              <a:rPr lang="en-CA" sz="2000" baseline="-25000" dirty="0" smtClean="0"/>
              <a:t>2</a:t>
            </a:r>
            <a:r>
              <a:rPr lang="en-CA" sz="2000" dirty="0" smtClean="0"/>
              <a:t> was made</a:t>
            </a:r>
            <a:endParaRPr lang="en-CA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0" y="285728"/>
            <a:ext cx="8929718" cy="5840435"/>
          </a:xfrm>
        </p:spPr>
        <p:txBody>
          <a:bodyPr>
            <a:normAutofit fontScale="85000" lnSpcReduction="10000"/>
          </a:bodyPr>
          <a:lstStyle/>
          <a:p>
            <a:r>
              <a:rPr lang="en-CA" dirty="0" smtClean="0"/>
              <a:t> A mass measuring 7 cm of maximum diameter in the right posterior </a:t>
            </a:r>
            <a:r>
              <a:rPr lang="en-CA" dirty="0" err="1" smtClean="0"/>
              <a:t>mediastinum</a:t>
            </a:r>
            <a:r>
              <a:rPr lang="en-CA" dirty="0" smtClean="0"/>
              <a:t> was observed by X-ray and computed tomography. No other abnormal masses were found. </a:t>
            </a:r>
          </a:p>
          <a:p>
            <a:r>
              <a:rPr lang="en-CA" dirty="0" smtClean="0"/>
              <a:t>Increased </a:t>
            </a:r>
            <a:r>
              <a:rPr lang="en-CA" dirty="0" err="1" smtClean="0"/>
              <a:t>vanillylmandelic</a:t>
            </a:r>
            <a:r>
              <a:rPr lang="en-CA" dirty="0" smtClean="0"/>
              <a:t> and </a:t>
            </a:r>
            <a:r>
              <a:rPr lang="en-CA" dirty="0" err="1" smtClean="0"/>
              <a:t>homovanillic</a:t>
            </a:r>
            <a:r>
              <a:rPr lang="en-CA" dirty="0" smtClean="0"/>
              <a:t> acids levels were found in the urine. The </a:t>
            </a:r>
            <a:r>
              <a:rPr lang="en-CA" baseline="30000" dirty="0" smtClean="0"/>
              <a:t>123</a:t>
            </a:r>
            <a:r>
              <a:rPr lang="en-CA" dirty="0" smtClean="0"/>
              <a:t>I-MIBG </a:t>
            </a:r>
            <a:r>
              <a:rPr lang="en-CA" dirty="0" err="1" smtClean="0"/>
              <a:t>scintigraphy</a:t>
            </a:r>
            <a:r>
              <a:rPr lang="en-CA" dirty="0" smtClean="0"/>
              <a:t> showed a greater uptake in the site of the thoracic mass. </a:t>
            </a:r>
          </a:p>
          <a:p>
            <a:endParaRPr lang="en-CA" dirty="0" smtClean="0"/>
          </a:p>
          <a:p>
            <a:r>
              <a:rPr lang="en-CA" dirty="0" smtClean="0"/>
              <a:t>A complete surgical resection of the mass was performed. </a:t>
            </a:r>
            <a:r>
              <a:rPr lang="en-CA" dirty="0" err="1" smtClean="0"/>
              <a:t>tumor</a:t>
            </a:r>
            <a:r>
              <a:rPr lang="en-CA" dirty="0" smtClean="0"/>
              <a:t> was predominantly composed of a </a:t>
            </a:r>
            <a:r>
              <a:rPr lang="en-CA" dirty="0" err="1" smtClean="0"/>
              <a:t>ganglioneuromatous</a:t>
            </a:r>
            <a:r>
              <a:rPr lang="en-CA" dirty="0" smtClean="0"/>
              <a:t> component with numerous well-delineated foci of maturing ganglion cells </a:t>
            </a:r>
          </a:p>
          <a:p>
            <a:endParaRPr lang="en-CA" dirty="0" smtClean="0"/>
          </a:p>
          <a:p>
            <a:r>
              <a:rPr lang="en-CA" dirty="0" smtClean="0"/>
              <a:t>At low magnification, foci of round-shaped atypical cells were identified as undifferentiated </a:t>
            </a:r>
            <a:r>
              <a:rPr lang="en-CA" dirty="0" err="1" smtClean="0"/>
              <a:t>neuroblasts</a:t>
            </a:r>
            <a:r>
              <a:rPr lang="en-CA" dirty="0" smtClean="0"/>
              <a:t> , Surprisingly, at higher magnification  these cells were not recognized as </a:t>
            </a:r>
            <a:r>
              <a:rPr lang="en-CA" dirty="0" err="1" smtClean="0"/>
              <a:t>neuroblasts</a:t>
            </a:r>
            <a:r>
              <a:rPr lang="en-CA" dirty="0" smtClean="0"/>
              <a:t> </a:t>
            </a:r>
          </a:p>
          <a:p>
            <a:pPr>
              <a:buNone/>
            </a:pPr>
            <a:endParaRPr lang="en-CA" dirty="0"/>
          </a:p>
          <a:p>
            <a:r>
              <a:rPr lang="en-CA" dirty="0" err="1" smtClean="0"/>
              <a:t>Immunohistochemical</a:t>
            </a:r>
            <a:r>
              <a:rPr lang="en-CA" dirty="0" smtClean="0"/>
              <a:t> analysis revealed most of these atypical cells to be </a:t>
            </a:r>
            <a:r>
              <a:rPr lang="en-CA" dirty="0" err="1" smtClean="0"/>
              <a:t>immunoreactive</a:t>
            </a:r>
            <a:r>
              <a:rPr lang="en-CA" dirty="0" smtClean="0"/>
              <a:t> to </a:t>
            </a:r>
            <a:r>
              <a:rPr lang="en-CA" dirty="0" err="1" smtClean="0"/>
              <a:t>myeloperoxidase</a:t>
            </a:r>
            <a:r>
              <a:rPr lang="en-CA" dirty="0" smtClean="0"/>
              <a:t>, CD15, CD34, and </a:t>
            </a:r>
            <a:r>
              <a:rPr lang="en-CA" dirty="0" err="1" smtClean="0"/>
              <a:t>lysozyme</a:t>
            </a:r>
            <a:r>
              <a:rPr lang="en-CA" dirty="0" smtClean="0"/>
              <a:t>; these results confirmed their myeloid lineage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dirty="0" smtClean="0"/>
              <a:t>    According to the protocol in use, the LNESG1, stage I GNB was not susceptible of any chemotherapy, </a:t>
            </a:r>
          </a:p>
          <a:p>
            <a:pPr>
              <a:buNone/>
            </a:pPr>
            <a:endParaRPr lang="en-CA" dirty="0"/>
          </a:p>
          <a:p>
            <a:pPr>
              <a:buNone/>
            </a:pPr>
            <a:r>
              <a:rPr lang="en-CA" dirty="0" smtClean="0"/>
              <a:t>    AML Treatment started according to  BFM 93 protocol After induction therapy,  the child achieved complete remission. 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CA" dirty="0"/>
              <a:t> </a:t>
            </a:r>
            <a:r>
              <a:rPr lang="en-CA" dirty="0" smtClean="0"/>
              <a:t>   HLA compatible relatives were  not identified, and the family did not give consent either for </a:t>
            </a:r>
            <a:r>
              <a:rPr lang="en-CA" dirty="0" err="1" smtClean="0"/>
              <a:t>autologous</a:t>
            </a:r>
            <a:r>
              <a:rPr lang="en-CA" dirty="0" smtClean="0"/>
              <a:t> or for matched unrelated donor bone marrow transplantation (BMT), </a:t>
            </a:r>
            <a:r>
              <a:rPr lang="en-CA" dirty="0" smtClean="0">
                <a:solidFill>
                  <a:srgbClr val="FF0000"/>
                </a:solidFill>
              </a:rPr>
              <a:t>so BMT was not performed and the patient received chemotherapy only. </a:t>
            </a:r>
          </a:p>
          <a:p>
            <a:pPr>
              <a:buNone/>
            </a:pPr>
            <a:endParaRPr lang="en-CA" dirty="0"/>
          </a:p>
          <a:p>
            <a:pPr>
              <a:buNone/>
            </a:pPr>
            <a:r>
              <a:rPr lang="en-CA" dirty="0" smtClean="0"/>
              <a:t>     At the present time, more than 11 years after diagnosis, the patient is living in complete remission for both malignancies</a:t>
            </a: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5697559"/>
          </a:xfrm>
        </p:spPr>
        <p:txBody>
          <a:bodyPr>
            <a:normAutofit/>
          </a:bodyPr>
          <a:lstStyle/>
          <a:p>
            <a:r>
              <a:rPr lang="en-CA" dirty="0" smtClean="0"/>
              <a:t>An MIBG-scan was performed at 4,91 which was normal except uptake at the </a:t>
            </a:r>
            <a:r>
              <a:rPr lang="en-CA" dirty="0" err="1" smtClean="0"/>
              <a:t>ste</a:t>
            </a:r>
            <a:r>
              <a:rPr lang="en-CA" dirty="0" smtClean="0"/>
              <a:t> of adrenal gland.</a:t>
            </a:r>
          </a:p>
          <a:p>
            <a:endParaRPr lang="en-CA" dirty="0"/>
          </a:p>
          <a:p>
            <a:r>
              <a:rPr lang="en-CA" dirty="0" smtClean="0"/>
              <a:t>She was </a:t>
            </a:r>
            <a:r>
              <a:rPr lang="en-CA" dirty="0" err="1" smtClean="0"/>
              <a:t>refered</a:t>
            </a:r>
            <a:r>
              <a:rPr lang="en-CA" dirty="0" smtClean="0"/>
              <a:t> to </a:t>
            </a:r>
            <a:r>
              <a:rPr lang="en-CA" dirty="0" err="1" smtClean="0"/>
              <a:t>Shariati</a:t>
            </a:r>
            <a:r>
              <a:rPr lang="en-CA" dirty="0" smtClean="0"/>
              <a:t> hospital as a candidate for </a:t>
            </a:r>
            <a:r>
              <a:rPr lang="en-CA" dirty="0" err="1" smtClean="0"/>
              <a:t>autologous</a:t>
            </a:r>
            <a:r>
              <a:rPr lang="en-CA" dirty="0" smtClean="0"/>
              <a:t> SCT according to being considered in `high risk` group.</a:t>
            </a:r>
          </a:p>
          <a:p>
            <a:endParaRPr lang="en-CA" dirty="0" err="1"/>
          </a:p>
          <a:p>
            <a:r>
              <a:rPr lang="en-CA" dirty="0" smtClean="0"/>
              <a:t>2 months after off therapy she developed moderate to severe </a:t>
            </a:r>
            <a:r>
              <a:rPr lang="en-CA" dirty="0" err="1" smtClean="0"/>
              <a:t>anemia</a:t>
            </a:r>
            <a:r>
              <a:rPr lang="en-CA" dirty="0" smtClean="0"/>
              <a:t> and thrombocytopenia.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0"/>
            <a:ext cx="8643998" cy="1000108"/>
          </a:xfrm>
        </p:spPr>
        <p:txBody>
          <a:bodyPr>
            <a:noAutofit/>
          </a:bodyPr>
          <a:lstStyle/>
          <a:p>
            <a:pPr algn="l"/>
            <a:r>
              <a:rPr lang="en-CA" sz="2000" dirty="0" smtClean="0">
                <a:solidFill>
                  <a:srgbClr val="FF0000"/>
                </a:solidFill>
              </a:rPr>
              <a:t/>
            </a:r>
            <a:br>
              <a:rPr lang="en-CA" sz="2000" dirty="0" smtClean="0">
                <a:solidFill>
                  <a:srgbClr val="FF0000"/>
                </a:solidFill>
              </a:rPr>
            </a:br>
            <a:r>
              <a:rPr lang="en-CA" sz="2000" b="1" dirty="0" err="1" smtClean="0">
                <a:solidFill>
                  <a:srgbClr val="FF0000"/>
                </a:solidFill>
              </a:rPr>
              <a:t>Neuroblastoma</a:t>
            </a:r>
            <a:r>
              <a:rPr lang="en-CA" sz="2000" b="1" dirty="0" smtClean="0">
                <a:solidFill>
                  <a:srgbClr val="FF0000"/>
                </a:solidFill>
              </a:rPr>
              <a:t> presenting as acute </a:t>
            </a:r>
            <a:r>
              <a:rPr lang="en-CA" sz="2000" b="1" dirty="0" err="1" smtClean="0">
                <a:solidFill>
                  <a:srgbClr val="FF0000"/>
                </a:solidFill>
              </a:rPr>
              <a:t>monoblastic</a:t>
            </a:r>
            <a:r>
              <a:rPr lang="en-CA" sz="2000" b="1" dirty="0" smtClean="0">
                <a:solidFill>
                  <a:srgbClr val="FF0000"/>
                </a:solidFill>
              </a:rPr>
              <a:t> leukemia</a:t>
            </a:r>
            <a:br>
              <a:rPr lang="en-CA" sz="2000" b="1" dirty="0" smtClean="0">
                <a:solidFill>
                  <a:srgbClr val="FF0000"/>
                </a:solidFill>
              </a:rPr>
            </a:br>
            <a:r>
              <a:rPr lang="en-CA" sz="2000" b="1" dirty="0" smtClean="0">
                <a:solidFill>
                  <a:srgbClr val="FF0000"/>
                </a:solidFill>
              </a:rPr>
              <a:t> JOURNAL OF PEDIATRIC HEMATOLOGY ONCOLOGY Volume: 18 MAY 1996 </a:t>
            </a:r>
            <a:endParaRPr lang="en-CA" sz="2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Autofit/>
          </a:bodyPr>
          <a:lstStyle/>
          <a:p>
            <a:r>
              <a:rPr lang="en-CA" sz="2000" dirty="0" smtClean="0"/>
              <a:t> A 5-year-old boy  initially diagnosed as having acute </a:t>
            </a:r>
            <a:r>
              <a:rPr lang="en-CA" sz="2000" dirty="0" err="1" smtClean="0"/>
              <a:t>monoblastic</a:t>
            </a:r>
            <a:r>
              <a:rPr lang="en-CA" sz="2000" dirty="0" smtClean="0"/>
              <a:t> leukemia (FAB M5A, </a:t>
            </a:r>
            <a:r>
              <a:rPr lang="en-CA" sz="2000" dirty="0" err="1" smtClean="0"/>
              <a:t>AMoL</a:t>
            </a:r>
            <a:r>
              <a:rPr lang="en-CA" sz="2000" dirty="0" smtClean="0"/>
              <a:t>), based on bone marrow morphology, </a:t>
            </a:r>
            <a:r>
              <a:rPr lang="en-CA" sz="2000" dirty="0" err="1" smtClean="0"/>
              <a:t>histochemistry</a:t>
            </a:r>
            <a:r>
              <a:rPr lang="en-CA" sz="2000" dirty="0" smtClean="0"/>
              <a:t>, IHC, </a:t>
            </a:r>
            <a:r>
              <a:rPr lang="en-CA" sz="2000" dirty="0" err="1" smtClean="0"/>
              <a:t>immunophenotyping</a:t>
            </a:r>
            <a:r>
              <a:rPr lang="en-CA" sz="2000" dirty="0" smtClean="0"/>
              <a:t>, and </a:t>
            </a:r>
            <a:r>
              <a:rPr lang="en-CA" sz="2000" dirty="0" err="1" smtClean="0"/>
              <a:t>cytogenetics</a:t>
            </a:r>
            <a:r>
              <a:rPr lang="en-CA" sz="2000" dirty="0" smtClean="0"/>
              <a:t>, all consistent with </a:t>
            </a:r>
            <a:r>
              <a:rPr lang="en-CA" sz="2000" dirty="0" err="1" smtClean="0"/>
              <a:t>AML.The</a:t>
            </a:r>
            <a:r>
              <a:rPr lang="en-CA" sz="2000" dirty="0" smtClean="0"/>
              <a:t> patient also had circulating blasts at diagnosis. </a:t>
            </a:r>
          </a:p>
          <a:p>
            <a:endParaRPr lang="en-CA" sz="2000" dirty="0"/>
          </a:p>
          <a:p>
            <a:r>
              <a:rPr lang="en-CA" sz="2000" dirty="0" smtClean="0"/>
              <a:t>After failing initial therapy for AML and because of residual blasts with a clumped appearance in the bone marrow, urinary </a:t>
            </a:r>
            <a:r>
              <a:rPr lang="en-CA" sz="2000" dirty="0" err="1" smtClean="0"/>
              <a:t>homovanillic</a:t>
            </a:r>
            <a:r>
              <a:rPr lang="en-CA" sz="2000" dirty="0" smtClean="0"/>
              <a:t> acid (HVA) and </a:t>
            </a:r>
            <a:r>
              <a:rPr lang="en-CA" sz="2000" dirty="0" err="1" smtClean="0"/>
              <a:t>vanillylmandelic</a:t>
            </a:r>
            <a:r>
              <a:rPr lang="en-CA" sz="2000" dirty="0" smtClean="0"/>
              <a:t> acid (VMA) and N-</a:t>
            </a:r>
            <a:r>
              <a:rPr lang="en-CA" sz="2000" dirty="0" err="1" smtClean="0"/>
              <a:t>myc</a:t>
            </a:r>
            <a:r>
              <a:rPr lang="en-CA" sz="2000" dirty="0" smtClean="0"/>
              <a:t> amplification in </a:t>
            </a:r>
            <a:r>
              <a:rPr lang="en-CA" sz="2000" dirty="0" err="1" smtClean="0"/>
              <a:t>tumor</a:t>
            </a:r>
            <a:r>
              <a:rPr lang="en-CA" sz="2000" dirty="0" smtClean="0"/>
              <a:t> cells were evaluated and found to be positive, resulting in the diagnosis of </a:t>
            </a:r>
            <a:r>
              <a:rPr lang="en-CA" sz="2000" dirty="0" err="1" smtClean="0"/>
              <a:t>neuroblastoma</a:t>
            </a:r>
            <a:r>
              <a:rPr lang="en-CA" sz="2000" dirty="0" smtClean="0"/>
              <a:t>. Abdominal computerized tomography showed a left adrenal mass. </a:t>
            </a:r>
          </a:p>
          <a:p>
            <a:endParaRPr lang="en-CA" sz="2000" dirty="0"/>
          </a:p>
          <a:p>
            <a:r>
              <a:rPr lang="en-CA" sz="2000" dirty="0" smtClean="0">
                <a:solidFill>
                  <a:srgbClr val="FF0000"/>
                </a:solidFill>
              </a:rPr>
              <a:t>A review of lit showed 10 reported cases of </a:t>
            </a:r>
            <a:r>
              <a:rPr lang="en-CA" sz="2000" dirty="0" err="1" smtClean="0">
                <a:solidFill>
                  <a:srgbClr val="FF0000"/>
                </a:solidFill>
              </a:rPr>
              <a:t>neuroblastoma</a:t>
            </a:r>
            <a:r>
              <a:rPr lang="en-CA" sz="2000" dirty="0" smtClean="0">
                <a:solidFill>
                  <a:srgbClr val="FF0000"/>
                </a:solidFill>
              </a:rPr>
              <a:t> with leukemic features showed that seven of them were misdiagnosed as having leukemia</a:t>
            </a:r>
            <a:r>
              <a:rPr lang="en-CA" sz="2000" dirty="0" smtClean="0"/>
              <a:t>, and in six , the diagnosis of </a:t>
            </a:r>
            <a:r>
              <a:rPr lang="en-CA" sz="2000" dirty="0" err="1" smtClean="0"/>
              <a:t>neuroblastoma</a:t>
            </a:r>
            <a:r>
              <a:rPr lang="en-CA" sz="2000" dirty="0" smtClean="0"/>
              <a:t> was made </a:t>
            </a:r>
            <a:r>
              <a:rPr lang="en-CA" sz="2000" dirty="0" err="1" smtClean="0"/>
              <a:t>postmortem</a:t>
            </a:r>
            <a:r>
              <a:rPr lang="en-CA" sz="2000" dirty="0" smtClean="0"/>
              <a:t>. </a:t>
            </a:r>
            <a:endParaRPr lang="en-CA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469742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CA" sz="40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2" tooltip="View this article"/>
              </a:rPr>
              <a:t>    Simultaneous Diagnosis of Acute Lymphoblastic Leukemia and Peripheral </a:t>
            </a:r>
            <a:r>
              <a:rPr lang="en-CA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hlinkClick r:id="rId2" tooltip="View this article"/>
              </a:rPr>
              <a:t>Neuroblastic</a:t>
            </a:r>
            <a:r>
              <a:rPr lang="en-CA" sz="40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2" tooltip="View this article"/>
              </a:rPr>
              <a:t> </a:t>
            </a:r>
            <a:r>
              <a:rPr lang="en-CA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hlinkClick r:id="rId2" tooltip="View this article"/>
              </a:rPr>
              <a:t>Tumor</a:t>
            </a:r>
            <a:r>
              <a:rPr lang="en-CA" sz="40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2" tooltip="View this article"/>
              </a:rPr>
              <a:t> in a Child</a:t>
            </a:r>
            <a:endParaRPr lang="en-CA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CA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CA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en-CA" sz="4000" dirty="0" smtClean="0"/>
              <a:t>JOURNAL OF PEDIATRIC HEMATOLOGY ONCOLOGY, JAN 2012.</a:t>
            </a:r>
            <a:endParaRPr lang="en-CA" sz="4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85842"/>
            <a:ext cx="9144000" cy="7288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2000" dirty="0">
                <a:solidFill>
                  <a:srgbClr val="FF0000"/>
                </a:solidFill>
              </a:rPr>
              <a:t>BRIEF REPORT</a:t>
            </a:r>
            <a:br>
              <a:rPr lang="en-CA" sz="2000" dirty="0">
                <a:solidFill>
                  <a:srgbClr val="FF0000"/>
                </a:solidFill>
              </a:rPr>
            </a:br>
            <a:r>
              <a:rPr lang="en-CA" sz="2000" dirty="0">
                <a:solidFill>
                  <a:srgbClr val="FF0000"/>
                </a:solidFill>
              </a:rPr>
              <a:t>Vacuolated </a:t>
            </a:r>
            <a:r>
              <a:rPr lang="en-CA" sz="2000" dirty="0" err="1">
                <a:solidFill>
                  <a:srgbClr val="FF0000"/>
                </a:solidFill>
              </a:rPr>
              <a:t>Neuroblastoma</a:t>
            </a:r>
            <a:r>
              <a:rPr lang="en-CA" sz="2000" dirty="0">
                <a:solidFill>
                  <a:srgbClr val="FF0000"/>
                </a:solidFill>
              </a:rPr>
              <a:t> Cells Mimicking FAB L3</a:t>
            </a:r>
            <a:br>
              <a:rPr lang="en-CA" sz="2000" dirty="0">
                <a:solidFill>
                  <a:srgbClr val="FF0000"/>
                </a:solidFill>
              </a:rPr>
            </a:br>
            <a:r>
              <a:rPr lang="en-CA" sz="2000" dirty="0" err="1">
                <a:solidFill>
                  <a:srgbClr val="FF0000"/>
                </a:solidFill>
              </a:rPr>
              <a:t>Lymphoblasts</a:t>
            </a:r>
            <a:r>
              <a:rPr lang="en-CA" sz="2000" dirty="0">
                <a:solidFill>
                  <a:srgbClr val="FF0000"/>
                </a:solidFill>
              </a:rPr>
              <a:t> in Bone Marrow Aspirates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CA" dirty="0" smtClean="0"/>
              <a:t>          </a:t>
            </a:r>
            <a:r>
              <a:rPr lang="en-CA" dirty="0" err="1" smtClean="0"/>
              <a:t>Pediatr</a:t>
            </a:r>
            <a:r>
              <a:rPr lang="en-CA" dirty="0" smtClean="0"/>
              <a:t> Blood </a:t>
            </a:r>
            <a:r>
              <a:rPr lang="en-CA" dirty="0"/>
              <a:t>Cancer </a:t>
            </a:r>
            <a:r>
              <a:rPr lang="en-CA" dirty="0" smtClean="0"/>
              <a:t>2007;48:227–229</a:t>
            </a:r>
          </a:p>
          <a:p>
            <a:r>
              <a:rPr lang="en-CA" sz="2400" dirty="0" smtClean="0"/>
              <a:t>A </a:t>
            </a:r>
            <a:r>
              <a:rPr lang="en-CA" sz="2400" dirty="0"/>
              <a:t>2-year-old </a:t>
            </a:r>
            <a:r>
              <a:rPr lang="en-CA" sz="2400" dirty="0" smtClean="0"/>
              <a:t>male initially presented </a:t>
            </a:r>
            <a:r>
              <a:rPr lang="en-CA" sz="2400" dirty="0"/>
              <a:t>at 19 months of age with a large mass </a:t>
            </a:r>
            <a:r>
              <a:rPr lang="en-CA" sz="2400" dirty="0" smtClean="0"/>
              <a:t>originating from </a:t>
            </a:r>
            <a:r>
              <a:rPr lang="en-CA" sz="2400" dirty="0"/>
              <a:t>the right adrenal gland</a:t>
            </a:r>
            <a:r>
              <a:rPr lang="en-CA" sz="2400" dirty="0" smtClean="0"/>
              <a:t>.</a:t>
            </a:r>
            <a:r>
              <a:rPr lang="en-CA" sz="2400" dirty="0"/>
              <a:t> The bone marrow was not involved </a:t>
            </a:r>
            <a:r>
              <a:rPr lang="en-CA" sz="2400" dirty="0" smtClean="0"/>
              <a:t>with at </a:t>
            </a:r>
            <a:r>
              <a:rPr lang="en-CA" sz="2400" dirty="0"/>
              <a:t>that </a:t>
            </a:r>
            <a:r>
              <a:rPr lang="en-CA" sz="2400" dirty="0" smtClean="0"/>
              <a:t>time,</a:t>
            </a:r>
            <a:r>
              <a:rPr lang="en-CA" sz="2400" dirty="0"/>
              <a:t> Eight months after the last course of chemotherapy,</a:t>
            </a:r>
          </a:p>
          <a:p>
            <a:endParaRPr lang="en-CA" sz="2400" dirty="0" smtClean="0"/>
          </a:p>
          <a:p>
            <a:r>
              <a:rPr lang="en-CA" sz="2400" dirty="0" smtClean="0"/>
              <a:t>The </a:t>
            </a:r>
            <a:r>
              <a:rPr lang="en-CA" sz="2400" dirty="0"/>
              <a:t>patient sustained a pathologic fracture of the right tibia</a:t>
            </a:r>
            <a:r>
              <a:rPr lang="en-CA" sz="2400" dirty="0" smtClean="0"/>
              <a:t>.</a:t>
            </a:r>
            <a:r>
              <a:rPr lang="en-CA" sz="2400" dirty="0"/>
              <a:t> BMA </a:t>
            </a:r>
            <a:r>
              <a:rPr lang="en-CA" sz="2400" dirty="0" smtClean="0"/>
              <a:t>smears </a:t>
            </a:r>
            <a:r>
              <a:rPr lang="en-CA" sz="2400" dirty="0"/>
              <a:t>showed either isolated or rare clumps of </a:t>
            </a:r>
            <a:r>
              <a:rPr lang="en-CA" sz="2400" dirty="0" err="1"/>
              <a:t>tumor</a:t>
            </a:r>
            <a:r>
              <a:rPr lang="en-CA" sz="2400" dirty="0"/>
              <a:t> </a:t>
            </a:r>
            <a:r>
              <a:rPr lang="en-CA" sz="2400" dirty="0" smtClean="0"/>
              <a:t>cells with </a:t>
            </a:r>
            <a:r>
              <a:rPr lang="en-CA" sz="2400" dirty="0"/>
              <a:t>abundant, </a:t>
            </a:r>
            <a:r>
              <a:rPr lang="en-CA" sz="2400" dirty="0" err="1"/>
              <a:t>cytoplasmic</a:t>
            </a:r>
            <a:r>
              <a:rPr lang="en-CA" sz="2400" dirty="0"/>
              <a:t> </a:t>
            </a:r>
            <a:r>
              <a:rPr lang="en-CA" sz="2400" dirty="0" err="1" smtClean="0"/>
              <a:t>vacuolation</a:t>
            </a:r>
            <a:r>
              <a:rPr lang="en-CA" sz="2400" dirty="0" smtClean="0"/>
              <a:t> reminiscent </a:t>
            </a:r>
            <a:r>
              <a:rPr lang="en-CA" sz="2400" dirty="0"/>
              <a:t>of L3 </a:t>
            </a:r>
            <a:r>
              <a:rPr lang="en-CA" sz="2400" dirty="0" smtClean="0"/>
              <a:t>lymphoblast</a:t>
            </a:r>
          </a:p>
          <a:p>
            <a:endParaRPr lang="en-CA" sz="2400" dirty="0" smtClean="0"/>
          </a:p>
          <a:p>
            <a:r>
              <a:rPr lang="en-CA" sz="2400" dirty="0" smtClean="0"/>
              <a:t> </a:t>
            </a:r>
            <a:r>
              <a:rPr lang="en-CA" sz="2400" dirty="0" err="1" smtClean="0"/>
              <a:t>Flowcytometric</a:t>
            </a:r>
            <a:r>
              <a:rPr lang="en-CA" sz="2400" dirty="0" smtClean="0"/>
              <a:t> </a:t>
            </a:r>
            <a:r>
              <a:rPr lang="en-CA" sz="2400" dirty="0"/>
              <a:t>analysis of the bone </a:t>
            </a:r>
            <a:r>
              <a:rPr lang="en-CA" sz="2400" dirty="0" smtClean="0"/>
              <a:t>marrow mononuclear </a:t>
            </a:r>
            <a:r>
              <a:rPr lang="en-CA" sz="2400" dirty="0"/>
              <a:t>cells </a:t>
            </a:r>
            <a:r>
              <a:rPr lang="en-CA" sz="2400" dirty="0" smtClean="0"/>
              <a:t>: the presence </a:t>
            </a:r>
            <a:r>
              <a:rPr lang="en-CA" sz="2400" dirty="0"/>
              <a:t>of cells which were negative for CD45, CD19, </a:t>
            </a:r>
            <a:r>
              <a:rPr lang="en-CA" sz="2400" dirty="0" smtClean="0"/>
              <a:t>and  surface </a:t>
            </a:r>
            <a:r>
              <a:rPr lang="en-CA" sz="2400" dirty="0" err="1" smtClean="0"/>
              <a:t>Ig</a:t>
            </a:r>
            <a:r>
              <a:rPr lang="en-CA" sz="2400" dirty="0" smtClean="0"/>
              <a:t> but </a:t>
            </a:r>
            <a:r>
              <a:rPr lang="en-CA" sz="2400" dirty="0"/>
              <a:t>positive for CD9 and </a:t>
            </a:r>
            <a:r>
              <a:rPr lang="en-CA" sz="2400" dirty="0" smtClean="0"/>
              <a:t>CD56, consistent </a:t>
            </a:r>
            <a:r>
              <a:rPr lang="en-CA" sz="2400" dirty="0"/>
              <a:t>with a </a:t>
            </a:r>
            <a:r>
              <a:rPr lang="en-CA" sz="2400" dirty="0" err="1"/>
              <a:t>neuroectodermal</a:t>
            </a:r>
            <a:r>
              <a:rPr lang="en-CA" sz="2400" dirty="0"/>
              <a:t> origin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7166"/>
            <a:ext cx="8929718" cy="5768997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There </a:t>
            </a:r>
            <a:r>
              <a:rPr lang="en-CA" dirty="0"/>
              <a:t>are rare cases of </a:t>
            </a:r>
            <a:r>
              <a:rPr lang="en-CA" dirty="0" err="1" smtClean="0"/>
              <a:t>neuroblastoma</a:t>
            </a:r>
            <a:r>
              <a:rPr lang="en-CA" dirty="0" smtClean="0"/>
              <a:t> presenting without an </a:t>
            </a:r>
            <a:r>
              <a:rPr lang="en-CA" dirty="0"/>
              <a:t>identifiable primary site but with </a:t>
            </a:r>
            <a:r>
              <a:rPr lang="en-CA" dirty="0" smtClean="0"/>
              <a:t>BM metastases</a:t>
            </a:r>
            <a:r>
              <a:rPr lang="en-CA" dirty="0"/>
              <a:t>. In such patients, the presence of </a:t>
            </a:r>
            <a:r>
              <a:rPr lang="en-CA" dirty="0" err="1" smtClean="0"/>
              <a:t>cytoplasmic</a:t>
            </a:r>
            <a:r>
              <a:rPr lang="en-CA" dirty="0" smtClean="0"/>
              <a:t> </a:t>
            </a:r>
            <a:r>
              <a:rPr lang="en-CA" dirty="0" err="1" smtClean="0"/>
              <a:t>vacuolations</a:t>
            </a:r>
            <a:r>
              <a:rPr lang="en-CA" dirty="0" smtClean="0"/>
              <a:t> </a:t>
            </a:r>
            <a:r>
              <a:rPr lang="en-CA" dirty="0"/>
              <a:t>may potentially make the diagnosis </a:t>
            </a:r>
            <a:r>
              <a:rPr lang="en-CA" dirty="0" smtClean="0"/>
              <a:t>of </a:t>
            </a:r>
            <a:r>
              <a:rPr lang="en-CA" dirty="0" err="1" smtClean="0"/>
              <a:t>neuroblastoma</a:t>
            </a:r>
            <a:r>
              <a:rPr lang="en-CA" dirty="0" smtClean="0"/>
              <a:t> </a:t>
            </a:r>
            <a:r>
              <a:rPr lang="en-CA" dirty="0"/>
              <a:t>appear unlikely</a:t>
            </a:r>
            <a:r>
              <a:rPr lang="en-CA" dirty="0" smtClean="0"/>
              <a:t>.</a:t>
            </a:r>
          </a:p>
          <a:p>
            <a:endParaRPr lang="en-CA" dirty="0" smtClean="0"/>
          </a:p>
          <a:p>
            <a:r>
              <a:rPr lang="en-CA" dirty="0" smtClean="0"/>
              <a:t>There </a:t>
            </a:r>
            <a:r>
              <a:rPr lang="en-CA" dirty="0"/>
              <a:t>have been </a:t>
            </a:r>
            <a:r>
              <a:rPr lang="en-CA" dirty="0" smtClean="0"/>
              <a:t>anecdotal cases </a:t>
            </a:r>
            <a:r>
              <a:rPr lang="en-CA" dirty="0"/>
              <a:t>of </a:t>
            </a:r>
            <a:r>
              <a:rPr lang="en-CA" dirty="0" err="1"/>
              <a:t>neuroblastoma</a:t>
            </a:r>
            <a:r>
              <a:rPr lang="en-CA" dirty="0"/>
              <a:t> initially diagnosed as acute </a:t>
            </a:r>
            <a:r>
              <a:rPr lang="en-CA" dirty="0" smtClean="0"/>
              <a:t>leukemia [10,11</a:t>
            </a:r>
            <a:r>
              <a:rPr lang="en-CA" dirty="0"/>
              <a:t>]. </a:t>
            </a:r>
            <a:endParaRPr lang="en-CA" dirty="0" smtClean="0"/>
          </a:p>
          <a:p>
            <a:endParaRPr lang="en-CA" dirty="0"/>
          </a:p>
          <a:p>
            <a:r>
              <a:rPr lang="en-CA" dirty="0" smtClean="0"/>
              <a:t>Secondary </a:t>
            </a:r>
            <a:r>
              <a:rPr lang="en-CA" dirty="0"/>
              <a:t>acute myeloid leukemia and </a:t>
            </a:r>
            <a:r>
              <a:rPr lang="en-CA" dirty="0" smtClean="0"/>
              <a:t>co-occurrence of </a:t>
            </a:r>
            <a:r>
              <a:rPr lang="en-CA" dirty="0"/>
              <a:t>leukemia with </a:t>
            </a:r>
            <a:r>
              <a:rPr lang="en-CA" dirty="0" err="1"/>
              <a:t>neuroblastoma</a:t>
            </a:r>
            <a:r>
              <a:rPr lang="en-CA" dirty="0"/>
              <a:t> have also </a:t>
            </a:r>
            <a:r>
              <a:rPr lang="en-CA" dirty="0" smtClean="0"/>
              <a:t>been reported </a:t>
            </a:r>
            <a:r>
              <a:rPr lang="en-CA" dirty="0"/>
              <a:t>[12–15].</a:t>
            </a:r>
          </a:p>
          <a:p>
            <a:r>
              <a:rPr lang="en-CA" dirty="0"/>
              <a:t>In </a:t>
            </a:r>
            <a:r>
              <a:rPr lang="en-CA" dirty="0" err="1" smtClean="0"/>
              <a:t>neuroblasts</a:t>
            </a:r>
            <a:r>
              <a:rPr lang="en-CA" dirty="0" smtClean="0"/>
              <a:t>, </a:t>
            </a:r>
            <a:r>
              <a:rPr lang="en-CA" dirty="0" err="1" smtClean="0"/>
              <a:t>cytoplasmic</a:t>
            </a:r>
            <a:r>
              <a:rPr lang="en-CA" dirty="0" smtClean="0"/>
              <a:t> </a:t>
            </a:r>
            <a:r>
              <a:rPr lang="en-CA" dirty="0"/>
              <a:t>vacuoles have been observed in </a:t>
            </a:r>
            <a:r>
              <a:rPr lang="en-CA" dirty="0" smtClean="0"/>
              <a:t>degenerating </a:t>
            </a:r>
            <a:r>
              <a:rPr lang="en-CA" dirty="0" err="1" smtClean="0"/>
              <a:t>neuroblastoma</a:t>
            </a:r>
            <a:r>
              <a:rPr lang="en-CA" dirty="0" smtClean="0"/>
              <a:t> </a:t>
            </a:r>
            <a:r>
              <a:rPr lang="en-CA" dirty="0"/>
              <a:t>cell lines and following exposure to </a:t>
            </a:r>
            <a:r>
              <a:rPr lang="en-CA" dirty="0" smtClean="0"/>
              <a:t>prostaglandins [16</a:t>
            </a:r>
            <a:r>
              <a:rPr lang="en-CA" dirty="0"/>
              <a:t>] or iron [17,18].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0"/>
            <a:ext cx="8401080" cy="1417638"/>
          </a:xfrm>
        </p:spPr>
        <p:txBody>
          <a:bodyPr>
            <a:noAutofit/>
          </a:bodyPr>
          <a:lstStyle/>
          <a:p>
            <a:r>
              <a:rPr lang="en-CA" sz="2000" dirty="0" smtClean="0">
                <a:hlinkClick r:id="" action="ppaction://hlinkfile" tooltip="Pediatric hematology and oncology."/>
              </a:rPr>
              <a:t/>
            </a:r>
            <a:br>
              <a:rPr lang="en-CA" sz="2000" dirty="0" smtClean="0">
                <a:hlinkClick r:id="" action="ppaction://hlinkfile" tooltip="Pediatric hematology and oncology."/>
              </a:rPr>
            </a:br>
            <a:r>
              <a:rPr lang="en-CA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hlinkClick r:id="" action="ppaction://hlinkfile" tooltip="Pediatric hematology and oncology."/>
              </a:rPr>
              <a:t>Pediatr</a:t>
            </a:r>
            <a:r>
              <a:rPr lang="en-CA" sz="20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" action="ppaction://hlinkfile" tooltip="Pediatric hematology and oncology."/>
              </a:rPr>
              <a:t> </a:t>
            </a:r>
            <a:r>
              <a:rPr lang="en-CA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hlinkClick r:id="" action="ppaction://hlinkfile" tooltip="Pediatric hematology and oncology."/>
              </a:rPr>
              <a:t>Hematol</a:t>
            </a:r>
            <a:r>
              <a:rPr lang="en-CA" sz="20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" action="ppaction://hlinkfile" tooltip="Pediatric hematology and oncology."/>
              </a:rPr>
              <a:t> </a:t>
            </a:r>
            <a:r>
              <a:rPr lang="en-CA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hlinkClick r:id="" action="ppaction://hlinkfile" tooltip="Pediatric hematology and oncology."/>
              </a:rPr>
              <a:t>Oncol</a:t>
            </a:r>
            <a:r>
              <a:rPr lang="en-CA" sz="20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" action="ppaction://hlinkfile" tooltip="Pediatric hematology and oncology."/>
              </a:rPr>
              <a:t>.</a:t>
            </a:r>
            <a:r>
              <a:rPr lang="en-CA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2001 Mar;18(2):129-35.</a:t>
            </a:r>
            <a:br>
              <a:rPr lang="en-CA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CA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Simultaneous occurrence of advanced </a:t>
            </a:r>
            <a:r>
              <a:rPr lang="en-CA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neuroblastoma</a:t>
            </a:r>
            <a:r>
              <a:rPr lang="en-CA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and acute myeloid leukemia</a:t>
            </a:r>
            <a:r>
              <a:rPr lang="en-CA" sz="2000" b="1" dirty="0" smtClean="0"/>
              <a:t>.</a:t>
            </a:r>
            <a:br>
              <a:rPr lang="en-CA" sz="2000" b="1" dirty="0" smtClean="0"/>
            </a:br>
            <a:endParaRPr lang="en-CA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4554551"/>
          </a:xfrm>
        </p:spPr>
        <p:txBody>
          <a:bodyPr>
            <a:noAutofit/>
          </a:bodyPr>
          <a:lstStyle/>
          <a:p>
            <a:r>
              <a:rPr lang="en-CA" sz="2400" dirty="0" smtClean="0"/>
              <a:t>A 4-year-old boy with a diagnosis of stage IV </a:t>
            </a:r>
            <a:r>
              <a:rPr lang="en-CA" sz="2400" dirty="0" err="1" smtClean="0"/>
              <a:t>neuroblastoma</a:t>
            </a:r>
            <a:r>
              <a:rPr lang="en-CA" sz="2400" dirty="0" smtClean="0"/>
              <a:t> who had been treated with 6 cycles of </a:t>
            </a:r>
            <a:r>
              <a:rPr lang="en-CA" sz="2400" dirty="0" err="1" smtClean="0"/>
              <a:t>cyclophosphamide</a:t>
            </a:r>
            <a:r>
              <a:rPr lang="en-CA" sz="2400" dirty="0" smtClean="0"/>
              <a:t>, doxorubicin, </a:t>
            </a:r>
            <a:r>
              <a:rPr lang="en-CA" sz="2400" dirty="0" err="1" smtClean="0"/>
              <a:t>cisplatin</a:t>
            </a:r>
            <a:r>
              <a:rPr lang="en-CA" sz="2400" dirty="0" smtClean="0"/>
              <a:t>, and </a:t>
            </a:r>
            <a:r>
              <a:rPr lang="en-CA" sz="2400" dirty="0" err="1" smtClean="0"/>
              <a:t>etoposide</a:t>
            </a:r>
            <a:r>
              <a:rPr lang="en-CA" sz="2400" dirty="0" smtClean="0"/>
              <a:t> for 12 months. </a:t>
            </a:r>
          </a:p>
          <a:p>
            <a:endParaRPr lang="en-CA" sz="2400" dirty="0"/>
          </a:p>
          <a:p>
            <a:r>
              <a:rPr lang="en-CA" sz="2400" dirty="0" smtClean="0"/>
              <a:t>The patient reached partial remission and presented a diagnosis of acute </a:t>
            </a:r>
            <a:r>
              <a:rPr lang="en-CA" sz="2400" dirty="0" err="1" smtClean="0"/>
              <a:t>myelomonocytic</a:t>
            </a:r>
            <a:r>
              <a:rPr lang="en-CA" sz="2400" dirty="0" smtClean="0"/>
              <a:t> leukemia (M4 AML), confirmed by </a:t>
            </a:r>
            <a:r>
              <a:rPr lang="en-CA" sz="2400" dirty="0" err="1" smtClean="0"/>
              <a:t>immunophenotyping</a:t>
            </a:r>
            <a:r>
              <a:rPr lang="en-CA" sz="2400" dirty="0" smtClean="0"/>
              <a:t>. </a:t>
            </a:r>
          </a:p>
          <a:p>
            <a:endParaRPr lang="en-CA" sz="2400" dirty="0" smtClean="0"/>
          </a:p>
          <a:p>
            <a:r>
              <a:rPr lang="en-CA" sz="2400" dirty="0" smtClean="0"/>
              <a:t>After 2 months of therapy for leukemia, the child died with both malignancies in activity.</a:t>
            </a:r>
          </a:p>
          <a:p>
            <a:endParaRPr lang="en-CA" sz="2400" dirty="0"/>
          </a:p>
          <a:p>
            <a:r>
              <a:rPr lang="en-CA" sz="2400" b="1" dirty="0" smtClean="0">
                <a:solidFill>
                  <a:srgbClr val="FF0000"/>
                </a:solidFill>
              </a:rPr>
              <a:t>AML can occur as a secondary malignancy after the onset of the </a:t>
            </a:r>
            <a:r>
              <a:rPr lang="en-CA" sz="2400" b="1" dirty="0" err="1" smtClean="0">
                <a:solidFill>
                  <a:srgbClr val="FF0000"/>
                </a:solidFill>
              </a:rPr>
              <a:t>neuroblastoma</a:t>
            </a:r>
            <a:r>
              <a:rPr lang="en-CA" sz="2400" b="1" dirty="0" smtClean="0">
                <a:solidFill>
                  <a:srgbClr val="FF0000"/>
                </a:solidFill>
              </a:rPr>
              <a:t>, or be suggested by a misdiagnosis.</a:t>
            </a:r>
            <a:endParaRPr lang="en-CA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715436" cy="1071570"/>
          </a:xfrm>
        </p:spPr>
        <p:txBody>
          <a:bodyPr>
            <a:noAutofit/>
          </a:bodyPr>
          <a:lstStyle/>
          <a:p>
            <a:pPr algn="l"/>
            <a:r>
              <a:rPr lang="en-CA" sz="1800" b="1" dirty="0" err="1" smtClean="0">
                <a:solidFill>
                  <a:srgbClr val="FF0000"/>
                </a:solidFill>
              </a:rPr>
              <a:t>Neuroblastoma</a:t>
            </a:r>
            <a:r>
              <a:rPr lang="en-CA" sz="1800" b="1" dirty="0" smtClean="0">
                <a:solidFill>
                  <a:srgbClr val="FF0000"/>
                </a:solidFill>
              </a:rPr>
              <a:t> </a:t>
            </a:r>
            <a:r>
              <a:rPr lang="en-CA" sz="1800" b="1" dirty="0">
                <a:solidFill>
                  <a:srgbClr val="FF0000"/>
                </a:solidFill>
              </a:rPr>
              <a:t>and </a:t>
            </a:r>
            <a:r>
              <a:rPr lang="en-CA" sz="1800" b="1" dirty="0" smtClean="0">
                <a:solidFill>
                  <a:srgbClr val="FF0000"/>
                </a:solidFill>
              </a:rPr>
              <a:t>Treatment-Related </a:t>
            </a:r>
            <a:r>
              <a:rPr lang="en-CA" sz="1800" b="1" dirty="0" err="1" smtClean="0">
                <a:solidFill>
                  <a:srgbClr val="FF0000"/>
                </a:solidFill>
              </a:rPr>
              <a:t>Myelodysplasia</a:t>
            </a:r>
            <a:r>
              <a:rPr lang="en-CA" sz="1800" b="1" dirty="0" smtClean="0">
                <a:solidFill>
                  <a:srgbClr val="FF0000"/>
                </a:solidFill>
              </a:rPr>
              <a:t>/Leukemia: The </a:t>
            </a:r>
            <a:r>
              <a:rPr lang="en-CA" sz="1800" b="1" dirty="0">
                <a:solidFill>
                  <a:srgbClr val="FF0000"/>
                </a:solidFill>
              </a:rPr>
              <a:t>Memorial Sloan-Kettering Experience and a Literature </a:t>
            </a:r>
            <a:r>
              <a:rPr lang="en-CA" sz="1800" b="1" dirty="0" smtClean="0">
                <a:solidFill>
                  <a:srgbClr val="FF0000"/>
                </a:solidFill>
              </a:rPr>
              <a:t>Review</a:t>
            </a:r>
            <a:br>
              <a:rPr lang="en-CA" sz="1800" b="1" dirty="0" smtClean="0">
                <a:solidFill>
                  <a:srgbClr val="FF0000"/>
                </a:solidFill>
              </a:rPr>
            </a:br>
            <a:r>
              <a:rPr lang="it-IT" sz="1800" b="1" i="1" dirty="0">
                <a:solidFill>
                  <a:srgbClr val="FF0000"/>
                </a:solidFill>
              </a:rPr>
              <a:t>J Clin Oncol 16:3880-3889. 1998</a:t>
            </a:r>
            <a:endParaRPr lang="en-CA" sz="1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86874" cy="492922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CA" sz="2000" b="1" dirty="0" smtClean="0"/>
              <a:t>380 previously untreated </a:t>
            </a:r>
            <a:r>
              <a:rPr lang="en-CA" sz="2000" b="1" dirty="0"/>
              <a:t>and treated </a:t>
            </a:r>
            <a:r>
              <a:rPr lang="en-CA" sz="2000" b="1" dirty="0" smtClean="0"/>
              <a:t>patients were studied. Low-risk patients received </a:t>
            </a:r>
            <a:r>
              <a:rPr lang="en-CA" sz="2000" b="1" dirty="0"/>
              <a:t>no </a:t>
            </a:r>
            <a:r>
              <a:rPr lang="en-CA" sz="2000" b="1" dirty="0" err="1"/>
              <a:t>cytotoxic</a:t>
            </a:r>
            <a:r>
              <a:rPr lang="en-CA" sz="2000" b="1" dirty="0"/>
              <a:t> therapy. </a:t>
            </a:r>
            <a:r>
              <a:rPr lang="en-CA" sz="2000" b="1" dirty="0" smtClean="0"/>
              <a:t>High-risk patients received </a:t>
            </a:r>
            <a:r>
              <a:rPr lang="en-CA" sz="2000" b="1" dirty="0"/>
              <a:t>the N4, N5, or </a:t>
            </a:r>
            <a:r>
              <a:rPr lang="en-CA" sz="2000" b="1" dirty="0" smtClean="0"/>
              <a:t>N6  regimens.</a:t>
            </a:r>
          </a:p>
          <a:p>
            <a:pPr>
              <a:buNone/>
            </a:pPr>
            <a:endParaRPr lang="en-CA" sz="2000" b="1" dirty="0" smtClean="0"/>
          </a:p>
          <a:p>
            <a:pPr>
              <a:buNone/>
            </a:pPr>
            <a:r>
              <a:rPr lang="en-CA" sz="2000" b="1" dirty="0" smtClean="0"/>
              <a:t>t-AML </a:t>
            </a:r>
            <a:r>
              <a:rPr lang="en-CA" sz="2000" b="1" dirty="0"/>
              <a:t>occurred in </a:t>
            </a:r>
            <a:r>
              <a:rPr lang="en-CA" sz="2000" b="1" dirty="0" smtClean="0"/>
              <a:t>6 patients</a:t>
            </a:r>
            <a:r>
              <a:rPr lang="en-CA" sz="2000" b="1" dirty="0"/>
              <a:t>, </a:t>
            </a:r>
            <a:r>
              <a:rPr lang="en-CA" sz="2000" b="1" dirty="0" smtClean="0"/>
              <a:t>which included 3 </a:t>
            </a:r>
            <a:r>
              <a:rPr lang="en-CA" sz="2000" b="1" dirty="0"/>
              <a:t>of 53 patients in whom </a:t>
            </a:r>
            <a:r>
              <a:rPr lang="en-CA" sz="2000" b="1" dirty="0" smtClean="0"/>
              <a:t>only </a:t>
            </a:r>
          </a:p>
          <a:p>
            <a:pPr>
              <a:buNone/>
            </a:pPr>
            <a:r>
              <a:rPr lang="en-CA" sz="2000" b="1" dirty="0" smtClean="0"/>
              <a:t>chemotherapy consisted </a:t>
            </a:r>
            <a:r>
              <a:rPr lang="en-CA" sz="2000" b="1" dirty="0"/>
              <a:t>of N6, and three patients treated </a:t>
            </a:r>
            <a:r>
              <a:rPr lang="en-CA" sz="2000" b="1" dirty="0" smtClean="0"/>
              <a:t>for  relapsed </a:t>
            </a:r>
            <a:r>
              <a:rPr lang="en-CA" sz="2000" b="1" dirty="0"/>
              <a:t>or refractory </a:t>
            </a:r>
            <a:endParaRPr lang="en-CA" sz="2000" b="1" dirty="0" smtClean="0"/>
          </a:p>
          <a:p>
            <a:pPr>
              <a:buNone/>
            </a:pPr>
            <a:r>
              <a:rPr lang="en-CA" sz="2000" b="1" dirty="0" err="1" smtClean="0"/>
              <a:t>neuroblastoma</a:t>
            </a:r>
            <a:r>
              <a:rPr lang="en-CA" sz="2000" b="1" dirty="0"/>
              <a:t>; no case of </a:t>
            </a:r>
            <a:r>
              <a:rPr lang="en-CA" sz="2000" b="1" dirty="0" smtClean="0"/>
              <a:t>leukemia emerged </a:t>
            </a:r>
            <a:r>
              <a:rPr lang="en-CA" sz="2000" b="1" dirty="0"/>
              <a:t>among  </a:t>
            </a:r>
            <a:r>
              <a:rPr lang="en-CA" sz="2000" b="1" dirty="0" smtClean="0"/>
              <a:t>the low-risk patients</a:t>
            </a:r>
          </a:p>
          <a:p>
            <a:pPr>
              <a:buNone/>
            </a:pPr>
            <a:endParaRPr lang="en-CA" sz="2000" b="1" dirty="0" smtClean="0"/>
          </a:p>
          <a:p>
            <a:pPr>
              <a:buNone/>
            </a:pPr>
            <a:r>
              <a:rPr lang="en-CA" sz="2000" b="1" dirty="0" smtClean="0"/>
              <a:t>The </a:t>
            </a:r>
            <a:r>
              <a:rPr lang="en-CA" sz="2000" b="1" dirty="0"/>
              <a:t>36-month cumulative incidence </a:t>
            </a:r>
            <a:r>
              <a:rPr lang="en-CA" sz="2000" b="1" dirty="0" smtClean="0"/>
              <a:t>of t-AML </a:t>
            </a:r>
            <a:r>
              <a:rPr lang="en-CA" sz="2000" b="1" dirty="0"/>
              <a:t>in the N6 cohort was 7</a:t>
            </a:r>
            <a:r>
              <a:rPr lang="en-CA" sz="2000" b="1" dirty="0" smtClean="0"/>
              <a:t>%.</a:t>
            </a:r>
          </a:p>
          <a:p>
            <a:pPr>
              <a:buNone/>
            </a:pPr>
            <a:endParaRPr lang="en-CA" sz="2000" b="1" dirty="0" smtClean="0"/>
          </a:p>
          <a:p>
            <a:pPr>
              <a:buNone/>
            </a:pPr>
            <a:r>
              <a:rPr lang="en-CA" sz="2000" b="1" dirty="0" err="1" smtClean="0">
                <a:solidFill>
                  <a:srgbClr val="FF0000"/>
                </a:solidFill>
              </a:rPr>
              <a:t>Neuroblastoma</a:t>
            </a:r>
            <a:r>
              <a:rPr lang="en-CA" sz="2000" b="1" dirty="0" smtClean="0">
                <a:solidFill>
                  <a:srgbClr val="FF0000"/>
                </a:solidFill>
              </a:rPr>
              <a:t> </a:t>
            </a:r>
            <a:r>
              <a:rPr lang="en-CA" sz="2000" b="1" dirty="0">
                <a:solidFill>
                  <a:srgbClr val="FF0000"/>
                </a:solidFill>
              </a:rPr>
              <a:t>itself is not </a:t>
            </a:r>
            <a:r>
              <a:rPr lang="en-CA" sz="2000" b="1" dirty="0" smtClean="0">
                <a:solidFill>
                  <a:srgbClr val="FF0000"/>
                </a:solidFill>
              </a:rPr>
              <a:t>associated with </a:t>
            </a:r>
            <a:r>
              <a:rPr lang="en-CA" sz="2000" b="1" dirty="0">
                <a:solidFill>
                  <a:srgbClr val="FF0000"/>
                </a:solidFill>
              </a:rPr>
              <a:t>a host susceptibility to </a:t>
            </a:r>
            <a:r>
              <a:rPr lang="en-CA" sz="2000" b="1" dirty="0" smtClean="0">
                <a:solidFill>
                  <a:srgbClr val="FF0000"/>
                </a:solidFill>
              </a:rPr>
              <a:t>leukemia </a:t>
            </a:r>
          </a:p>
          <a:p>
            <a:pPr>
              <a:buNone/>
            </a:pPr>
            <a:r>
              <a:rPr lang="en-CA" sz="2000" b="1" dirty="0" smtClean="0">
                <a:solidFill>
                  <a:srgbClr val="FF0000"/>
                </a:solidFill>
              </a:rPr>
              <a:t> </a:t>
            </a:r>
            <a:r>
              <a:rPr lang="en-CA" sz="2000" b="1" dirty="0">
                <a:solidFill>
                  <a:srgbClr val="FF0000"/>
                </a:solidFill>
              </a:rPr>
              <a:t>However, </a:t>
            </a:r>
            <a:r>
              <a:rPr lang="en-CA" sz="2000" b="1" dirty="0" smtClean="0">
                <a:solidFill>
                  <a:srgbClr val="FF0000"/>
                </a:solidFill>
              </a:rPr>
              <a:t>current </a:t>
            </a:r>
            <a:r>
              <a:rPr lang="en-CA" sz="2000" b="1" dirty="0" err="1" smtClean="0">
                <a:solidFill>
                  <a:srgbClr val="FF0000"/>
                </a:solidFill>
              </a:rPr>
              <a:t>neuroblastoma</a:t>
            </a:r>
            <a:r>
              <a:rPr lang="en-CA" sz="2000" b="1" dirty="0" smtClean="0">
                <a:solidFill>
                  <a:srgbClr val="FF0000"/>
                </a:solidFill>
              </a:rPr>
              <a:t> </a:t>
            </a:r>
            <a:r>
              <a:rPr lang="en-CA" sz="2000" b="1" dirty="0">
                <a:solidFill>
                  <a:srgbClr val="FF0000"/>
                </a:solidFill>
              </a:rPr>
              <a:t>treatment programs that use high-dose</a:t>
            </a:r>
          </a:p>
          <a:p>
            <a:pPr>
              <a:buNone/>
            </a:pPr>
            <a:r>
              <a:rPr lang="en-CA" sz="2000" b="1" dirty="0" smtClean="0">
                <a:solidFill>
                  <a:srgbClr val="FF0000"/>
                </a:solidFill>
              </a:rPr>
              <a:t>CPM, </a:t>
            </a:r>
            <a:r>
              <a:rPr lang="en-CA" sz="2000" b="1" dirty="0" err="1">
                <a:solidFill>
                  <a:srgbClr val="FF0000"/>
                </a:solidFill>
              </a:rPr>
              <a:t>cisplatin</a:t>
            </a:r>
            <a:r>
              <a:rPr lang="en-CA" sz="2000" b="1" dirty="0">
                <a:solidFill>
                  <a:srgbClr val="FF0000"/>
                </a:solidFill>
              </a:rPr>
              <a:t>, and </a:t>
            </a:r>
            <a:r>
              <a:rPr lang="en-CA" sz="2000" b="1" dirty="0" err="1">
                <a:solidFill>
                  <a:srgbClr val="FF0000"/>
                </a:solidFill>
              </a:rPr>
              <a:t>topoisomerase-ll</a:t>
            </a:r>
            <a:r>
              <a:rPr lang="en-CA" sz="2000" b="1" dirty="0">
                <a:solidFill>
                  <a:srgbClr val="FF0000"/>
                </a:solidFill>
              </a:rPr>
              <a:t> </a:t>
            </a:r>
            <a:r>
              <a:rPr lang="en-CA" sz="2000" b="1" dirty="0" smtClean="0">
                <a:solidFill>
                  <a:srgbClr val="FF0000"/>
                </a:solidFill>
              </a:rPr>
              <a:t>inhibitors may </a:t>
            </a:r>
            <a:r>
              <a:rPr lang="en-CA" sz="2000" b="1" dirty="0">
                <a:solidFill>
                  <a:srgbClr val="FF0000"/>
                </a:solidFill>
              </a:rPr>
              <a:t>entail a considerable risk for </a:t>
            </a:r>
            <a:endParaRPr lang="en-CA" sz="2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CA" sz="2000" b="1" dirty="0" smtClean="0">
                <a:solidFill>
                  <a:srgbClr val="FF0000"/>
                </a:solidFill>
              </a:rPr>
              <a:t>t-AML</a:t>
            </a:r>
            <a:endParaRPr lang="en-CA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143000"/>
          </a:xfrm>
        </p:spPr>
        <p:txBody>
          <a:bodyPr>
            <a:noAutofit/>
          </a:bodyPr>
          <a:lstStyle/>
          <a:p>
            <a:r>
              <a:rPr lang="en-CA" sz="3200" b="1" dirty="0" smtClean="0">
                <a:solidFill>
                  <a:srgbClr val="FF0000"/>
                </a:solidFill>
              </a:rPr>
              <a:t>Acute lymphoblastic leukaemia with t(4; 11) follows </a:t>
            </a:r>
            <a:r>
              <a:rPr lang="en-CA" sz="3200" b="1" dirty="0" err="1" smtClean="0">
                <a:solidFill>
                  <a:srgbClr val="FF0000"/>
                </a:solidFill>
              </a:rPr>
              <a:t>neuroblastoma</a:t>
            </a:r>
            <a:r>
              <a:rPr lang="en-CA" sz="3200" b="1" dirty="0" smtClean="0">
                <a:solidFill>
                  <a:srgbClr val="FF0000"/>
                </a:solidFill>
              </a:rPr>
              <a:t>: A late effect of treatment?</a:t>
            </a:r>
            <a:endParaRPr lang="en-CA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71612"/>
            <a:ext cx="8715436" cy="45545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sz="2400" b="1" dirty="0" smtClean="0"/>
              <a:t>Medical and </a:t>
            </a:r>
            <a:r>
              <a:rPr lang="en-CA" sz="2400" b="1" dirty="0" err="1" smtClean="0"/>
              <a:t>Pediatric</a:t>
            </a:r>
            <a:r>
              <a:rPr lang="en-CA" sz="2400" b="1" dirty="0" smtClean="0"/>
              <a:t> Oncology, 1985, </a:t>
            </a:r>
            <a:r>
              <a:rPr lang="en-CA" sz="2400" dirty="0" smtClean="0"/>
              <a:t>Volume 13, Issue 1</a:t>
            </a:r>
          </a:p>
          <a:p>
            <a:pPr>
              <a:buNone/>
            </a:pPr>
            <a:endParaRPr lang="en-CA" sz="2400" dirty="0"/>
          </a:p>
          <a:p>
            <a:pPr>
              <a:buNone/>
            </a:pPr>
            <a:r>
              <a:rPr lang="en-CA" sz="2400" dirty="0" smtClean="0"/>
              <a:t>     </a:t>
            </a:r>
            <a:r>
              <a:rPr lang="en-CA" dirty="0" smtClean="0"/>
              <a:t>The case presented is of a 7-year-old girl who developed acute lymphoblastic leukaemia (ALL) with t(4; 11)(q21; q23) 5 years after the onset of </a:t>
            </a:r>
            <a:r>
              <a:rPr lang="en-CA" dirty="0" err="1" smtClean="0"/>
              <a:t>neuroblastoma</a:t>
            </a:r>
            <a:r>
              <a:rPr lang="en-CA" dirty="0" smtClean="0"/>
              <a:t> and 4 months after completing treatment for a first relapse. Consideration is given to the relative importance in this case of genetic factors and chemotherapeutic drugs in the </a:t>
            </a:r>
            <a:r>
              <a:rPr lang="en-CA" dirty="0" err="1" smtClean="0"/>
              <a:t>etiology</a:t>
            </a:r>
            <a:r>
              <a:rPr lang="en-CA" dirty="0" smtClean="0"/>
              <a:t> of ALL.</a:t>
            </a:r>
          </a:p>
          <a:p>
            <a:pPr>
              <a:buNone/>
            </a:pPr>
            <a:endParaRPr lang="en-CA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14488"/>
          </a:xfrm>
        </p:spPr>
        <p:txBody>
          <a:bodyPr>
            <a:noAutofit/>
          </a:bodyPr>
          <a:lstStyle/>
          <a:p>
            <a:pPr algn="l"/>
            <a:r>
              <a:rPr lang="en-CA" sz="2800" dirty="0" smtClean="0">
                <a:hlinkClick r:id="" action="ppaction://hlinkfile" tooltip="Journal of hematology &amp; oncology."/>
              </a:rPr>
              <a:t/>
            </a:r>
            <a:br>
              <a:rPr lang="en-CA" sz="2800" dirty="0" smtClean="0">
                <a:hlinkClick r:id="" action="ppaction://hlinkfile" tooltip="Journal of hematology &amp; oncology."/>
              </a:rPr>
            </a:br>
            <a:r>
              <a:rPr lang="en-CA" sz="2800" dirty="0" smtClean="0">
                <a:hlinkClick r:id="" action="ppaction://hlinkfile" tooltip="Journal of hematology &amp; oncology."/>
              </a:rPr>
              <a:t/>
            </a:r>
            <a:br>
              <a:rPr lang="en-CA" sz="2800" dirty="0" smtClean="0">
                <a:hlinkClick r:id="" action="ppaction://hlinkfile" tooltip="Journal of hematology &amp; oncology."/>
              </a:rPr>
            </a:br>
            <a:r>
              <a:rPr lang="en-CA" sz="2800" dirty="0">
                <a:hlinkClick r:id="" action="ppaction://hlinkfile" tooltip="Journal of hematology &amp; oncology."/>
              </a:rPr>
              <a:t/>
            </a:r>
            <a:br>
              <a:rPr lang="en-CA" sz="2800" dirty="0">
                <a:hlinkClick r:id="" action="ppaction://hlinkfile" tooltip="Journal of hematology &amp; oncology."/>
              </a:rPr>
            </a:br>
            <a:r>
              <a:rPr lang="en-CA" sz="2800" dirty="0" smtClean="0">
                <a:hlinkClick r:id="" action="ppaction://hlinkfile" tooltip="Journal of hematology &amp; oncology."/>
              </a:rPr>
              <a:t>                      </a:t>
            </a:r>
            <a:r>
              <a:rPr lang="en-CA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hlinkClick r:id="" action="ppaction://hlinkfile" tooltip="Journal of hematology &amp; oncology."/>
              </a:rPr>
              <a:t>Hematol</a:t>
            </a:r>
            <a:r>
              <a:rPr lang="en-CA" sz="32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" action="ppaction://hlinkfile" tooltip="Journal of hematology &amp; oncology."/>
              </a:rPr>
              <a:t> </a:t>
            </a:r>
            <a:r>
              <a:rPr lang="en-CA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hlinkClick r:id="" action="ppaction://hlinkfile" tooltip="Journal of hematology &amp; oncology."/>
              </a:rPr>
              <a:t>Oncol</a:t>
            </a:r>
            <a:r>
              <a:rPr lang="en-CA" sz="32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" action="ppaction://hlinkfile" tooltip="Journal of hematology &amp; oncology."/>
              </a:rPr>
              <a:t>.</a:t>
            </a:r>
            <a:r>
              <a:rPr lang="en-CA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2012 Aug 1;5:44..</a:t>
            </a:r>
            <a:r>
              <a:rPr lang="en-CA" sz="3200" dirty="0" smtClean="0">
                <a:solidFill>
                  <a:srgbClr val="FF0000"/>
                </a:solidFill>
              </a:rPr>
              <a:t/>
            </a:r>
            <a:br>
              <a:rPr lang="en-CA" sz="3200" dirty="0" smtClean="0">
                <a:solidFill>
                  <a:srgbClr val="FF0000"/>
                </a:solidFill>
              </a:rPr>
            </a:br>
            <a:r>
              <a:rPr lang="en-CA" sz="3200" dirty="0" smtClean="0">
                <a:solidFill>
                  <a:srgbClr val="FF0000"/>
                </a:solidFill>
              </a:rPr>
              <a:t>  </a:t>
            </a:r>
            <a:r>
              <a:rPr lang="en-CA" sz="3200" b="1" dirty="0" smtClean="0">
                <a:solidFill>
                  <a:srgbClr val="FF0000"/>
                </a:solidFill>
              </a:rPr>
              <a:t>Outcome of therapy-related myeloid </a:t>
            </a:r>
            <a:r>
              <a:rPr lang="en-CA" sz="3200" b="1" dirty="0" err="1" smtClean="0">
                <a:solidFill>
                  <a:srgbClr val="FF0000"/>
                </a:solidFill>
              </a:rPr>
              <a:t>neoplasms</a:t>
            </a:r>
            <a:r>
              <a:rPr lang="en-CA" sz="3200" b="1" dirty="0" smtClean="0">
                <a:solidFill>
                  <a:srgbClr val="FF0000"/>
                </a:solidFill>
              </a:rPr>
              <a:t>  </a:t>
            </a:r>
            <a:br>
              <a:rPr lang="en-CA" sz="3200" b="1" dirty="0" smtClean="0">
                <a:solidFill>
                  <a:srgbClr val="FF0000"/>
                </a:solidFill>
              </a:rPr>
            </a:br>
            <a:r>
              <a:rPr lang="en-CA" sz="3200" b="1" dirty="0">
                <a:solidFill>
                  <a:srgbClr val="FF0000"/>
                </a:solidFill>
              </a:rPr>
              <a:t> </a:t>
            </a:r>
            <a:r>
              <a:rPr lang="en-CA" sz="3200" b="1" dirty="0" smtClean="0">
                <a:solidFill>
                  <a:srgbClr val="FF0000"/>
                </a:solidFill>
              </a:rPr>
              <a:t> treated  with </a:t>
            </a:r>
            <a:r>
              <a:rPr lang="en-CA" sz="3200" b="1" dirty="0" err="1" smtClean="0">
                <a:solidFill>
                  <a:srgbClr val="FF0000"/>
                </a:solidFill>
              </a:rPr>
              <a:t>azacitidine</a:t>
            </a:r>
            <a:r>
              <a:rPr lang="en-CA" sz="3200" b="1" dirty="0" smtClean="0">
                <a:solidFill>
                  <a:srgbClr val="FF0000"/>
                </a:solidFill>
              </a:rPr>
              <a:t>.</a:t>
            </a:r>
            <a:r>
              <a:rPr lang="en-CA" sz="2800" b="1" dirty="0" smtClean="0"/>
              <a:t/>
            </a:r>
            <a:br>
              <a:rPr lang="en-CA" sz="2800" b="1" dirty="0" smtClean="0"/>
            </a:b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143116"/>
            <a:ext cx="8258204" cy="3983047"/>
          </a:xfrm>
        </p:spPr>
        <p:txBody>
          <a:bodyPr>
            <a:normAutofit/>
          </a:bodyPr>
          <a:lstStyle/>
          <a:p>
            <a:endParaRPr lang="en-CA" dirty="0" smtClean="0"/>
          </a:p>
          <a:p>
            <a:r>
              <a:rPr lang="en-CA" dirty="0" smtClean="0"/>
              <a:t>This study reports efficacy of AZA in the largest series of therapy-related MN patients treated with 5-AZA. </a:t>
            </a:r>
          </a:p>
          <a:p>
            <a:endParaRPr lang="en-CA" dirty="0"/>
          </a:p>
          <a:p>
            <a:r>
              <a:rPr lang="en-CA" dirty="0" smtClean="0"/>
              <a:t>Our data show that blasts and  </a:t>
            </a:r>
            <a:r>
              <a:rPr lang="en-CA" dirty="0" err="1" smtClean="0"/>
              <a:t>karyotype</a:t>
            </a:r>
            <a:r>
              <a:rPr lang="en-CA" dirty="0" smtClean="0"/>
              <a:t> maintain their important prognostic role in t-MN also in the </a:t>
            </a:r>
            <a:r>
              <a:rPr lang="en-CA" dirty="0" err="1" smtClean="0">
                <a:solidFill>
                  <a:srgbClr val="FF0000"/>
                </a:solidFill>
              </a:rPr>
              <a:t>azacitidine</a:t>
            </a:r>
            <a:r>
              <a:rPr lang="en-CA" dirty="0" smtClean="0"/>
              <a:t> era.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858280" cy="1868478"/>
          </a:xfrm>
        </p:spPr>
        <p:txBody>
          <a:bodyPr>
            <a:noAutofit/>
          </a:bodyPr>
          <a:lstStyle/>
          <a:p>
            <a:pPr algn="l"/>
            <a:r>
              <a:rPr lang="en-CA" sz="2000" u="sng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" action="ppaction://hlinkfile" tooltip="British journal of haematology."/>
              </a:rPr>
              <a:t/>
            </a:r>
            <a:br>
              <a:rPr lang="en-CA" sz="2000" u="sng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" action="ppaction://hlinkfile" tooltip="British journal of haematology."/>
              </a:rPr>
            </a:br>
            <a:r>
              <a:rPr lang="en-CA" sz="2000" u="sng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" action="ppaction://hlinkfile" tooltip="British journal of haematology."/>
              </a:rPr>
              <a:t>             </a:t>
            </a:r>
            <a:r>
              <a:rPr lang="en-CA" sz="20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" action="ppaction://hlinkfile" tooltip="British journal of haematology."/>
              </a:rPr>
              <a:t>Br J </a:t>
            </a:r>
            <a:r>
              <a:rPr lang="en-CA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hlinkClick r:id="" action="ppaction://hlinkfile" tooltip="British journal of haematology."/>
              </a:rPr>
              <a:t>Haematol</a:t>
            </a:r>
            <a:r>
              <a:rPr lang="en-CA" sz="20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" action="ppaction://hlinkfile" tooltip="British journal of haematology."/>
              </a:rPr>
              <a:t>.</a:t>
            </a:r>
            <a:r>
              <a:rPr lang="en-CA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2001 Sep;114(3):539-43.</a:t>
            </a:r>
            <a:br>
              <a:rPr lang="en-CA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CA" sz="2000" b="1" dirty="0" smtClean="0">
                <a:solidFill>
                  <a:srgbClr val="FF0000"/>
                </a:solidFill>
              </a:rPr>
              <a:t>Therapy-related acute lymphoblastic leukaemia with MLL rearrangements following DNA </a:t>
            </a:r>
            <a:r>
              <a:rPr lang="en-CA" sz="2000" b="1" dirty="0" err="1" smtClean="0">
                <a:solidFill>
                  <a:srgbClr val="FF0000"/>
                </a:solidFill>
              </a:rPr>
              <a:t>topoisomerase</a:t>
            </a:r>
            <a:r>
              <a:rPr lang="en-CA" sz="2000" b="1" dirty="0" smtClean="0">
                <a:solidFill>
                  <a:srgbClr val="FF0000"/>
                </a:solidFill>
              </a:rPr>
              <a:t> II inhibitors, an increasing problem: report on two new cases and review of the literature since 1992.</a:t>
            </a:r>
            <a:r>
              <a:rPr lang="en-CA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CA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n-CA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57430"/>
            <a:ext cx="9144000" cy="421484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CA" sz="2400" b="1" dirty="0" smtClean="0"/>
              <a:t>   </a:t>
            </a:r>
          </a:p>
          <a:p>
            <a:pPr>
              <a:buNone/>
            </a:pPr>
            <a:r>
              <a:rPr lang="en-CA" sz="2400" b="1" dirty="0"/>
              <a:t> </a:t>
            </a:r>
            <a:r>
              <a:rPr lang="en-CA" sz="2400" b="1" dirty="0" smtClean="0"/>
              <a:t>    A review of the literature since 1992 including these two patients reveals a total of 23 cases of ALL or lymphoblastic lymphoma after chemotherapy presenting  translocations to 11q23</a:t>
            </a:r>
          </a:p>
          <a:p>
            <a:pPr>
              <a:buNone/>
            </a:pPr>
            <a:endParaRPr lang="en-CA" sz="2400" b="1" dirty="0" smtClean="0"/>
          </a:p>
          <a:p>
            <a:pPr>
              <a:buNone/>
            </a:pPr>
            <a:r>
              <a:rPr lang="en-CA" sz="2400" b="1" dirty="0" smtClean="0"/>
              <a:t>     These results indicate that patients with ALL and translocations to chromosome band 11q23 following chemotherapy with </a:t>
            </a:r>
            <a:r>
              <a:rPr lang="en-CA" sz="2400" b="1" dirty="0" err="1" smtClean="0"/>
              <a:t>topoisomerase</a:t>
            </a:r>
            <a:r>
              <a:rPr lang="en-CA" sz="2400" b="1" dirty="0" smtClean="0"/>
              <a:t> II inhibitors in the future should be included with cases of MDS or AML in calculations of risk of leukaemia.</a:t>
            </a:r>
            <a:endParaRPr lang="en-CA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85720" y="428604"/>
            <a:ext cx="8643998" cy="6072230"/>
          </a:xfrm>
        </p:spPr>
        <p:txBody>
          <a:bodyPr>
            <a:normAutofit/>
          </a:bodyPr>
          <a:lstStyle/>
          <a:p>
            <a:r>
              <a:rPr lang="en-CA" dirty="0" smtClean="0"/>
              <a:t>Bone marrow aspirate was performed on 4,91 which revealed an increase number in mononuclear cells up to 70-80 % , </a:t>
            </a:r>
            <a:r>
              <a:rPr lang="en-CA" dirty="0" err="1" smtClean="0"/>
              <a:t>flowcytometry</a:t>
            </a:r>
            <a:r>
              <a:rPr lang="en-CA" dirty="0"/>
              <a:t> </a:t>
            </a:r>
            <a:r>
              <a:rPr lang="en-CA" dirty="0" smtClean="0"/>
              <a:t>showed CD-34 of about 60% .</a:t>
            </a:r>
          </a:p>
          <a:p>
            <a:pPr>
              <a:buNone/>
            </a:pPr>
            <a:endParaRPr lang="en-CA" dirty="0" smtClean="0"/>
          </a:p>
          <a:p>
            <a:r>
              <a:rPr lang="en-CA" dirty="0" smtClean="0"/>
              <a:t>At this time bone marrow biopsy performed which reported as negative  for malignancy.</a:t>
            </a:r>
          </a:p>
          <a:p>
            <a:pPr>
              <a:buNone/>
            </a:pPr>
            <a:endParaRPr lang="en-CA" dirty="0" smtClean="0"/>
          </a:p>
          <a:p>
            <a:r>
              <a:rPr lang="en-CA" dirty="0" smtClean="0"/>
              <a:t>N-</a:t>
            </a:r>
            <a:r>
              <a:rPr lang="en-CA" dirty="0" err="1" smtClean="0"/>
              <a:t>myc</a:t>
            </a:r>
            <a:r>
              <a:rPr lang="en-CA" dirty="0" smtClean="0"/>
              <a:t> of BM was </a:t>
            </a:r>
            <a:r>
              <a:rPr lang="en-CA" dirty="0" err="1" smtClean="0"/>
              <a:t>neg</a:t>
            </a:r>
            <a:r>
              <a:rPr lang="en-CA" dirty="0" smtClean="0"/>
              <a:t>, and MIBG at the same time was </a:t>
            </a:r>
            <a:r>
              <a:rPr lang="en-CA" dirty="0" err="1" smtClean="0"/>
              <a:t>nl</a:t>
            </a:r>
            <a:r>
              <a:rPr lang="en-CA" dirty="0" smtClean="0"/>
              <a:t>.</a:t>
            </a:r>
          </a:p>
          <a:p>
            <a:endParaRPr lang="en-CA" dirty="0" smtClean="0"/>
          </a:p>
          <a:p>
            <a:r>
              <a:rPr lang="en-CA" dirty="0" smtClean="0"/>
              <a:t>imaging studies were normal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71480"/>
            <a:ext cx="8929718" cy="5643602"/>
          </a:xfrm>
        </p:spPr>
        <p:txBody>
          <a:bodyPr>
            <a:normAutofit lnSpcReduction="10000"/>
          </a:bodyPr>
          <a:lstStyle/>
          <a:p>
            <a:r>
              <a:rPr lang="en-CA" sz="4000" b="1" dirty="0" smtClean="0">
                <a:solidFill>
                  <a:srgbClr val="FF0000"/>
                </a:solidFill>
              </a:rPr>
              <a:t>Choice of treatment for </a:t>
            </a:r>
            <a:r>
              <a:rPr lang="en-CA" sz="4000" b="1" dirty="0" err="1" smtClean="0">
                <a:solidFill>
                  <a:srgbClr val="FF0000"/>
                </a:solidFill>
              </a:rPr>
              <a:t>therpy</a:t>
            </a:r>
            <a:r>
              <a:rPr lang="en-CA" sz="4000" b="1" dirty="0" smtClean="0">
                <a:solidFill>
                  <a:srgbClr val="FF0000"/>
                </a:solidFill>
              </a:rPr>
              <a:t> related AML  In </a:t>
            </a:r>
            <a:r>
              <a:rPr lang="en-CA" sz="4000" b="1" smtClean="0">
                <a:solidFill>
                  <a:srgbClr val="FF0000"/>
                </a:solidFill>
              </a:rPr>
              <a:t>a  </a:t>
            </a:r>
            <a:r>
              <a:rPr lang="en-CA" sz="4000" b="1" dirty="0" smtClean="0">
                <a:solidFill>
                  <a:srgbClr val="FF0000"/>
                </a:solidFill>
              </a:rPr>
              <a:t>heavily treated patient.</a:t>
            </a:r>
          </a:p>
          <a:p>
            <a:endParaRPr lang="en-CA" sz="4000" b="1" dirty="0">
              <a:solidFill>
                <a:srgbClr val="FF0000"/>
              </a:solidFill>
            </a:endParaRPr>
          </a:p>
          <a:p>
            <a:r>
              <a:rPr lang="en-CA" sz="4000" b="1" dirty="0" smtClean="0">
                <a:solidFill>
                  <a:srgbClr val="00B050"/>
                </a:solidFill>
              </a:rPr>
              <a:t>High dose </a:t>
            </a:r>
            <a:r>
              <a:rPr lang="en-CA" sz="4000" b="1" dirty="0" err="1" smtClean="0">
                <a:solidFill>
                  <a:srgbClr val="00B050"/>
                </a:solidFill>
              </a:rPr>
              <a:t>Ara</a:t>
            </a:r>
            <a:r>
              <a:rPr lang="en-CA" sz="4000" b="1" dirty="0" smtClean="0">
                <a:solidFill>
                  <a:srgbClr val="00B050"/>
                </a:solidFill>
              </a:rPr>
              <a:t>- C (our patient has received total </a:t>
            </a:r>
            <a:r>
              <a:rPr lang="en-CA" sz="4000" b="1" strike="sngStrike" dirty="0" smtClean="0">
                <a:solidFill>
                  <a:srgbClr val="00B050"/>
                </a:solidFill>
              </a:rPr>
              <a:t>dose of </a:t>
            </a:r>
            <a:r>
              <a:rPr lang="en-CA" sz="4000" b="1" strike="sngStrike" dirty="0" err="1" smtClean="0">
                <a:solidFill>
                  <a:srgbClr val="00B050"/>
                </a:solidFill>
              </a:rPr>
              <a:t>anthracyclines</a:t>
            </a:r>
            <a:r>
              <a:rPr lang="en-CA" sz="4000" b="1" strike="sngStrike" dirty="0" smtClean="0">
                <a:solidFill>
                  <a:srgbClr val="00B050"/>
                </a:solidFill>
              </a:rPr>
              <a:t>,</a:t>
            </a:r>
          </a:p>
          <a:p>
            <a:pPr>
              <a:buNone/>
            </a:pPr>
            <a:endParaRPr lang="en-CA" sz="4000" b="1" strike="sngStrike" dirty="0" smtClean="0">
              <a:solidFill>
                <a:srgbClr val="00B050"/>
              </a:solidFill>
            </a:endParaRPr>
          </a:p>
          <a:p>
            <a:r>
              <a:rPr lang="en-CA" sz="4000" b="1" dirty="0" smtClean="0">
                <a:solidFill>
                  <a:srgbClr val="00B050"/>
                </a:solidFill>
              </a:rPr>
              <a:t> </a:t>
            </a:r>
            <a:r>
              <a:rPr lang="en-CA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 about </a:t>
            </a:r>
            <a:r>
              <a:rPr lang="en-CA" sz="4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mitoxantrone</a:t>
            </a:r>
            <a:endParaRPr lang="en-CA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C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5768997"/>
          </a:xfrm>
        </p:spPr>
        <p:txBody>
          <a:bodyPr/>
          <a:lstStyle/>
          <a:p>
            <a:r>
              <a:rPr lang="en-CA" b="1" dirty="0" smtClean="0"/>
              <a:t>2 month later the patient  came back with severe </a:t>
            </a:r>
            <a:r>
              <a:rPr lang="en-CA" b="1" dirty="0" err="1" smtClean="0"/>
              <a:t>anemia</a:t>
            </a:r>
            <a:r>
              <a:rPr lang="en-CA" b="1" dirty="0" smtClean="0"/>
              <a:t> and thrombocytopenia, and 30% blast in PBS.</a:t>
            </a:r>
          </a:p>
          <a:p>
            <a:endParaRPr lang="en-CA" b="1" dirty="0" smtClean="0"/>
          </a:p>
          <a:p>
            <a:endParaRPr lang="en-CA" b="1" dirty="0" smtClean="0"/>
          </a:p>
          <a:p>
            <a:r>
              <a:rPr lang="en-CA" b="1" dirty="0" smtClean="0"/>
              <a:t>BM was performed which was totally infiltrated with blasts</a:t>
            </a:r>
          </a:p>
          <a:p>
            <a:pPr>
              <a:buNone/>
            </a:pPr>
            <a:r>
              <a:rPr lang="en-CA" b="1" dirty="0">
                <a:solidFill>
                  <a:srgbClr val="FF0000"/>
                </a:solidFill>
              </a:rPr>
              <a:t> </a:t>
            </a:r>
            <a:r>
              <a:rPr lang="en-CA" b="1" dirty="0" smtClean="0">
                <a:solidFill>
                  <a:srgbClr val="FF0000"/>
                </a:solidFill>
              </a:rPr>
              <a:t>     </a:t>
            </a:r>
          </a:p>
          <a:p>
            <a:pPr>
              <a:buNone/>
            </a:pPr>
            <a:r>
              <a:rPr lang="en-CA" b="1" dirty="0">
                <a:solidFill>
                  <a:srgbClr val="FF0000"/>
                </a:solidFill>
              </a:rPr>
              <a:t> </a:t>
            </a:r>
            <a:r>
              <a:rPr lang="en-CA" b="1" dirty="0" smtClean="0">
                <a:solidFill>
                  <a:srgbClr val="FF0000"/>
                </a:solidFill>
              </a:rPr>
              <a:t>                 </a:t>
            </a:r>
          </a:p>
          <a:p>
            <a:pPr>
              <a:buNone/>
            </a:pPr>
            <a:r>
              <a:rPr lang="en-CA" sz="3200" b="1" dirty="0" smtClean="0">
                <a:solidFill>
                  <a:srgbClr val="FF0000"/>
                </a:solidFill>
              </a:rPr>
              <a:t>               WHAT IS THE DIAGNOSIS </a:t>
            </a:r>
            <a:endParaRPr lang="en-CA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7143800"/>
          </a:xfrm>
        </p:spPr>
        <p:txBody>
          <a:bodyPr>
            <a:noAutofit/>
          </a:bodyPr>
          <a:lstStyle/>
          <a:p>
            <a:r>
              <a:rPr lang="en-CA" b="1" dirty="0" err="1" smtClean="0"/>
              <a:t>Flowcytometry</a:t>
            </a:r>
            <a:r>
              <a:rPr lang="en-CA" b="1" dirty="0" smtClean="0"/>
              <a:t> : CD 45 + population was increased, other markers for myeloid and lymphoid lineage were negative.</a:t>
            </a:r>
          </a:p>
          <a:p>
            <a:endParaRPr lang="en-CA" b="1" dirty="0" smtClean="0"/>
          </a:p>
          <a:p>
            <a:r>
              <a:rPr lang="en-CA" b="1" dirty="0" smtClean="0"/>
              <a:t>Only </a:t>
            </a:r>
            <a:r>
              <a:rPr lang="en-CA" sz="2800" b="1" dirty="0" err="1" smtClean="0">
                <a:solidFill>
                  <a:srgbClr val="FF0000"/>
                </a:solidFill>
              </a:rPr>
              <a:t>cytoplasmic</a:t>
            </a:r>
            <a:r>
              <a:rPr lang="en-CA" sz="2800" b="1" dirty="0" smtClean="0">
                <a:solidFill>
                  <a:srgbClr val="FF0000"/>
                </a:solidFill>
              </a:rPr>
              <a:t> MPO </a:t>
            </a:r>
            <a:r>
              <a:rPr lang="en-CA" b="1" dirty="0" smtClean="0"/>
              <a:t>was reported pos in one center.</a:t>
            </a:r>
          </a:p>
          <a:p>
            <a:endParaRPr lang="en-CA" b="1" dirty="0" smtClean="0"/>
          </a:p>
          <a:p>
            <a:r>
              <a:rPr lang="en-CA" b="1" dirty="0" smtClean="0"/>
              <a:t>A repeat BM </a:t>
            </a:r>
            <a:r>
              <a:rPr lang="en-CA" sz="2800" b="1" dirty="0" smtClean="0"/>
              <a:t>was </a:t>
            </a:r>
            <a:r>
              <a:rPr lang="en-CA" sz="2800" b="1" dirty="0" err="1" smtClean="0">
                <a:solidFill>
                  <a:srgbClr val="FF0000"/>
                </a:solidFill>
              </a:rPr>
              <a:t>Neg</a:t>
            </a:r>
            <a:r>
              <a:rPr lang="en-CA" sz="2800" b="1" dirty="0" smtClean="0">
                <a:solidFill>
                  <a:srgbClr val="FF0000"/>
                </a:solidFill>
              </a:rPr>
              <a:t> for N-</a:t>
            </a:r>
            <a:r>
              <a:rPr lang="en-CA" sz="2800" b="1" dirty="0" err="1" smtClean="0">
                <a:solidFill>
                  <a:srgbClr val="FF0000"/>
                </a:solidFill>
              </a:rPr>
              <a:t>myc</a:t>
            </a:r>
            <a:r>
              <a:rPr lang="en-CA" sz="2800" b="1" dirty="0" smtClean="0">
                <a:solidFill>
                  <a:srgbClr val="FF0000"/>
                </a:solidFill>
              </a:rPr>
              <a:t>, positive for CD13, CD33, CD 117, CD34 and HLA-DR.</a:t>
            </a:r>
          </a:p>
          <a:p>
            <a:pPr>
              <a:buNone/>
            </a:pPr>
            <a:endParaRPr lang="en-CA" b="1" dirty="0" smtClean="0">
              <a:solidFill>
                <a:srgbClr val="FF0000"/>
              </a:solidFill>
            </a:endParaRPr>
          </a:p>
          <a:p>
            <a:r>
              <a:rPr lang="en-CA" b="1" dirty="0" smtClean="0"/>
              <a:t> Bone marrow biopsy was sent for IHC.</a:t>
            </a:r>
          </a:p>
          <a:p>
            <a:endParaRPr lang="en-CA" b="1" dirty="0" smtClean="0"/>
          </a:p>
          <a:p>
            <a:r>
              <a:rPr lang="en-CA" b="1" dirty="0" smtClean="0"/>
              <a:t>24-hour Urinary VMA was in normal range</a:t>
            </a:r>
          </a:p>
          <a:p>
            <a:endParaRPr lang="en-CA" b="1" dirty="0" smtClean="0"/>
          </a:p>
          <a:p>
            <a:r>
              <a:rPr lang="en-CA" b="1" dirty="0" smtClean="0"/>
              <a:t>CT-scan of </a:t>
            </a:r>
            <a:r>
              <a:rPr lang="en-CA" b="1" dirty="0" err="1" smtClean="0"/>
              <a:t>brain,chest</a:t>
            </a:r>
            <a:r>
              <a:rPr lang="en-CA" b="1" dirty="0" smtClean="0"/>
              <a:t> and </a:t>
            </a:r>
            <a:r>
              <a:rPr lang="en-CA" b="1" dirty="0" err="1" smtClean="0"/>
              <a:t>abdominopelvic</a:t>
            </a:r>
            <a:r>
              <a:rPr lang="en-CA" b="1" dirty="0" smtClean="0"/>
              <a:t> was normal</a:t>
            </a:r>
            <a:endParaRPr lang="en-CA" b="1" dirty="0"/>
          </a:p>
          <a:p>
            <a:endParaRPr lang="en-CA" b="1" dirty="0" smtClean="0"/>
          </a:p>
          <a:p>
            <a:endParaRPr lang="en-C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929718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sz="3600" b="1" i="1" dirty="0" smtClean="0"/>
              <a:t>               The patient is diagnosed as </a:t>
            </a:r>
          </a:p>
          <a:p>
            <a:pPr>
              <a:buNone/>
            </a:pPr>
            <a:r>
              <a:rPr lang="en-CA" sz="3600" b="1" i="1" dirty="0">
                <a:solidFill>
                  <a:srgbClr val="FF0000"/>
                </a:solidFill>
              </a:rPr>
              <a:t> </a:t>
            </a:r>
            <a:r>
              <a:rPr lang="en-CA" sz="3600" b="1" i="1" dirty="0" smtClean="0">
                <a:solidFill>
                  <a:srgbClr val="FF0000"/>
                </a:solidFill>
              </a:rPr>
              <a:t>     secondary AML or therapy-related AML</a:t>
            </a:r>
          </a:p>
          <a:p>
            <a:endParaRPr lang="en-CA" sz="3600" b="1" i="1" dirty="0"/>
          </a:p>
          <a:p>
            <a:endParaRPr lang="en-CA" sz="36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CA" sz="3600" b="1" i="1" dirty="0">
                <a:solidFill>
                  <a:srgbClr val="FF0000"/>
                </a:solidFill>
              </a:rPr>
              <a:t> </a:t>
            </a:r>
            <a:r>
              <a:rPr lang="en-CA" sz="3600" b="1" i="1" dirty="0" smtClean="0">
                <a:solidFill>
                  <a:srgbClr val="FF0000"/>
                </a:solidFill>
              </a:rPr>
              <a:t>       The only challenging point was the  </a:t>
            </a:r>
          </a:p>
          <a:p>
            <a:pPr>
              <a:buNone/>
            </a:pPr>
            <a:r>
              <a:rPr lang="en-CA" sz="3600" b="1" i="1" dirty="0" smtClean="0">
                <a:solidFill>
                  <a:srgbClr val="FF0000"/>
                </a:solidFill>
              </a:rPr>
              <a:t>            morphology of the blasts !!!!!</a:t>
            </a:r>
            <a:endParaRPr lang="en-CA" sz="3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</a:rPr>
              <a:t>t-MDS/AML</a:t>
            </a:r>
            <a:endParaRPr lang="en-CA" sz="6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929718" cy="50720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smtClean="0"/>
              <a:t>   t-MDS/AML </a:t>
            </a:r>
            <a:r>
              <a:rPr lang="en-US" sz="3600" dirty="0"/>
              <a:t>has been reported after treatment of several primary cancers</a:t>
            </a:r>
            <a:r>
              <a:rPr lang="en-US" sz="3600" dirty="0" smtClean="0"/>
              <a:t>, such as :</a:t>
            </a:r>
          </a:p>
          <a:p>
            <a:pPr>
              <a:buNone/>
            </a:pPr>
            <a:endParaRPr lang="en-US" sz="3600" dirty="0"/>
          </a:p>
          <a:p>
            <a:pPr>
              <a:buNone/>
            </a:pPr>
            <a:r>
              <a:rPr lang="en-US" sz="3600" dirty="0" smtClean="0"/>
              <a:t>    Hodgkin's </a:t>
            </a:r>
            <a:r>
              <a:rPr lang="en-US" sz="3600" dirty="0"/>
              <a:t>lymphoma (HL), </a:t>
            </a:r>
            <a:r>
              <a:rPr lang="en-US" sz="3600" dirty="0" smtClean="0"/>
              <a:t>(</a:t>
            </a:r>
            <a:r>
              <a:rPr lang="en-US" sz="3600" dirty="0"/>
              <a:t>NHL); </a:t>
            </a:r>
            <a:r>
              <a:rPr lang="en-US" sz="3600" dirty="0" smtClean="0"/>
              <a:t>(</a:t>
            </a:r>
            <a:r>
              <a:rPr lang="en-US" sz="3600" dirty="0"/>
              <a:t>ALL</a:t>
            </a:r>
            <a:r>
              <a:rPr lang="en-US" sz="3600" dirty="0" smtClean="0"/>
              <a:t>);</a:t>
            </a:r>
          </a:p>
          <a:p>
            <a:pPr>
              <a:buNone/>
            </a:pPr>
            <a:endParaRPr lang="en-US" sz="3600" dirty="0"/>
          </a:p>
          <a:p>
            <a:pPr>
              <a:buNone/>
            </a:pPr>
            <a:r>
              <a:rPr lang="en-US" sz="3600" dirty="0" smtClean="0"/>
              <a:t>    </a:t>
            </a:r>
            <a:r>
              <a:rPr lang="en-US" sz="3600" dirty="0"/>
              <a:t>sarcomas; and breast, ovarian, and testicular cancers</a:t>
            </a:r>
            <a:endParaRPr lang="en-C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500042"/>
            <a:ext cx="8715436" cy="607223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 </a:t>
            </a:r>
            <a:r>
              <a:rPr lang="en-US" sz="3200" b="1" dirty="0"/>
              <a:t>t-MDS/AML is a </a:t>
            </a:r>
            <a:r>
              <a:rPr lang="en-US" sz="3200" b="1" dirty="0" err="1"/>
              <a:t>clonal</a:t>
            </a:r>
            <a:r>
              <a:rPr lang="en-US" sz="3200" b="1" dirty="0"/>
              <a:t> hematopoietic disorder, characterized by distinct chromosomal changes</a:t>
            </a:r>
            <a:r>
              <a:rPr lang="en-US" sz="3200" b="1" dirty="0" smtClean="0"/>
              <a:t>.</a:t>
            </a:r>
            <a:endParaRPr lang="en-US" sz="3200" b="1" baseline="30000" dirty="0"/>
          </a:p>
          <a:p>
            <a:endParaRPr lang="en-US" sz="3200" b="1" baseline="30000" dirty="0" smtClean="0"/>
          </a:p>
          <a:p>
            <a:r>
              <a:rPr lang="en-US" sz="3200" b="1" dirty="0" smtClean="0"/>
              <a:t>Two </a:t>
            </a:r>
            <a:r>
              <a:rPr lang="en-US" sz="3200" b="1" dirty="0"/>
              <a:t>types of t-MDS/AML</a:t>
            </a:r>
            <a:r>
              <a:rPr lang="en-US" sz="3200" b="1" dirty="0" smtClean="0"/>
              <a:t>,, </a:t>
            </a:r>
            <a:r>
              <a:rPr lang="en-US" sz="3200" b="1" dirty="0"/>
              <a:t>are recognized by the World Health Organization</a:t>
            </a:r>
            <a:r>
              <a:rPr lang="en-US" sz="3200" b="1" dirty="0" smtClean="0"/>
              <a:t>:</a:t>
            </a:r>
          </a:p>
          <a:p>
            <a:pPr>
              <a:buNone/>
            </a:pPr>
            <a:endParaRPr lang="en-US" sz="3200" b="1" dirty="0" smtClean="0"/>
          </a:p>
          <a:p>
            <a:r>
              <a:rPr lang="en-US" sz="3200" b="1" dirty="0" smtClean="0">
                <a:solidFill>
                  <a:srgbClr val="FF0000"/>
                </a:solidFill>
              </a:rPr>
              <a:t>1- </a:t>
            </a:r>
            <a:r>
              <a:rPr lang="en-US" sz="3200" b="1" dirty="0" err="1">
                <a:solidFill>
                  <a:srgbClr val="FF0000"/>
                </a:solidFill>
              </a:rPr>
              <a:t>alkylating</a:t>
            </a:r>
            <a:r>
              <a:rPr lang="en-US" sz="3200" b="1" dirty="0">
                <a:solidFill>
                  <a:srgbClr val="FF0000"/>
                </a:solidFill>
              </a:rPr>
              <a:t> agent/radiation-related </a:t>
            </a:r>
            <a:r>
              <a:rPr lang="en-US" sz="3200" b="1" dirty="0" smtClean="0">
                <a:solidFill>
                  <a:srgbClr val="FF0000"/>
                </a:solidFill>
              </a:rPr>
              <a:t>type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2-topoisomerase </a:t>
            </a:r>
            <a:r>
              <a:rPr lang="en-US" sz="3200" b="1" dirty="0">
                <a:solidFill>
                  <a:srgbClr val="FF0000"/>
                </a:solidFill>
              </a:rPr>
              <a:t>II inhibitor-related </a:t>
            </a:r>
            <a:r>
              <a:rPr lang="en-US" sz="3200" b="1" dirty="0" smtClean="0">
                <a:solidFill>
                  <a:srgbClr val="FF0000"/>
                </a:solidFill>
              </a:rPr>
              <a:t>type</a:t>
            </a:r>
            <a:endParaRPr lang="en-CA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07157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>
                <a:solidFill>
                  <a:srgbClr val="FF0000"/>
                </a:solidFill>
              </a:rPr>
              <a:t>Alkylating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Agent-Related t-MDS/AML</a:t>
            </a:r>
            <a:r>
              <a:rPr lang="en-CA" dirty="0">
                <a:solidFill>
                  <a:srgbClr val="FF0000"/>
                </a:solidFill>
              </a:rPr>
              <a:t/>
            </a:r>
            <a:br>
              <a:rPr lang="en-CA" dirty="0">
                <a:solidFill>
                  <a:srgbClr val="FF0000"/>
                </a:solidFill>
              </a:rPr>
            </a:b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715404" cy="53578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  </a:t>
            </a:r>
          </a:p>
          <a:p>
            <a:r>
              <a:rPr lang="en-US" sz="3600" dirty="0" err="1" smtClean="0"/>
              <a:t>cyclophosphamide</a:t>
            </a:r>
            <a:r>
              <a:rPr lang="en-US" sz="3600" dirty="0" smtClean="0"/>
              <a:t>,</a:t>
            </a:r>
          </a:p>
          <a:p>
            <a:r>
              <a:rPr lang="en-US" sz="3600" dirty="0" err="1" smtClean="0"/>
              <a:t>Ifosfamide</a:t>
            </a:r>
            <a:r>
              <a:rPr lang="en-US" sz="3600" dirty="0" smtClean="0"/>
              <a:t>,</a:t>
            </a:r>
          </a:p>
          <a:p>
            <a:r>
              <a:rPr lang="en-US" sz="3600" dirty="0" err="1" smtClean="0"/>
              <a:t>Mechlorethamine</a:t>
            </a:r>
            <a:r>
              <a:rPr lang="en-US" sz="3600" dirty="0" smtClean="0"/>
              <a:t>, </a:t>
            </a:r>
            <a:r>
              <a:rPr lang="en-US" sz="3600" dirty="0" err="1" smtClean="0"/>
              <a:t>nitrosureas</a:t>
            </a:r>
            <a:r>
              <a:rPr lang="en-US" sz="3600" dirty="0" smtClean="0"/>
              <a:t>, </a:t>
            </a:r>
          </a:p>
          <a:p>
            <a:r>
              <a:rPr lang="en-US" sz="3600" dirty="0" err="1" smtClean="0"/>
              <a:t>Melphalan</a:t>
            </a:r>
            <a:r>
              <a:rPr lang="en-US" sz="3600" dirty="0"/>
              <a:t>, </a:t>
            </a:r>
            <a:r>
              <a:rPr lang="en-US" sz="3600" dirty="0" err="1" smtClean="0"/>
              <a:t>busulfan</a:t>
            </a:r>
            <a:r>
              <a:rPr lang="en-US" sz="3600" dirty="0" smtClean="0"/>
              <a:t>, </a:t>
            </a:r>
            <a:r>
              <a:rPr lang="en-US" sz="3600" dirty="0" err="1" smtClean="0"/>
              <a:t>chlorambucil</a:t>
            </a:r>
            <a:r>
              <a:rPr lang="en-US" sz="3600" dirty="0" smtClean="0"/>
              <a:t>, </a:t>
            </a:r>
          </a:p>
          <a:p>
            <a:r>
              <a:rPr lang="en-US" sz="3600" dirty="0" err="1" smtClean="0"/>
              <a:t>Dacarbazine</a:t>
            </a:r>
            <a:r>
              <a:rPr lang="en-US" sz="3600" dirty="0" smtClean="0"/>
              <a:t> ,</a:t>
            </a:r>
          </a:p>
          <a:p>
            <a:r>
              <a:rPr lang="en-US" sz="3600" dirty="0" smtClean="0"/>
              <a:t>Platinum </a:t>
            </a:r>
            <a:r>
              <a:rPr lang="en-US" sz="3600" dirty="0"/>
              <a:t>compounds</a:t>
            </a:r>
            <a:endParaRPr lang="en-C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428</TotalTime>
  <Words>1751</Words>
  <Application>Microsoft Office PowerPoint</Application>
  <PresentationFormat>On-screen Show (4:3)</PresentationFormat>
  <Paragraphs>186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Opulent</vt:lpstr>
      <vt:lpstr>Case report</vt:lpstr>
      <vt:lpstr>Slide 2</vt:lpstr>
      <vt:lpstr>Slide 3</vt:lpstr>
      <vt:lpstr>Slide 4</vt:lpstr>
      <vt:lpstr>Slide 5</vt:lpstr>
      <vt:lpstr>Slide 6</vt:lpstr>
      <vt:lpstr>t-MDS/AML</vt:lpstr>
      <vt:lpstr>Slide 8</vt:lpstr>
      <vt:lpstr> Alkylating Agent-Related t-MDS/AML </vt:lpstr>
      <vt:lpstr>Alkylating agent-related t-MDS/AML</vt:lpstr>
      <vt:lpstr> Topoisomerase II Inhibitor-Related t-AML </vt:lpstr>
      <vt:lpstr>Topoisomerase II inhibitor-related t-AML</vt:lpstr>
      <vt:lpstr>Topoisomerase II inhibitor-related t-AML</vt:lpstr>
      <vt:lpstr> Best Pract Res Clin Haematol. 2007 Mar;20(1):29-37. Is secondary leukemia an independent poor prognostic factor in acute myeloid leukemia? </vt:lpstr>
      <vt:lpstr>      Am J Clin Pathol. 2012 Jul;138(1):146-52. Myelodysplastic syndrome/acute myeloid leukemia with t(3;21)(q26.2;q22) is commonly a therapy-related disease associated with poor outcome. </vt:lpstr>
      <vt:lpstr>Hematol Rep. 2011 Oct 19;3(3):e23.  Therapy related acute myeloid leukemia with t(10:16): a rare entity </vt:lpstr>
      <vt:lpstr>Simultaneous tumors: Acute myeloid leukemia infiltrating mediastinal ganglioneuroblastoma†</vt:lpstr>
      <vt:lpstr>Slide 18</vt:lpstr>
      <vt:lpstr>Slide 19</vt:lpstr>
      <vt:lpstr> Neuroblastoma presenting as acute monoblastic leukemia  JOURNAL OF PEDIATRIC HEMATOLOGY ONCOLOGY Volume: 18 MAY 1996 </vt:lpstr>
      <vt:lpstr>Slide 21</vt:lpstr>
      <vt:lpstr>Slide 22</vt:lpstr>
      <vt:lpstr>BRIEF REPORT Vacuolated Neuroblastoma Cells Mimicking FAB L3 Lymphoblasts in Bone Marrow Aspirates</vt:lpstr>
      <vt:lpstr>Slide 24</vt:lpstr>
      <vt:lpstr> Pediatr Hematol Oncol. 2001 Mar;18(2):129-35. Simultaneous occurrence of advanced neuroblastoma and acute myeloid leukemia. </vt:lpstr>
      <vt:lpstr>Neuroblastoma and Treatment-Related Myelodysplasia/Leukemia: The Memorial Sloan-Kettering Experience and a Literature Review J Clin Oncol 16:3880-3889. 1998</vt:lpstr>
      <vt:lpstr>Acute lymphoblastic leukaemia with t(4; 11) follows neuroblastoma: A late effect of treatment?</vt:lpstr>
      <vt:lpstr>                         Hematol Oncol. 2012 Aug 1;5:44..   Outcome of therapy-related myeloid neoplasms     treated  with azacitidine. </vt:lpstr>
      <vt:lpstr>              Br J Haematol. 2001 Sep;114(3):539-43. Therapy-related acute lymphoblastic leukaemia with MLL rearrangements following DNA topoisomerase II inhibitors, an increasing problem: report on two new cases and review of the literature since 1992. 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samin</dc:creator>
  <cp:lastModifiedBy>z.shor</cp:lastModifiedBy>
  <cp:revision>67</cp:revision>
  <dcterms:created xsi:type="dcterms:W3CDTF">2012-10-24T19:52:34Z</dcterms:created>
  <dcterms:modified xsi:type="dcterms:W3CDTF">2014-04-05T05:09:26Z</dcterms:modified>
</cp:coreProperties>
</file>