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slides/slide113.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99.xml" ContentType="application/vnd.openxmlformats-officedocument.presentationml.slide+xml"/>
  <Override PartName="/ppt/slides/slide118.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s/slide80.xml" ContentType="application/vnd.openxmlformats-officedocument.presentationml.slide+xml"/>
  <Override PartName="/ppt/slides/slide82.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s/slide119.xml" ContentType="application/vnd.openxmlformats-officedocument.presentationml.slide+xml"/>
  <Override PartName="/ppt/slideLayouts/slideLayout10.xml" ContentType="application/vnd.openxmlformats-officedocument.presentationml.slideLayout+xml"/>
  <Override PartName="/ppt/slides/slide89.xml" ContentType="application/vnd.openxmlformats-officedocument.presentationml.slide+xml"/>
  <Override PartName="/ppt/slides/slide98.xml" ContentType="application/vnd.openxmlformats-officedocument.presentationml.slide+xml"/>
  <Override PartName="/ppt/slides/slide108.xml" ContentType="application/vnd.openxmlformats-officedocument.presentationml.slide+xml"/>
  <Override PartName="/ppt/slides/slide117.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slides/slide106.xml" ContentType="application/vnd.openxmlformats-officedocument.presentationml.slide+xml"/>
  <Override PartName="/ppt/slides/slide115.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s/slide79.xml" ContentType="application/vnd.openxmlformats-officedocument.presentationml.slide+xml"/>
  <Override PartName="/ppt/slides/slide109.xml" ContentType="application/vnd.openxmlformats-officedocument.presentationml.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4"/>
  </p:notesMasterIdLst>
  <p:sldIdLst>
    <p:sldId id="260" r:id="rId2"/>
    <p:sldId id="263" r:id="rId3"/>
    <p:sldId id="261" r:id="rId4"/>
    <p:sldId id="262" r:id="rId5"/>
    <p:sldId id="257" r:id="rId6"/>
    <p:sldId id="264" r:id="rId7"/>
    <p:sldId id="269" r:id="rId8"/>
    <p:sldId id="270" r:id="rId9"/>
    <p:sldId id="273" r:id="rId10"/>
    <p:sldId id="272" r:id="rId11"/>
    <p:sldId id="271" r:id="rId12"/>
    <p:sldId id="274" r:id="rId13"/>
    <p:sldId id="276" r:id="rId14"/>
    <p:sldId id="275" r:id="rId15"/>
    <p:sldId id="278" r:id="rId16"/>
    <p:sldId id="258" r:id="rId17"/>
    <p:sldId id="259" r:id="rId18"/>
    <p:sldId id="265" r:id="rId19"/>
    <p:sldId id="266" r:id="rId20"/>
    <p:sldId id="267" r:id="rId21"/>
    <p:sldId id="268" r:id="rId22"/>
    <p:sldId id="282" r:id="rId23"/>
    <p:sldId id="283" r:id="rId24"/>
    <p:sldId id="284" r:id="rId25"/>
    <p:sldId id="285" r:id="rId26"/>
    <p:sldId id="286" r:id="rId27"/>
    <p:sldId id="287" r:id="rId28"/>
    <p:sldId id="288" r:id="rId29"/>
    <p:sldId id="289" r:id="rId30"/>
    <p:sldId id="290" r:id="rId31"/>
    <p:sldId id="291" r:id="rId32"/>
    <p:sldId id="292" r:id="rId33"/>
    <p:sldId id="293" r:id="rId34"/>
    <p:sldId id="294" r:id="rId35"/>
    <p:sldId id="295" r:id="rId36"/>
    <p:sldId id="296" r:id="rId37"/>
    <p:sldId id="297" r:id="rId38"/>
    <p:sldId id="298" r:id="rId39"/>
    <p:sldId id="299" r:id="rId40"/>
    <p:sldId id="300" r:id="rId41"/>
    <p:sldId id="301" r:id="rId42"/>
    <p:sldId id="302" r:id="rId43"/>
    <p:sldId id="303" r:id="rId44"/>
    <p:sldId id="304" r:id="rId45"/>
    <p:sldId id="306" r:id="rId46"/>
    <p:sldId id="307" r:id="rId47"/>
    <p:sldId id="308" r:id="rId48"/>
    <p:sldId id="309" r:id="rId49"/>
    <p:sldId id="310" r:id="rId50"/>
    <p:sldId id="312" r:id="rId51"/>
    <p:sldId id="313" r:id="rId52"/>
    <p:sldId id="314" r:id="rId53"/>
    <p:sldId id="315" r:id="rId54"/>
    <p:sldId id="319" r:id="rId55"/>
    <p:sldId id="320" r:id="rId56"/>
    <p:sldId id="316" r:id="rId57"/>
    <p:sldId id="317" r:id="rId58"/>
    <p:sldId id="318" r:id="rId59"/>
    <p:sldId id="322" r:id="rId60"/>
    <p:sldId id="323" r:id="rId61"/>
    <p:sldId id="331" r:id="rId62"/>
    <p:sldId id="332" r:id="rId63"/>
    <p:sldId id="333" r:id="rId64"/>
    <p:sldId id="381" r:id="rId65"/>
    <p:sldId id="334" r:id="rId66"/>
    <p:sldId id="379" r:id="rId67"/>
    <p:sldId id="335" r:id="rId68"/>
    <p:sldId id="336" r:id="rId69"/>
    <p:sldId id="337" r:id="rId70"/>
    <p:sldId id="338" r:id="rId71"/>
    <p:sldId id="339" r:id="rId72"/>
    <p:sldId id="340" r:id="rId73"/>
    <p:sldId id="341" r:id="rId74"/>
    <p:sldId id="342" r:id="rId75"/>
    <p:sldId id="343" r:id="rId76"/>
    <p:sldId id="344" r:id="rId77"/>
    <p:sldId id="345" r:id="rId78"/>
    <p:sldId id="346" r:id="rId79"/>
    <p:sldId id="347" r:id="rId80"/>
    <p:sldId id="348" r:id="rId81"/>
    <p:sldId id="349" r:id="rId82"/>
    <p:sldId id="350" r:id="rId83"/>
    <p:sldId id="351" r:id="rId84"/>
    <p:sldId id="352" r:id="rId85"/>
    <p:sldId id="380" r:id="rId86"/>
    <p:sldId id="353" r:id="rId87"/>
    <p:sldId id="354" r:id="rId88"/>
    <p:sldId id="355" r:id="rId89"/>
    <p:sldId id="356" r:id="rId90"/>
    <p:sldId id="357" r:id="rId91"/>
    <p:sldId id="358" r:id="rId92"/>
    <p:sldId id="359" r:id="rId93"/>
    <p:sldId id="360" r:id="rId94"/>
    <p:sldId id="361" r:id="rId95"/>
    <p:sldId id="362" r:id="rId96"/>
    <p:sldId id="363" r:id="rId97"/>
    <p:sldId id="324" r:id="rId98"/>
    <p:sldId id="384" r:id="rId99"/>
    <p:sldId id="385" r:id="rId100"/>
    <p:sldId id="364" r:id="rId101"/>
    <p:sldId id="387" r:id="rId102"/>
    <p:sldId id="392" r:id="rId103"/>
    <p:sldId id="365" r:id="rId104"/>
    <p:sldId id="366" r:id="rId105"/>
    <p:sldId id="393" r:id="rId106"/>
    <p:sldId id="394" r:id="rId107"/>
    <p:sldId id="367" r:id="rId108"/>
    <p:sldId id="368" r:id="rId109"/>
    <p:sldId id="369" r:id="rId110"/>
    <p:sldId id="370" r:id="rId111"/>
    <p:sldId id="371" r:id="rId112"/>
    <p:sldId id="395" r:id="rId113"/>
    <p:sldId id="397" r:id="rId114"/>
    <p:sldId id="391" r:id="rId115"/>
    <p:sldId id="373" r:id="rId116"/>
    <p:sldId id="374" r:id="rId117"/>
    <p:sldId id="375" r:id="rId118"/>
    <p:sldId id="376" r:id="rId119"/>
    <p:sldId id="377" r:id="rId120"/>
    <p:sldId id="389" r:id="rId121"/>
    <p:sldId id="328" r:id="rId122"/>
    <p:sldId id="378" r:id="rId1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tableStyles" Target="tableStyle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CC66621-6E51-440B-9CBF-14728ED00191}" type="datetimeFigureOut">
              <a:rPr lang="en-US" smtClean="0"/>
              <a:pPr/>
              <a:t>6/2/2013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402607-44C0-48FF-82D3-C24AB11668C8}" type="slidenum">
              <a:rPr lang="en-US" smtClean="0"/>
              <a:pPr/>
              <a:t>‹#›</a:t>
            </a:fld>
            <a:endParaRPr lang="en-US"/>
          </a:p>
        </p:txBody>
      </p:sp>
    </p:spTree>
    <p:extLst>
      <p:ext uri="{BB962C8B-B14F-4D97-AF65-F5344CB8AC3E}">
        <p14:creationId xmlns:p14="http://schemas.microsoft.com/office/powerpoint/2010/main" xmlns="" val="1454964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bwMode="auto">
          <a:xfrm>
            <a:off x="598488" y="569913"/>
            <a:ext cx="3375025" cy="2530475"/>
          </a:xfrm>
          <a:noFill/>
          <a:ln>
            <a:solidFill>
              <a:srgbClr val="000000"/>
            </a:solidFill>
            <a:miter lim="800000"/>
            <a:headEnd/>
            <a:tailEnd/>
          </a:ln>
        </p:spPr>
      </p:sp>
      <p:sp>
        <p:nvSpPr>
          <p:cNvPr id="62467" name="Rectangle 3"/>
          <p:cNvSpPr>
            <a:spLocks noGrp="1" noChangeArrowheads="1"/>
          </p:cNvSpPr>
          <p:nvPr>
            <p:ph type="body" idx="1"/>
          </p:nvPr>
        </p:nvSpPr>
        <p:spPr bwMode="auto">
          <a:xfrm>
            <a:off x="560388" y="3373438"/>
            <a:ext cx="5449887" cy="4897437"/>
          </a:xfrm>
          <a:noFill/>
        </p:spPr>
        <p:txBody>
          <a:bodyPr wrap="square" lIns="90547" tIns="45274" rIns="90547" bIns="45274" numCol="1" anchor="t" anchorCtr="0" compatLnSpc="1">
            <a:prstTxWarp prst="textNoShape">
              <a:avLst/>
            </a:prstTxWarp>
          </a:bodyPr>
          <a:lstStyle/>
          <a:p>
            <a:pPr>
              <a:spcBef>
                <a:spcPct val="0"/>
              </a:spcBef>
            </a:pPr>
            <a:r>
              <a:rPr lang="en-US" smtClean="0"/>
              <a:t>Candidiasis is a spectrum of infections which may be cutaneous, mucosal, or deeply invasive. Deeply invasive infections include candidemia, disseminated candidiasis, or single-organ candidiasis. </a:t>
            </a:r>
          </a:p>
          <a:p>
            <a:pPr>
              <a:spcBef>
                <a:spcPct val="0"/>
              </a:spcBef>
            </a:pPr>
            <a:r>
              <a:rPr lang="en-US" i="1" smtClean="0"/>
              <a:t>Candida</a:t>
            </a:r>
            <a:r>
              <a:rPr lang="en-US" smtClean="0"/>
              <a:t> species are the most frequent cause of invasive fungal infections in neutropenic patients. Although </a:t>
            </a:r>
            <a:r>
              <a:rPr lang="en-US" i="1" smtClean="0"/>
              <a:t>C albicans</a:t>
            </a:r>
            <a:r>
              <a:rPr lang="en-US" smtClean="0"/>
              <a:t> is the most common cause of candidemia, there has been a shift to non-</a:t>
            </a:r>
            <a:r>
              <a:rPr lang="en-US" i="1" smtClean="0"/>
              <a:t>albicans</a:t>
            </a:r>
            <a:r>
              <a:rPr lang="en-US" smtClean="0"/>
              <a:t> species in recent years. </a:t>
            </a:r>
          </a:p>
          <a:p>
            <a:pPr>
              <a:spcBef>
                <a:spcPct val="0"/>
              </a:spcBef>
            </a:pPr>
            <a:r>
              <a:rPr lang="en-US" smtClean="0"/>
              <a:t>This slide illustrates some of the clinical manifestations of candidiasis. Panel A shows the hand of a 47-year-old woman with refractory acute AML who developed </a:t>
            </a:r>
            <a:r>
              <a:rPr lang="en-US" i="1" smtClean="0"/>
              <a:t>Candida krusei </a:t>
            </a:r>
            <a:r>
              <a:rPr lang="en-US" smtClean="0"/>
              <a:t>fungemia and had multiple showers of cutaneous lesions such as the ones depicted. </a:t>
            </a:r>
          </a:p>
          <a:p>
            <a:pPr>
              <a:spcBef>
                <a:spcPct val="0"/>
              </a:spcBef>
            </a:pPr>
            <a:r>
              <a:rPr lang="en-US" smtClean="0"/>
              <a:t>Panel B shows a patient with AML and oral candidiasis.</a:t>
            </a:r>
          </a:p>
          <a:p>
            <a:pPr>
              <a:spcBef>
                <a:spcPct val="0"/>
              </a:spcBef>
            </a:pPr>
            <a:r>
              <a:rPr lang="en-US" smtClean="0"/>
              <a:t>Panel C is a computed tomography (CT) scan of a patient with AML who developed chronic systemic candidiasis. The lesions depicted here developed after recovery from neutropenia.</a:t>
            </a:r>
          </a:p>
          <a:p>
            <a:pPr>
              <a:spcBef>
                <a:spcPct val="0"/>
              </a:spcBef>
            </a:pPr>
            <a:r>
              <a:rPr lang="en-US" smtClean="0"/>
              <a:t>Panel D depicts </a:t>
            </a:r>
            <a:r>
              <a:rPr lang="en-US" i="1" smtClean="0"/>
              <a:t>Candida</a:t>
            </a:r>
            <a:r>
              <a:rPr lang="en-US" smtClean="0"/>
              <a:t> chorioretinitis, a finding in nonneutropenic patients with dissemination. </a:t>
            </a:r>
          </a:p>
        </p:txBody>
      </p:sp>
      <p:sp>
        <p:nvSpPr>
          <p:cNvPr id="62468" name="Text Box 4"/>
          <p:cNvSpPr txBox="1">
            <a:spLocks noChangeArrowheads="1"/>
          </p:cNvSpPr>
          <p:nvPr/>
        </p:nvSpPr>
        <p:spPr bwMode="auto">
          <a:xfrm>
            <a:off x="560388" y="8485188"/>
            <a:ext cx="5449887" cy="368300"/>
          </a:xfrm>
          <a:prstGeom prst="rect">
            <a:avLst/>
          </a:prstGeom>
          <a:noFill/>
          <a:ln w="9525">
            <a:noFill/>
            <a:miter lim="800000"/>
            <a:headEnd/>
            <a:tailEnd/>
          </a:ln>
        </p:spPr>
        <p:txBody>
          <a:bodyPr lIns="90547" tIns="45274" rIns="90547" bIns="45274" anchor="b">
            <a:spAutoFit/>
          </a:bodyPr>
          <a:lstStyle/>
          <a:p>
            <a:pPr algn="just" defTabSz="904875">
              <a:spcBef>
                <a:spcPct val="30000"/>
              </a:spcBef>
            </a:pPr>
            <a:r>
              <a:rPr lang="en-US" sz="900">
                <a:latin typeface="Times New Roman" pitchFamily="18" charset="0"/>
              </a:rPr>
              <a:t>Walsh TJ, Hiemenz JW, Anaissie E. Recent progress and current problems in treatment of invasive fungal infections in neutropenic patients. </a:t>
            </a:r>
            <a:r>
              <a:rPr lang="en-US" sz="900" i="1">
                <a:latin typeface="Times New Roman" pitchFamily="18" charset="0"/>
              </a:rPr>
              <a:t>Infect Dis Clin North Am</a:t>
            </a:r>
            <a:r>
              <a:rPr lang="en-US" sz="900">
                <a:latin typeface="Times New Roman" pitchFamily="18" charset="0"/>
              </a:rPr>
              <a:t>. 1996;10:365-400.</a:t>
            </a:r>
          </a:p>
        </p:txBody>
      </p:sp>
      <p:sp>
        <p:nvSpPr>
          <p:cNvPr id="62469" name="Text Box 5"/>
          <p:cNvSpPr txBox="1">
            <a:spLocks noChangeArrowheads="1"/>
          </p:cNvSpPr>
          <p:nvPr/>
        </p:nvSpPr>
        <p:spPr bwMode="auto">
          <a:xfrm>
            <a:off x="4037013" y="2886075"/>
            <a:ext cx="1077912" cy="306388"/>
          </a:xfrm>
          <a:prstGeom prst="rect">
            <a:avLst/>
          </a:prstGeom>
          <a:noFill/>
          <a:ln w="9525">
            <a:noFill/>
            <a:miter lim="800000"/>
            <a:headEnd/>
            <a:tailEnd/>
          </a:ln>
        </p:spPr>
        <p:txBody>
          <a:bodyPr lIns="90547" tIns="45274" rIns="90547" bIns="45274">
            <a:spAutoFit/>
          </a:bodyPr>
          <a:lstStyle/>
          <a:p>
            <a:pPr defTabSz="904875">
              <a:spcBef>
                <a:spcPct val="50000"/>
              </a:spcBef>
            </a:pPr>
            <a:r>
              <a:rPr lang="en-US" sz="1400">
                <a:latin typeface="Tahoma" pitchFamily="34" charset="0"/>
              </a:rPr>
              <a:t>Slide 39</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2DF0E9-2D4B-4FAA-B920-C306EC713EB0}" type="slidenum">
              <a:rPr lang="en-US" smtClean="0"/>
              <a:pPr/>
              <a:t>60</a:t>
            </a:fld>
            <a:endParaRPr lang="en-US"/>
          </a:p>
        </p:txBody>
      </p:sp>
    </p:spTree>
    <p:extLst>
      <p:ext uri="{BB962C8B-B14F-4D97-AF65-F5344CB8AC3E}">
        <p14:creationId xmlns:p14="http://schemas.microsoft.com/office/powerpoint/2010/main" xmlns="" val="22474430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bwMode="auto">
          <a:xfrm>
            <a:off x="625475" y="571500"/>
            <a:ext cx="3371850" cy="2528888"/>
          </a:xfrm>
          <a:noFill/>
          <a:ln>
            <a:solidFill>
              <a:srgbClr val="000000"/>
            </a:solidFill>
            <a:miter lim="800000"/>
            <a:headEnd/>
            <a:tailEnd/>
          </a:ln>
        </p:spPr>
      </p:sp>
      <p:sp>
        <p:nvSpPr>
          <p:cNvPr id="72707" name="Rectangle 3"/>
          <p:cNvSpPr>
            <a:spLocks noGrp="1" noChangeArrowheads="1"/>
          </p:cNvSpPr>
          <p:nvPr>
            <p:ph type="body" idx="1"/>
          </p:nvPr>
        </p:nvSpPr>
        <p:spPr bwMode="auto">
          <a:xfrm>
            <a:off x="558800" y="3373438"/>
            <a:ext cx="5451475" cy="4899025"/>
          </a:xfrm>
          <a:noFill/>
        </p:spPr>
        <p:txBody>
          <a:bodyPr wrap="square" numCol="1" anchor="t" anchorCtr="0" compatLnSpc="1">
            <a:prstTxWarp prst="textNoShape">
              <a:avLst/>
            </a:prstTxWarp>
          </a:bodyPr>
          <a:lstStyle/>
          <a:p>
            <a:pPr>
              <a:spcBef>
                <a:spcPct val="0"/>
              </a:spcBef>
            </a:pPr>
            <a:r>
              <a:rPr lang="en-US" smtClean="0"/>
              <a:t>Sinonasal aspergillosis has a high mortality rate in immunocompromised patients; mortality can approach 100% in some subgroups. Computed tomography findings with sinusitis include mucosal thickening and bone erosion. Full sinus eschar may be observed on the nasal turbinate(s) during physical exam. </a:t>
            </a:r>
          </a:p>
          <a:p>
            <a:pPr>
              <a:spcBef>
                <a:spcPct val="0"/>
              </a:spcBef>
            </a:pPr>
            <a:r>
              <a:rPr lang="en-US" smtClean="0"/>
              <a:t>Aspergillosis of the CNS can manifest as a cerebral abscess, an epidural abscess, meningitis, or a subarachnoid hemorrhage. Mortality rates exceed 90%. </a:t>
            </a:r>
          </a:p>
          <a:p>
            <a:pPr>
              <a:spcBef>
                <a:spcPct val="0"/>
              </a:spcBef>
            </a:pPr>
            <a:r>
              <a:rPr lang="en-US" smtClean="0"/>
              <a:t>Figures A and B depict a man with refractory AML who was neutropenic for more than 45 days and developed disseminated aspergillosis, including sino-orbital disease and cerebritis.</a:t>
            </a:r>
          </a:p>
          <a:p>
            <a:pPr>
              <a:spcBef>
                <a:spcPct val="0"/>
              </a:spcBef>
            </a:pPr>
            <a:r>
              <a:rPr lang="en-US" smtClean="0"/>
              <a:t>Cutaneous infections are usually secondary to hematogenous dissemination from a lung infection in highly immunocompromised patients. Lesions begin as erythematous papules, become pustular, and eventually develop a central escalation covered with a black eschar surrounded by an elevated border. Cutaneous lesions can also develop as a manifestation of primary cutaneous infection where organisms enter at sites where the skin is broken. </a:t>
            </a:r>
          </a:p>
          <a:p>
            <a:pPr>
              <a:spcBef>
                <a:spcPct val="0"/>
              </a:spcBef>
            </a:pPr>
            <a:r>
              <a:rPr lang="en-US" smtClean="0"/>
              <a:t>Figure C depicts a patient with multiple myeloma who developed pain and black eschar at the site of intravascular catheter insertion as a manifestation of primary cutaneous infection. Biopsy of the site revealed the presence of primary aspergillosis.</a:t>
            </a:r>
          </a:p>
          <a:p>
            <a:pPr>
              <a:spcBef>
                <a:spcPct val="0"/>
              </a:spcBef>
            </a:pPr>
            <a:endParaRPr lang="en-US" smtClean="0"/>
          </a:p>
        </p:txBody>
      </p:sp>
      <p:sp>
        <p:nvSpPr>
          <p:cNvPr id="72708" name="Text Box 4"/>
          <p:cNvSpPr txBox="1">
            <a:spLocks noChangeArrowheads="1"/>
          </p:cNvSpPr>
          <p:nvPr/>
        </p:nvSpPr>
        <p:spPr bwMode="auto">
          <a:xfrm>
            <a:off x="558800" y="8175625"/>
            <a:ext cx="5451475" cy="685800"/>
          </a:xfrm>
          <a:prstGeom prst="rect">
            <a:avLst/>
          </a:prstGeom>
          <a:noFill/>
          <a:ln w="9525">
            <a:noFill/>
            <a:miter lim="800000"/>
            <a:headEnd/>
            <a:tailEnd/>
          </a:ln>
        </p:spPr>
        <p:txBody>
          <a:bodyPr lIns="89722" tIns="44861" rIns="89722" bIns="44861" anchor="b">
            <a:spAutoFit/>
          </a:bodyPr>
          <a:lstStyle/>
          <a:p>
            <a:pPr algn="just" defTabSz="896938">
              <a:spcBef>
                <a:spcPct val="30000"/>
              </a:spcBef>
            </a:pPr>
            <a:r>
              <a:rPr lang="en-US" sz="900">
                <a:latin typeface="Times New Roman" pitchFamily="18" charset="0"/>
              </a:rPr>
              <a:t>Stevens DA, Kan VL, Judson MA, et al. Practice guidelines for diseases caused by </a:t>
            </a:r>
            <a:r>
              <a:rPr lang="en-US" sz="900" i="1">
                <a:latin typeface="Times New Roman" pitchFamily="18" charset="0"/>
              </a:rPr>
              <a:t>Aspergillus</a:t>
            </a:r>
            <a:r>
              <a:rPr lang="en-US" sz="900">
                <a:latin typeface="Times New Roman" pitchFamily="18" charset="0"/>
              </a:rPr>
              <a:t>. </a:t>
            </a:r>
            <a:r>
              <a:rPr lang="en-US" sz="900" i="1">
                <a:latin typeface="Times New Roman" pitchFamily="18" charset="0"/>
              </a:rPr>
              <a:t>Clin Infect Dis</a:t>
            </a:r>
            <a:r>
              <a:rPr lang="en-US" sz="900">
                <a:latin typeface="Times New Roman" pitchFamily="18" charset="0"/>
              </a:rPr>
              <a:t>. 2000;30:696-709.</a:t>
            </a:r>
          </a:p>
          <a:p>
            <a:pPr algn="just" defTabSz="896938">
              <a:spcBef>
                <a:spcPct val="30000"/>
              </a:spcBef>
            </a:pPr>
            <a:r>
              <a:rPr lang="en-US" sz="900">
                <a:latin typeface="Times New Roman" pitchFamily="18" charset="0"/>
              </a:rPr>
              <a:t>Walsh TJ, Hiemenz JW, Anaissie E. Recent progress and current problems in treatment of invasive fungal infections in neutropenic patients. </a:t>
            </a:r>
            <a:r>
              <a:rPr lang="en-US" sz="900" i="1">
                <a:latin typeface="Times New Roman" pitchFamily="18" charset="0"/>
              </a:rPr>
              <a:t>Infect Dis Clin North Am</a:t>
            </a:r>
            <a:r>
              <a:rPr lang="en-US" sz="900">
                <a:latin typeface="Times New Roman" pitchFamily="18" charset="0"/>
              </a:rPr>
              <a:t>. 1996;10:365-400.</a:t>
            </a:r>
          </a:p>
        </p:txBody>
      </p:sp>
      <p:sp>
        <p:nvSpPr>
          <p:cNvPr id="72709" name="Text Box 5"/>
          <p:cNvSpPr txBox="1">
            <a:spLocks noChangeArrowheads="1"/>
          </p:cNvSpPr>
          <p:nvPr/>
        </p:nvSpPr>
        <p:spPr bwMode="auto">
          <a:xfrm>
            <a:off x="4035425" y="2886075"/>
            <a:ext cx="1079500" cy="304800"/>
          </a:xfrm>
          <a:prstGeom prst="rect">
            <a:avLst/>
          </a:prstGeom>
          <a:noFill/>
          <a:ln w="9525">
            <a:noFill/>
            <a:miter lim="800000"/>
            <a:headEnd/>
            <a:tailEnd/>
          </a:ln>
        </p:spPr>
        <p:txBody>
          <a:bodyPr lIns="89722" tIns="44861" rIns="89722" bIns="44861">
            <a:spAutoFit/>
          </a:bodyPr>
          <a:lstStyle/>
          <a:p>
            <a:pPr defTabSz="896938">
              <a:spcBef>
                <a:spcPct val="50000"/>
              </a:spcBef>
            </a:pPr>
            <a:r>
              <a:rPr lang="en-US" sz="1400">
                <a:latin typeface="Tahoma" pitchFamily="34" charset="0"/>
              </a:rPr>
              <a:t>Slide 56</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2DF0E9-2D4B-4FAA-B920-C306EC713EB0}" type="slidenum">
              <a:rPr lang="en-US" smtClean="0"/>
              <a:pPr/>
              <a:t>114</a:t>
            </a:fld>
            <a:endParaRPr lang="en-US"/>
          </a:p>
        </p:txBody>
      </p:sp>
    </p:spTree>
    <p:extLst>
      <p:ext uri="{BB962C8B-B14F-4D97-AF65-F5344CB8AC3E}">
        <p14:creationId xmlns:p14="http://schemas.microsoft.com/office/powerpoint/2010/main" xmlns="" val="2247443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402607-44C0-48FF-82D3-C24AB11668C8}" type="slidenum">
              <a:rPr lang="en-US" smtClean="0"/>
              <a:pPr/>
              <a:t>116</a:t>
            </a:fld>
            <a:endParaRPr lang="en-US"/>
          </a:p>
        </p:txBody>
      </p:sp>
    </p:spTree>
    <p:extLst>
      <p:ext uri="{BB962C8B-B14F-4D97-AF65-F5344CB8AC3E}">
        <p14:creationId xmlns:p14="http://schemas.microsoft.com/office/powerpoint/2010/main" xmlns="" val="6410074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80B9637-05C5-42F2-83A5-E27FBC7CE526}" type="datetimeFigureOut">
              <a:rPr lang="en-US" smtClean="0"/>
              <a:pPr/>
              <a:t>6/2/2013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2BE702-BCE2-4ADF-A2D1-0AE248B9DDF9}" type="slidenum">
              <a:rPr lang="en-US" smtClean="0"/>
              <a:pPr/>
              <a:t>‹#›</a:t>
            </a:fld>
            <a:endParaRPr lang="en-US"/>
          </a:p>
        </p:txBody>
      </p:sp>
    </p:spTree>
    <p:extLst>
      <p:ext uri="{BB962C8B-B14F-4D97-AF65-F5344CB8AC3E}">
        <p14:creationId xmlns:p14="http://schemas.microsoft.com/office/powerpoint/2010/main" xmlns="" val="2158642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0B9637-05C5-42F2-83A5-E27FBC7CE526}" type="datetimeFigureOut">
              <a:rPr lang="en-US" smtClean="0"/>
              <a:pPr/>
              <a:t>6/2/2013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2BE702-BCE2-4ADF-A2D1-0AE248B9DDF9}" type="slidenum">
              <a:rPr lang="en-US" smtClean="0"/>
              <a:pPr/>
              <a:t>‹#›</a:t>
            </a:fld>
            <a:endParaRPr lang="en-US"/>
          </a:p>
        </p:txBody>
      </p:sp>
    </p:spTree>
    <p:extLst>
      <p:ext uri="{BB962C8B-B14F-4D97-AF65-F5344CB8AC3E}">
        <p14:creationId xmlns:p14="http://schemas.microsoft.com/office/powerpoint/2010/main" xmlns="" val="26541494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0B9637-05C5-42F2-83A5-E27FBC7CE526}" type="datetimeFigureOut">
              <a:rPr lang="en-US" smtClean="0"/>
              <a:pPr/>
              <a:t>6/2/2013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2BE702-BCE2-4ADF-A2D1-0AE248B9DDF9}" type="slidenum">
              <a:rPr lang="en-US" smtClean="0"/>
              <a:pPr/>
              <a:t>‹#›</a:t>
            </a:fld>
            <a:endParaRPr lang="en-US"/>
          </a:p>
        </p:txBody>
      </p:sp>
    </p:spTree>
    <p:extLst>
      <p:ext uri="{BB962C8B-B14F-4D97-AF65-F5344CB8AC3E}">
        <p14:creationId xmlns:p14="http://schemas.microsoft.com/office/powerpoint/2010/main" xmlns="" val="717498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0B9637-05C5-42F2-83A5-E27FBC7CE526}" type="datetimeFigureOut">
              <a:rPr lang="en-US" smtClean="0"/>
              <a:pPr/>
              <a:t>6/2/2013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2BE702-BCE2-4ADF-A2D1-0AE248B9DDF9}" type="slidenum">
              <a:rPr lang="en-US" smtClean="0"/>
              <a:pPr/>
              <a:t>‹#›</a:t>
            </a:fld>
            <a:endParaRPr lang="en-US"/>
          </a:p>
        </p:txBody>
      </p:sp>
    </p:spTree>
    <p:extLst>
      <p:ext uri="{BB962C8B-B14F-4D97-AF65-F5344CB8AC3E}">
        <p14:creationId xmlns:p14="http://schemas.microsoft.com/office/powerpoint/2010/main" xmlns="" val="1491524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0B9637-05C5-42F2-83A5-E27FBC7CE526}" type="datetimeFigureOut">
              <a:rPr lang="en-US" smtClean="0"/>
              <a:pPr/>
              <a:t>6/2/2013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2BE702-BCE2-4ADF-A2D1-0AE248B9DDF9}" type="slidenum">
              <a:rPr lang="en-US" smtClean="0"/>
              <a:pPr/>
              <a:t>‹#›</a:t>
            </a:fld>
            <a:endParaRPr lang="en-US"/>
          </a:p>
        </p:txBody>
      </p:sp>
    </p:spTree>
    <p:extLst>
      <p:ext uri="{BB962C8B-B14F-4D97-AF65-F5344CB8AC3E}">
        <p14:creationId xmlns:p14="http://schemas.microsoft.com/office/powerpoint/2010/main" xmlns="" val="1422818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0B9637-05C5-42F2-83A5-E27FBC7CE526}" type="datetimeFigureOut">
              <a:rPr lang="en-US" smtClean="0"/>
              <a:pPr/>
              <a:t>6/2/2013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2BE702-BCE2-4ADF-A2D1-0AE248B9DDF9}" type="slidenum">
              <a:rPr lang="en-US" smtClean="0"/>
              <a:pPr/>
              <a:t>‹#›</a:t>
            </a:fld>
            <a:endParaRPr lang="en-US"/>
          </a:p>
        </p:txBody>
      </p:sp>
    </p:spTree>
    <p:extLst>
      <p:ext uri="{BB962C8B-B14F-4D97-AF65-F5344CB8AC3E}">
        <p14:creationId xmlns:p14="http://schemas.microsoft.com/office/powerpoint/2010/main" xmlns="" val="1038939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0B9637-05C5-42F2-83A5-E27FBC7CE526}" type="datetimeFigureOut">
              <a:rPr lang="en-US" smtClean="0"/>
              <a:pPr/>
              <a:t>6/2/2013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2BE702-BCE2-4ADF-A2D1-0AE248B9DDF9}" type="slidenum">
              <a:rPr lang="en-US" smtClean="0"/>
              <a:pPr/>
              <a:t>‹#›</a:t>
            </a:fld>
            <a:endParaRPr lang="en-US"/>
          </a:p>
        </p:txBody>
      </p:sp>
    </p:spTree>
    <p:extLst>
      <p:ext uri="{BB962C8B-B14F-4D97-AF65-F5344CB8AC3E}">
        <p14:creationId xmlns:p14="http://schemas.microsoft.com/office/powerpoint/2010/main" xmlns="" val="2022248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0B9637-05C5-42F2-83A5-E27FBC7CE526}" type="datetimeFigureOut">
              <a:rPr lang="en-US" smtClean="0"/>
              <a:pPr/>
              <a:t>6/2/2013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2BE702-BCE2-4ADF-A2D1-0AE248B9DDF9}" type="slidenum">
              <a:rPr lang="en-US" smtClean="0"/>
              <a:pPr/>
              <a:t>‹#›</a:t>
            </a:fld>
            <a:endParaRPr lang="en-US"/>
          </a:p>
        </p:txBody>
      </p:sp>
    </p:spTree>
    <p:extLst>
      <p:ext uri="{BB962C8B-B14F-4D97-AF65-F5344CB8AC3E}">
        <p14:creationId xmlns:p14="http://schemas.microsoft.com/office/powerpoint/2010/main" xmlns="" val="16412297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0B9637-05C5-42F2-83A5-E27FBC7CE526}" type="datetimeFigureOut">
              <a:rPr lang="en-US" smtClean="0"/>
              <a:pPr/>
              <a:t>6/2/2013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2BE702-BCE2-4ADF-A2D1-0AE248B9DDF9}" type="slidenum">
              <a:rPr lang="en-US" smtClean="0"/>
              <a:pPr/>
              <a:t>‹#›</a:t>
            </a:fld>
            <a:endParaRPr lang="en-US"/>
          </a:p>
        </p:txBody>
      </p:sp>
    </p:spTree>
    <p:extLst>
      <p:ext uri="{BB962C8B-B14F-4D97-AF65-F5344CB8AC3E}">
        <p14:creationId xmlns:p14="http://schemas.microsoft.com/office/powerpoint/2010/main" xmlns="" val="742705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0B9637-05C5-42F2-83A5-E27FBC7CE526}" type="datetimeFigureOut">
              <a:rPr lang="en-US" smtClean="0"/>
              <a:pPr/>
              <a:t>6/2/2013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2BE702-BCE2-4ADF-A2D1-0AE248B9DDF9}" type="slidenum">
              <a:rPr lang="en-US" smtClean="0"/>
              <a:pPr/>
              <a:t>‹#›</a:t>
            </a:fld>
            <a:endParaRPr lang="en-US"/>
          </a:p>
        </p:txBody>
      </p:sp>
    </p:spTree>
    <p:extLst>
      <p:ext uri="{BB962C8B-B14F-4D97-AF65-F5344CB8AC3E}">
        <p14:creationId xmlns:p14="http://schemas.microsoft.com/office/powerpoint/2010/main" xmlns="" val="2091934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0B9637-05C5-42F2-83A5-E27FBC7CE526}" type="datetimeFigureOut">
              <a:rPr lang="en-US" smtClean="0"/>
              <a:pPr/>
              <a:t>6/2/2013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2BE702-BCE2-4ADF-A2D1-0AE248B9DDF9}" type="slidenum">
              <a:rPr lang="en-US" smtClean="0"/>
              <a:pPr/>
              <a:t>‹#›</a:t>
            </a:fld>
            <a:endParaRPr lang="en-US"/>
          </a:p>
        </p:txBody>
      </p:sp>
    </p:spTree>
    <p:extLst>
      <p:ext uri="{BB962C8B-B14F-4D97-AF65-F5344CB8AC3E}">
        <p14:creationId xmlns:p14="http://schemas.microsoft.com/office/powerpoint/2010/main" xmlns="" val="2505620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0B9637-05C5-42F2-83A5-E27FBC7CE526}" type="datetimeFigureOut">
              <a:rPr lang="en-US" smtClean="0"/>
              <a:pPr/>
              <a:t>6/2/2013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2BE702-BCE2-4ADF-A2D1-0AE248B9DDF9}" type="slidenum">
              <a:rPr lang="en-US" smtClean="0"/>
              <a:pPr/>
              <a:t>‹#›</a:t>
            </a:fld>
            <a:endParaRPr lang="en-US"/>
          </a:p>
        </p:txBody>
      </p:sp>
    </p:spTree>
    <p:extLst>
      <p:ext uri="{BB962C8B-B14F-4D97-AF65-F5344CB8AC3E}">
        <p14:creationId xmlns:p14="http://schemas.microsoft.com/office/powerpoint/2010/main" xmlns="" val="38889276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6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solidFill>
                  <a:schemeClr val="bg2">
                    <a:lumMod val="50000"/>
                  </a:schemeClr>
                </a:solidFill>
                <a:latin typeface="Arial" pitchFamily="34" charset="0"/>
                <a:cs typeface="Arial" pitchFamily="34" charset="0"/>
              </a:rPr>
              <a:t>Antifungal Treatment</a:t>
            </a:r>
            <a:endParaRPr lang="fa-IR" dirty="0">
              <a:solidFill>
                <a:schemeClr val="bg2">
                  <a:lumMod val="50000"/>
                </a:schemeClr>
              </a:solidFill>
              <a:latin typeface="Arial" pitchFamily="34" charset="0"/>
              <a:cs typeface="Arial" pitchFamily="34" charset="0"/>
            </a:endParaRPr>
          </a:p>
        </p:txBody>
      </p:sp>
      <p:sp>
        <p:nvSpPr>
          <p:cNvPr id="3" name="Subtitle 2"/>
          <p:cNvSpPr>
            <a:spLocks noGrp="1"/>
          </p:cNvSpPr>
          <p:nvPr>
            <p:ph type="subTitle" idx="1"/>
          </p:nvPr>
        </p:nvSpPr>
        <p:spPr>
          <a:xfrm>
            <a:off x="457200" y="3810000"/>
            <a:ext cx="7930896" cy="1676400"/>
          </a:xfrm>
        </p:spPr>
        <p:txBody>
          <a:bodyPr/>
          <a:lstStyle/>
          <a:p>
            <a:pPr algn="ctr"/>
            <a:r>
              <a:rPr lang="en-US"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Dr. </a:t>
            </a:r>
            <a:r>
              <a:rPr lang="en-US" dirty="0" err="1" smtClean="0">
                <a:solidFill>
                  <a:srgbClr val="002060"/>
                </a:solidFill>
                <a:effectLst>
                  <a:outerShdw blurRad="38100" dist="38100" dir="2700000" algn="tl">
                    <a:srgbClr val="000000">
                      <a:alpha val="43137"/>
                    </a:srgbClr>
                  </a:outerShdw>
                </a:effectLst>
                <a:latin typeface="Arial" pitchFamily="34" charset="0"/>
                <a:cs typeface="Arial" pitchFamily="34" charset="0"/>
              </a:rPr>
              <a:t>Kouros</a:t>
            </a:r>
            <a:r>
              <a:rPr lang="en-US"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a:t>
            </a:r>
            <a:r>
              <a:rPr lang="en-US" dirty="0" err="1" smtClean="0">
                <a:solidFill>
                  <a:srgbClr val="002060"/>
                </a:solidFill>
                <a:effectLst>
                  <a:outerShdw blurRad="38100" dist="38100" dir="2700000" algn="tl">
                    <a:srgbClr val="000000">
                      <a:alpha val="43137"/>
                    </a:srgbClr>
                  </a:outerShdw>
                </a:effectLst>
                <a:latin typeface="Arial" pitchFamily="34" charset="0"/>
                <a:cs typeface="Arial" pitchFamily="34" charset="0"/>
              </a:rPr>
              <a:t>Aghazade</a:t>
            </a:r>
            <a:endParaRPr lang="en-US" dirty="0" smtClean="0">
              <a:solidFill>
                <a:srgbClr val="002060"/>
              </a:solidFill>
              <a:effectLst>
                <a:outerShdw blurRad="38100" dist="38100" dir="2700000" algn="tl">
                  <a:srgbClr val="000000">
                    <a:alpha val="43137"/>
                  </a:srgbClr>
                </a:outerShdw>
              </a:effectLst>
              <a:latin typeface="Arial" pitchFamily="34" charset="0"/>
              <a:cs typeface="Arial" pitchFamily="34" charset="0"/>
            </a:endParaRPr>
          </a:p>
          <a:p>
            <a:pPr algn="ctr" rtl="0"/>
            <a:r>
              <a:rPr lang="fa-IR" sz="1800"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a:t>
            </a:r>
            <a:r>
              <a:rPr lang="en-US" sz="1800" dirty="0" err="1" smtClean="0">
                <a:solidFill>
                  <a:srgbClr val="002060"/>
                </a:solidFill>
                <a:effectLst>
                  <a:outerShdw blurRad="38100" dist="38100" dir="2700000" algn="tl">
                    <a:srgbClr val="000000">
                      <a:alpha val="43137"/>
                    </a:srgbClr>
                  </a:outerShdw>
                </a:effectLst>
                <a:latin typeface="Arial" pitchFamily="34" charset="0"/>
                <a:cs typeface="Arial" pitchFamily="34" charset="0"/>
              </a:rPr>
              <a:t>Shahid</a:t>
            </a:r>
            <a:r>
              <a:rPr lang="en-US" sz="1800"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a:t>
            </a:r>
            <a:r>
              <a:rPr lang="en-US" sz="1800" dirty="0" err="1" smtClean="0">
                <a:solidFill>
                  <a:srgbClr val="002060"/>
                </a:solidFill>
                <a:effectLst>
                  <a:outerShdw blurRad="38100" dist="38100" dir="2700000" algn="tl">
                    <a:srgbClr val="000000">
                      <a:alpha val="43137"/>
                    </a:srgbClr>
                  </a:outerShdw>
                </a:effectLst>
                <a:latin typeface="Arial" pitchFamily="34" charset="0"/>
                <a:cs typeface="Arial" pitchFamily="34" charset="0"/>
              </a:rPr>
              <a:t>Beheshti</a:t>
            </a:r>
            <a:r>
              <a:rPr lang="en-US" sz="1800"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Medical University</a:t>
            </a:r>
            <a:r>
              <a:rPr lang="en-US" dirty="0" smtClean="0">
                <a:solidFill>
                  <a:srgbClr val="002060"/>
                </a:solidFill>
                <a:effectLst>
                  <a:outerShdw blurRad="38100" dist="38100" dir="2700000" algn="tl">
                    <a:srgbClr val="000000">
                      <a:alpha val="43137"/>
                    </a:srgbClr>
                  </a:outerShdw>
                </a:effectLst>
                <a:latin typeface="Arial" pitchFamily="34" charset="0"/>
                <a:cs typeface="Arial" pitchFamily="34" charset="0"/>
              </a:rPr>
              <a:t>     </a:t>
            </a:r>
            <a:endParaRPr lang="fa-IR" dirty="0">
              <a:solidFill>
                <a:srgbClr val="002060"/>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p14="http://schemas.microsoft.com/office/powerpoint/2010/main" xmlns="" val="37280406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a:t>For infection due to </a:t>
            </a:r>
            <a:r>
              <a:rPr lang="en-US" b="1" i="1" dirty="0"/>
              <a:t>Candida </a:t>
            </a:r>
            <a:r>
              <a:rPr lang="en-US" b="1" i="1" dirty="0" err="1"/>
              <a:t>glabrata</a:t>
            </a:r>
            <a:r>
              <a:rPr lang="en-US" i="1" dirty="0"/>
              <a:t>, </a:t>
            </a:r>
            <a:r>
              <a:rPr lang="en-US" dirty="0"/>
              <a:t>an </a:t>
            </a:r>
            <a:r>
              <a:rPr lang="en-US" b="1" dirty="0" err="1"/>
              <a:t>echinocandin</a:t>
            </a:r>
            <a:r>
              <a:rPr lang="en-US" dirty="0"/>
              <a:t> </a:t>
            </a:r>
            <a:r>
              <a:rPr lang="en-US" dirty="0" smtClean="0"/>
              <a:t>is preferred </a:t>
            </a:r>
            <a:r>
              <a:rPr lang="en-US" dirty="0"/>
              <a:t>(B-III</a:t>
            </a:r>
            <a:r>
              <a:rPr lang="en-US" dirty="0" smtClean="0"/>
              <a:t>).</a:t>
            </a:r>
          </a:p>
          <a:p>
            <a:r>
              <a:rPr lang="en-US" dirty="0" smtClean="0"/>
              <a:t> </a:t>
            </a:r>
            <a:r>
              <a:rPr lang="en-US" b="1" dirty="0"/>
              <a:t>Transition </a:t>
            </a:r>
            <a:r>
              <a:rPr lang="en-US" dirty="0"/>
              <a:t>to fluconazole or </a:t>
            </a:r>
            <a:r>
              <a:rPr lang="en-US" dirty="0" err="1" smtClean="0"/>
              <a:t>voriconazole</a:t>
            </a:r>
            <a:r>
              <a:rPr lang="en-US" dirty="0"/>
              <a:t> </a:t>
            </a:r>
            <a:r>
              <a:rPr lang="en-US" dirty="0" smtClean="0"/>
              <a:t>therapy </a:t>
            </a:r>
            <a:r>
              <a:rPr lang="en-US" b="1" dirty="0"/>
              <a:t>is not recommended </a:t>
            </a:r>
            <a:r>
              <a:rPr lang="en-US" dirty="0"/>
              <a:t>without confirmation of </a:t>
            </a:r>
            <a:r>
              <a:rPr lang="en-US" dirty="0" smtClean="0"/>
              <a:t>isolate susceptibility </a:t>
            </a:r>
            <a:r>
              <a:rPr lang="en-US" dirty="0"/>
              <a:t>(B-III). </a:t>
            </a:r>
            <a:endParaRPr lang="en-US" dirty="0" smtClean="0"/>
          </a:p>
          <a:p>
            <a:r>
              <a:rPr lang="en-US" dirty="0" smtClean="0"/>
              <a:t>For </a:t>
            </a:r>
            <a:r>
              <a:rPr lang="en-US" dirty="0"/>
              <a:t>patients who have initially </a:t>
            </a:r>
            <a:r>
              <a:rPr lang="en-US" dirty="0" smtClean="0"/>
              <a:t>received fluconazole </a:t>
            </a:r>
            <a:r>
              <a:rPr lang="en-US" dirty="0"/>
              <a:t>or </a:t>
            </a:r>
            <a:r>
              <a:rPr lang="en-US" dirty="0" err="1"/>
              <a:t>voriconazole</a:t>
            </a:r>
            <a:r>
              <a:rPr lang="en-US" dirty="0"/>
              <a:t>, are clinically improved, </a:t>
            </a:r>
            <a:r>
              <a:rPr lang="en-US" dirty="0" smtClean="0"/>
              <a:t>and whose </a:t>
            </a:r>
            <a:r>
              <a:rPr lang="en-US" dirty="0"/>
              <a:t>follow-up culture results are negative, continuing </a:t>
            </a:r>
            <a:r>
              <a:rPr lang="en-US" dirty="0" smtClean="0"/>
              <a:t>use of </a:t>
            </a:r>
            <a:r>
              <a:rPr lang="en-US" dirty="0"/>
              <a:t>an azole to completion of therapy is reasonable (B-III).</a:t>
            </a:r>
          </a:p>
        </p:txBody>
      </p:sp>
    </p:spTree>
    <p:extLst>
      <p:ext uri="{BB962C8B-B14F-4D97-AF65-F5344CB8AC3E}">
        <p14:creationId xmlns:p14="http://schemas.microsoft.com/office/powerpoint/2010/main" xmlns="" val="63798842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When should Antifungal prophylaxis given?</a:t>
            </a:r>
            <a:endParaRPr lang="en-US" dirty="0"/>
          </a:p>
        </p:txBody>
      </p:sp>
      <p:sp>
        <p:nvSpPr>
          <p:cNvPr id="3" name="Content Placeholder 2"/>
          <p:cNvSpPr>
            <a:spLocks noGrp="1"/>
          </p:cNvSpPr>
          <p:nvPr>
            <p:ph sz="quarter" idx="1"/>
          </p:nvPr>
        </p:nvSpPr>
        <p:spPr/>
        <p:txBody>
          <a:bodyPr/>
          <a:lstStyle/>
          <a:p>
            <a:r>
              <a:rPr lang="en-US" dirty="0"/>
              <a:t>Prophylaxis against Candida infection is recommended in patient groups in whom the risk of invasive </a:t>
            </a:r>
            <a:r>
              <a:rPr lang="en-US" dirty="0" err="1"/>
              <a:t>candidal</a:t>
            </a:r>
            <a:r>
              <a:rPr lang="en-US" dirty="0"/>
              <a:t> infection is substantial, such as </a:t>
            </a:r>
            <a:r>
              <a:rPr lang="en-US" dirty="0" err="1"/>
              <a:t>allogeneic</a:t>
            </a:r>
            <a:r>
              <a:rPr lang="en-US" dirty="0"/>
              <a:t> hematopoietic stem cell transplant (HSCT) recipients or those undergoing intensive remission-induction or salvage-induction chemotherapy for acute leukemia </a:t>
            </a:r>
          </a:p>
        </p:txBody>
      </p:sp>
      <p:sp>
        <p:nvSpPr>
          <p:cNvPr id="4" name="Rectangle 4"/>
          <p:cNvSpPr>
            <a:spLocks noChangeArrowheads="1"/>
          </p:cNvSpPr>
          <p:nvPr/>
        </p:nvSpPr>
        <p:spPr bwMode="auto">
          <a:xfrm>
            <a:off x="642910" y="5929330"/>
            <a:ext cx="7637463" cy="246221"/>
          </a:xfrm>
          <a:prstGeom prst="rect">
            <a:avLst/>
          </a:prstGeom>
          <a:noFill/>
          <a:ln w="9525">
            <a:noFill/>
            <a:miter lim="800000"/>
            <a:headEnd/>
            <a:tailEnd/>
          </a:ln>
          <a:effectLst/>
        </p:spPr>
        <p:txBody>
          <a:bodyPr wrap="square">
            <a:spAutoFit/>
          </a:bodyPr>
          <a:lstStyle/>
          <a:p>
            <a:r>
              <a:rPr lang="pt-BR" sz="1000" dirty="0" smtClean="0"/>
              <a:t>Clinical Infec tious Disease s 2011;52(4) :e56–e93</a:t>
            </a:r>
            <a:endParaRPr lang="en-US" sz="1000" dirty="0"/>
          </a:p>
        </p:txBody>
      </p:sp>
    </p:spTree>
    <p:extLst>
      <p:ext uri="{BB962C8B-B14F-4D97-AF65-F5344CB8AC3E}">
        <p14:creationId xmlns:p14="http://schemas.microsoft.com/office/powerpoint/2010/main" xmlns="" val="343322875"/>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4557" y="332656"/>
            <a:ext cx="8352927" cy="57606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3107499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High risk</a:t>
            </a:r>
          </a:p>
        </p:txBody>
      </p:sp>
      <p:sp>
        <p:nvSpPr>
          <p:cNvPr id="3" name="Content Placeholder 2"/>
          <p:cNvSpPr>
            <a:spLocks noGrp="1"/>
          </p:cNvSpPr>
          <p:nvPr>
            <p:ph idx="1"/>
          </p:nvPr>
        </p:nvSpPr>
        <p:spPr/>
        <p:txBody>
          <a:bodyPr>
            <a:normAutofit fontScale="92500" lnSpcReduction="10000"/>
          </a:bodyPr>
          <a:lstStyle/>
          <a:p>
            <a:r>
              <a:rPr lang="en-US" dirty="0"/>
              <a:t>Prophylaxis against Candida infection is </a:t>
            </a:r>
            <a:r>
              <a:rPr lang="en-US" dirty="0" smtClean="0"/>
              <a:t>recommended in </a:t>
            </a:r>
            <a:r>
              <a:rPr lang="en-US" dirty="0"/>
              <a:t>patient groups in whom the risk of invasive </a:t>
            </a:r>
            <a:r>
              <a:rPr lang="en-US" dirty="0" err="1" smtClean="0"/>
              <a:t>candidal</a:t>
            </a:r>
            <a:r>
              <a:rPr lang="en-US" dirty="0"/>
              <a:t> </a:t>
            </a:r>
            <a:r>
              <a:rPr lang="en-US" dirty="0" smtClean="0"/>
              <a:t>infection </a:t>
            </a:r>
            <a:r>
              <a:rPr lang="en-US" dirty="0"/>
              <a:t>is substantial, such as allogeneic hematopoietic </a:t>
            </a:r>
            <a:r>
              <a:rPr lang="en-US" dirty="0" smtClean="0"/>
              <a:t>stem cell </a:t>
            </a:r>
            <a:r>
              <a:rPr lang="en-US" dirty="0"/>
              <a:t>transplant (HSCT) recipients or those undergoing </a:t>
            </a:r>
            <a:r>
              <a:rPr lang="en-US" dirty="0" smtClean="0"/>
              <a:t>intensive remission-induction </a:t>
            </a:r>
            <a:r>
              <a:rPr lang="en-US" dirty="0"/>
              <a:t>or salvage-induction chemotherapy </a:t>
            </a:r>
            <a:r>
              <a:rPr lang="en-US" dirty="0" smtClean="0"/>
              <a:t>for acute </a:t>
            </a:r>
            <a:r>
              <a:rPr lang="en-US" dirty="0"/>
              <a:t>leukemia (A-I). </a:t>
            </a:r>
            <a:endParaRPr lang="en-US" dirty="0" smtClean="0"/>
          </a:p>
          <a:p>
            <a:r>
              <a:rPr lang="en-US" dirty="0" smtClean="0"/>
              <a:t>Fluconazole</a:t>
            </a:r>
            <a:r>
              <a:rPr lang="en-US" dirty="0"/>
              <a:t>, </a:t>
            </a:r>
            <a:r>
              <a:rPr lang="en-US" dirty="0" err="1"/>
              <a:t>itraconazole</a:t>
            </a:r>
            <a:r>
              <a:rPr lang="en-US" dirty="0"/>
              <a:t>, </a:t>
            </a:r>
            <a:r>
              <a:rPr lang="en-US" dirty="0" err="1" smtClean="0"/>
              <a:t>voriconazole</a:t>
            </a:r>
            <a:r>
              <a:rPr lang="en-US" dirty="0" smtClean="0"/>
              <a:t>, </a:t>
            </a:r>
            <a:r>
              <a:rPr lang="en-US" dirty="0" err="1" smtClean="0"/>
              <a:t>posaconazole</a:t>
            </a:r>
            <a:r>
              <a:rPr lang="en-US" dirty="0"/>
              <a:t>, </a:t>
            </a:r>
            <a:r>
              <a:rPr lang="en-US" dirty="0" err="1"/>
              <a:t>micafungin</a:t>
            </a:r>
            <a:r>
              <a:rPr lang="en-US" dirty="0"/>
              <a:t>, and </a:t>
            </a:r>
            <a:r>
              <a:rPr lang="en-US" dirty="0" err="1"/>
              <a:t>caspofungin</a:t>
            </a:r>
            <a:r>
              <a:rPr lang="en-US" dirty="0"/>
              <a:t> are all </a:t>
            </a:r>
            <a:r>
              <a:rPr lang="en-US" dirty="0" smtClean="0"/>
              <a:t>acceptable alternatives</a:t>
            </a:r>
            <a:r>
              <a:rPr lang="en-US" dirty="0"/>
              <a:t>.</a:t>
            </a:r>
          </a:p>
        </p:txBody>
      </p:sp>
    </p:spTree>
    <p:extLst>
      <p:ext uri="{BB962C8B-B14F-4D97-AF65-F5344CB8AC3E}">
        <p14:creationId xmlns:p14="http://schemas.microsoft.com/office/powerpoint/2010/main" xmlns="" val="1694952875"/>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With what agent</a:t>
            </a:r>
            <a:endParaRPr lang="en-US" dirty="0"/>
          </a:p>
        </p:txBody>
      </p:sp>
      <p:sp>
        <p:nvSpPr>
          <p:cNvPr id="3" name="Content Placeholder 2"/>
          <p:cNvSpPr>
            <a:spLocks noGrp="1"/>
          </p:cNvSpPr>
          <p:nvPr>
            <p:ph sz="quarter" idx="1"/>
          </p:nvPr>
        </p:nvSpPr>
        <p:spPr/>
        <p:txBody>
          <a:bodyPr/>
          <a:lstStyle/>
          <a:p>
            <a:r>
              <a:rPr lang="en-US" dirty="0" err="1"/>
              <a:t>Fluconazole</a:t>
            </a:r>
            <a:r>
              <a:rPr lang="en-US" dirty="0"/>
              <a:t>, </a:t>
            </a:r>
            <a:endParaRPr lang="en-US" dirty="0" smtClean="0"/>
          </a:p>
          <a:p>
            <a:r>
              <a:rPr lang="en-US" dirty="0" err="1" smtClean="0"/>
              <a:t>Itraconazole</a:t>
            </a:r>
            <a:endParaRPr lang="en-US" dirty="0" smtClean="0"/>
          </a:p>
          <a:p>
            <a:r>
              <a:rPr lang="en-US" dirty="0" err="1" smtClean="0"/>
              <a:t>Voriconazole</a:t>
            </a:r>
            <a:endParaRPr lang="en-US" dirty="0" smtClean="0"/>
          </a:p>
          <a:p>
            <a:r>
              <a:rPr lang="en-US" dirty="0" err="1" smtClean="0"/>
              <a:t>Posaconazole</a:t>
            </a:r>
            <a:endParaRPr lang="en-US" dirty="0" smtClean="0"/>
          </a:p>
          <a:p>
            <a:r>
              <a:rPr lang="en-US" dirty="0" err="1" smtClean="0"/>
              <a:t>Micafungin</a:t>
            </a:r>
            <a:endParaRPr lang="en-US" dirty="0" smtClean="0"/>
          </a:p>
          <a:p>
            <a:r>
              <a:rPr lang="en-US" dirty="0" err="1" smtClean="0"/>
              <a:t>Caspofungin</a:t>
            </a:r>
            <a:endParaRPr lang="en-US" dirty="0"/>
          </a:p>
        </p:txBody>
      </p:sp>
      <p:sp>
        <p:nvSpPr>
          <p:cNvPr id="4" name="Rectangle 4"/>
          <p:cNvSpPr>
            <a:spLocks noChangeArrowheads="1"/>
          </p:cNvSpPr>
          <p:nvPr/>
        </p:nvSpPr>
        <p:spPr bwMode="auto">
          <a:xfrm>
            <a:off x="642910" y="5929330"/>
            <a:ext cx="7637463" cy="246221"/>
          </a:xfrm>
          <a:prstGeom prst="rect">
            <a:avLst/>
          </a:prstGeom>
          <a:noFill/>
          <a:ln w="9525">
            <a:noFill/>
            <a:miter lim="800000"/>
            <a:headEnd/>
            <a:tailEnd/>
          </a:ln>
          <a:effectLst/>
        </p:spPr>
        <p:txBody>
          <a:bodyPr wrap="square">
            <a:spAutoFit/>
          </a:bodyPr>
          <a:lstStyle/>
          <a:p>
            <a:r>
              <a:rPr lang="pt-BR" sz="1000" dirty="0" smtClean="0"/>
              <a:t>Clinical Infec tious Disease s 2011;52(4) :e56–e93</a:t>
            </a:r>
            <a:endParaRPr lang="en-US" sz="1000" dirty="0"/>
          </a:p>
        </p:txBody>
      </p:sp>
    </p:spTree>
    <p:extLst>
      <p:ext uri="{BB962C8B-B14F-4D97-AF65-F5344CB8AC3E}">
        <p14:creationId xmlns:p14="http://schemas.microsoft.com/office/powerpoint/2010/main" xmlns="" val="2763965118"/>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When should Antifungal prophylaxis given?</a:t>
            </a:r>
            <a:endParaRPr lang="en-US" dirty="0"/>
          </a:p>
        </p:txBody>
      </p:sp>
      <p:sp>
        <p:nvSpPr>
          <p:cNvPr id="3" name="Content Placeholder 2"/>
          <p:cNvSpPr>
            <a:spLocks noGrp="1"/>
          </p:cNvSpPr>
          <p:nvPr>
            <p:ph sz="quarter" idx="1"/>
          </p:nvPr>
        </p:nvSpPr>
        <p:spPr/>
        <p:txBody>
          <a:bodyPr/>
          <a:lstStyle/>
          <a:p>
            <a:r>
              <a:rPr lang="en-US" dirty="0"/>
              <a:t>Prophylaxis against </a:t>
            </a:r>
            <a:r>
              <a:rPr lang="en-US" dirty="0" err="1"/>
              <a:t>Aspergillus</a:t>
            </a:r>
            <a:r>
              <a:rPr lang="en-US" dirty="0"/>
              <a:t> infection in pre- engraftment </a:t>
            </a:r>
            <a:r>
              <a:rPr lang="en-US" dirty="0" err="1"/>
              <a:t>allogeneic</a:t>
            </a:r>
            <a:r>
              <a:rPr lang="en-US" dirty="0"/>
              <a:t> or </a:t>
            </a:r>
            <a:r>
              <a:rPr lang="en-US" dirty="0" err="1"/>
              <a:t>autologous</a:t>
            </a:r>
            <a:r>
              <a:rPr lang="en-US" dirty="0"/>
              <a:t> transplant </a:t>
            </a:r>
            <a:r>
              <a:rPr lang="en-US" dirty="0" smtClean="0"/>
              <a:t>recipients has </a:t>
            </a:r>
            <a:r>
              <a:rPr lang="en-US" dirty="0"/>
              <a:t>not been shown to be </a:t>
            </a:r>
            <a:r>
              <a:rPr lang="en-US" dirty="0" err="1"/>
              <a:t>efﬁcacious</a:t>
            </a:r>
            <a:r>
              <a:rPr lang="en-US" dirty="0"/>
              <a:t>. </a:t>
            </a:r>
            <a:endParaRPr lang="en-US" dirty="0" smtClean="0"/>
          </a:p>
          <a:p>
            <a:endParaRPr lang="en-US" dirty="0"/>
          </a:p>
        </p:txBody>
      </p:sp>
      <p:sp>
        <p:nvSpPr>
          <p:cNvPr id="4" name="Rectangle 4"/>
          <p:cNvSpPr>
            <a:spLocks noChangeArrowheads="1"/>
          </p:cNvSpPr>
          <p:nvPr/>
        </p:nvSpPr>
        <p:spPr bwMode="auto">
          <a:xfrm>
            <a:off x="642910" y="5929330"/>
            <a:ext cx="7637463" cy="246221"/>
          </a:xfrm>
          <a:prstGeom prst="rect">
            <a:avLst/>
          </a:prstGeom>
          <a:noFill/>
          <a:ln w="9525">
            <a:noFill/>
            <a:miter lim="800000"/>
            <a:headEnd/>
            <a:tailEnd/>
          </a:ln>
          <a:effectLst/>
        </p:spPr>
        <p:txBody>
          <a:bodyPr wrap="square">
            <a:spAutoFit/>
          </a:bodyPr>
          <a:lstStyle/>
          <a:p>
            <a:r>
              <a:rPr lang="pt-BR" sz="1000" dirty="0" smtClean="0"/>
              <a:t>Clinical Infec tious Disease s 2011;52(4) :e56–e93</a:t>
            </a:r>
            <a:endParaRPr lang="en-US" sz="1000" dirty="0"/>
          </a:p>
        </p:txBody>
      </p:sp>
    </p:spTree>
    <p:extLst>
      <p:ext uri="{BB962C8B-B14F-4D97-AF65-F5344CB8AC3E}">
        <p14:creationId xmlns:p14="http://schemas.microsoft.com/office/powerpoint/2010/main" xmlns="" val="2320213939"/>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Prophylaxis against invasive </a:t>
            </a:r>
            <a:r>
              <a:rPr lang="en-US" dirty="0" err="1"/>
              <a:t>Aspergillus</a:t>
            </a:r>
            <a:r>
              <a:rPr lang="en-US" dirty="0"/>
              <a:t> infections </a:t>
            </a:r>
            <a:r>
              <a:rPr lang="en-US" dirty="0" smtClean="0"/>
              <a:t>with </a:t>
            </a:r>
            <a:r>
              <a:rPr lang="en-US" b="1" dirty="0" err="1" smtClean="0"/>
              <a:t>posaconazole</a:t>
            </a:r>
            <a:r>
              <a:rPr lang="en-US" dirty="0" smtClean="0"/>
              <a:t> </a:t>
            </a:r>
            <a:r>
              <a:rPr lang="en-US" dirty="0"/>
              <a:t>should be considered for selected </a:t>
            </a:r>
            <a:r>
              <a:rPr lang="en-US" b="1" dirty="0"/>
              <a:t>patients &gt;</a:t>
            </a:r>
            <a:r>
              <a:rPr lang="en-US" b="1" dirty="0" smtClean="0"/>
              <a:t>13 years </a:t>
            </a:r>
            <a:r>
              <a:rPr lang="en-US" dirty="0"/>
              <a:t>of age who are undergoing intensive chemotherapy </a:t>
            </a:r>
            <a:r>
              <a:rPr lang="en-US" dirty="0" smtClean="0"/>
              <a:t>for acute </a:t>
            </a:r>
            <a:r>
              <a:rPr lang="en-US" dirty="0"/>
              <a:t>myeloid leukemia </a:t>
            </a:r>
            <a:r>
              <a:rPr lang="en-US" b="1" dirty="0"/>
              <a:t>(AML) </a:t>
            </a:r>
            <a:r>
              <a:rPr lang="en-US" dirty="0"/>
              <a:t>or </a:t>
            </a:r>
            <a:r>
              <a:rPr lang="en-US" dirty="0" err="1"/>
              <a:t>myelodysplastic</a:t>
            </a:r>
            <a:r>
              <a:rPr lang="en-US" dirty="0"/>
              <a:t> </a:t>
            </a:r>
            <a:r>
              <a:rPr lang="en-US" dirty="0" smtClean="0"/>
              <a:t>syndrome </a:t>
            </a:r>
            <a:r>
              <a:rPr lang="en-US" b="1" dirty="0" smtClean="0"/>
              <a:t>(MDS</a:t>
            </a:r>
            <a:r>
              <a:rPr lang="en-US" b="1" dirty="0"/>
              <a:t>) </a:t>
            </a:r>
            <a:r>
              <a:rPr lang="en-US" dirty="0"/>
              <a:t>in whom the risk of invasive </a:t>
            </a:r>
            <a:r>
              <a:rPr lang="en-US" dirty="0" err="1"/>
              <a:t>aspergillosis</a:t>
            </a:r>
            <a:r>
              <a:rPr lang="en-US" dirty="0"/>
              <a:t> </a:t>
            </a:r>
            <a:r>
              <a:rPr lang="en-US" dirty="0" smtClean="0"/>
              <a:t>without prophylaxis </a:t>
            </a:r>
            <a:r>
              <a:rPr lang="en-US" dirty="0"/>
              <a:t>is substantial (B-I).</a:t>
            </a:r>
          </a:p>
        </p:txBody>
      </p:sp>
    </p:spTree>
    <p:extLst>
      <p:ext uri="{BB962C8B-B14F-4D97-AF65-F5344CB8AC3E}">
        <p14:creationId xmlns:p14="http://schemas.microsoft.com/office/powerpoint/2010/main" xmlns="" val="2001617343"/>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Prophylaxis against </a:t>
            </a:r>
            <a:r>
              <a:rPr lang="en-US" dirty="0" err="1"/>
              <a:t>Aspergillus</a:t>
            </a:r>
            <a:r>
              <a:rPr lang="en-US" dirty="0"/>
              <a:t> infection in </a:t>
            </a:r>
            <a:r>
              <a:rPr lang="en-US" dirty="0" err="1" smtClean="0"/>
              <a:t>preengraftment</a:t>
            </a:r>
            <a:r>
              <a:rPr lang="en-US" dirty="0"/>
              <a:t> </a:t>
            </a:r>
            <a:r>
              <a:rPr lang="en-US" dirty="0" smtClean="0"/>
              <a:t>allogeneic </a:t>
            </a:r>
            <a:r>
              <a:rPr lang="en-US" dirty="0"/>
              <a:t>or autologous </a:t>
            </a:r>
            <a:r>
              <a:rPr lang="en-US" dirty="0" smtClean="0"/>
              <a:t>transplant  recipients  has </a:t>
            </a:r>
            <a:r>
              <a:rPr lang="en-US" dirty="0"/>
              <a:t>not been shown to be efficacious. However, a </a:t>
            </a:r>
            <a:r>
              <a:rPr lang="en-US" dirty="0" smtClean="0"/>
              <a:t>mold-active agent </a:t>
            </a:r>
            <a:r>
              <a:rPr lang="en-US" dirty="0"/>
              <a:t>is recommended in patients with prior </a:t>
            </a:r>
            <a:r>
              <a:rPr lang="en-US" dirty="0" smtClean="0"/>
              <a:t>invasive </a:t>
            </a:r>
            <a:r>
              <a:rPr lang="en-US" dirty="0" err="1" smtClean="0"/>
              <a:t>aspergillosis</a:t>
            </a:r>
            <a:r>
              <a:rPr lang="en-US" dirty="0" smtClean="0"/>
              <a:t> </a:t>
            </a:r>
            <a:r>
              <a:rPr lang="en-US" dirty="0"/>
              <a:t>(A-III), anticipated prolonged </a:t>
            </a:r>
            <a:r>
              <a:rPr lang="en-US" dirty="0" err="1" smtClean="0"/>
              <a:t>neutropenic</a:t>
            </a:r>
            <a:r>
              <a:rPr lang="en-US" dirty="0"/>
              <a:t> </a:t>
            </a:r>
            <a:r>
              <a:rPr lang="en-US" dirty="0" smtClean="0"/>
              <a:t>periods </a:t>
            </a:r>
            <a:r>
              <a:rPr lang="en-US" dirty="0"/>
              <a:t>of at least 2 weeks (C-III), or a prolonged period </a:t>
            </a:r>
            <a:r>
              <a:rPr lang="en-US" dirty="0" smtClean="0"/>
              <a:t>of neutropenia </a:t>
            </a:r>
            <a:r>
              <a:rPr lang="en-US" dirty="0"/>
              <a:t>immediately prior to HSCT (C-III</a:t>
            </a:r>
            <a:r>
              <a:rPr lang="en-US" dirty="0" smtClean="0"/>
              <a:t>). </a:t>
            </a:r>
            <a:endParaRPr lang="en-US" dirty="0"/>
          </a:p>
        </p:txBody>
      </p:sp>
    </p:spTree>
    <p:extLst>
      <p:ext uri="{BB962C8B-B14F-4D97-AF65-F5344CB8AC3E}">
        <p14:creationId xmlns:p14="http://schemas.microsoft.com/office/powerpoint/2010/main" xmlns="" val="2125159668"/>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buNone/>
            </a:pPr>
            <a:r>
              <a:rPr lang="en-US" dirty="0" smtClean="0"/>
              <a:t>1)Prior  invasive aspergillosis</a:t>
            </a:r>
          </a:p>
          <a:p>
            <a:pPr>
              <a:buNone/>
            </a:pPr>
            <a:endParaRPr lang="en-US" dirty="0"/>
          </a:p>
          <a:p>
            <a:pPr>
              <a:buNone/>
            </a:pPr>
            <a:r>
              <a:rPr lang="en-US" dirty="0" smtClean="0"/>
              <a:t>2)</a:t>
            </a:r>
            <a:r>
              <a:rPr lang="en-US" dirty="0"/>
              <a:t> </a:t>
            </a:r>
            <a:r>
              <a:rPr lang="en-US" dirty="0" smtClean="0"/>
              <a:t>Anticipated </a:t>
            </a:r>
            <a:r>
              <a:rPr lang="en-US" dirty="0"/>
              <a:t>prolonged neutropenic periods of at least 2 weeks </a:t>
            </a:r>
            <a:endParaRPr lang="en-US" dirty="0" smtClean="0"/>
          </a:p>
          <a:p>
            <a:pPr>
              <a:buNone/>
            </a:pPr>
            <a:endParaRPr lang="en-US" dirty="0"/>
          </a:p>
          <a:p>
            <a:pPr>
              <a:buNone/>
            </a:pPr>
            <a:r>
              <a:rPr lang="en-US" dirty="0" smtClean="0"/>
              <a:t>3)</a:t>
            </a:r>
            <a:r>
              <a:rPr lang="en-US" dirty="0"/>
              <a:t> prolonged period of neutropenia immediately prior to HSCT </a:t>
            </a:r>
          </a:p>
        </p:txBody>
      </p:sp>
      <p:sp>
        <p:nvSpPr>
          <p:cNvPr id="4" name="Rectangle 4"/>
          <p:cNvSpPr>
            <a:spLocks noChangeArrowheads="1"/>
          </p:cNvSpPr>
          <p:nvPr/>
        </p:nvSpPr>
        <p:spPr bwMode="auto">
          <a:xfrm>
            <a:off x="642910" y="5929330"/>
            <a:ext cx="7637463" cy="246221"/>
          </a:xfrm>
          <a:prstGeom prst="rect">
            <a:avLst/>
          </a:prstGeom>
          <a:noFill/>
          <a:ln w="9525">
            <a:noFill/>
            <a:miter lim="800000"/>
            <a:headEnd/>
            <a:tailEnd/>
          </a:ln>
          <a:effectLst/>
        </p:spPr>
        <p:txBody>
          <a:bodyPr wrap="square">
            <a:spAutoFit/>
          </a:bodyPr>
          <a:lstStyle/>
          <a:p>
            <a:r>
              <a:rPr lang="pt-BR" sz="1000" dirty="0" smtClean="0"/>
              <a:t>Clinical Infec tious Disease s 2011;52(4) :e56–e93</a:t>
            </a:r>
            <a:endParaRPr lang="en-US" sz="1000" dirty="0"/>
          </a:p>
        </p:txBody>
      </p:sp>
    </p:spTree>
    <p:extLst>
      <p:ext uri="{BB962C8B-B14F-4D97-AF65-F5344CB8AC3E}">
        <p14:creationId xmlns:p14="http://schemas.microsoft.com/office/powerpoint/2010/main" xmlns="" val="3162994776"/>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pPr>
              <a:buNone/>
            </a:pPr>
            <a:r>
              <a:rPr lang="en-US" dirty="0" smtClean="0"/>
              <a:t>4) Induction for acute leukemia </a:t>
            </a:r>
          </a:p>
          <a:p>
            <a:pPr>
              <a:buNone/>
            </a:pPr>
            <a:endParaRPr lang="en-US" dirty="0" smtClean="0"/>
          </a:p>
          <a:p>
            <a:pPr>
              <a:buNone/>
            </a:pPr>
            <a:r>
              <a:rPr lang="en-US" dirty="0" smtClean="0"/>
              <a:t>5)</a:t>
            </a:r>
            <a:r>
              <a:rPr lang="it-IT" dirty="0" smtClean="0"/>
              <a:t> </a:t>
            </a:r>
            <a:r>
              <a:rPr lang="en-US" dirty="0" smtClean="0"/>
              <a:t>Induction for </a:t>
            </a:r>
            <a:r>
              <a:rPr lang="it-IT" dirty="0" smtClean="0"/>
              <a:t>Myelodysplastic syndrome </a:t>
            </a:r>
          </a:p>
          <a:p>
            <a:pPr>
              <a:buNone/>
            </a:pPr>
            <a:endParaRPr lang="it-IT" dirty="0" smtClean="0"/>
          </a:p>
          <a:p>
            <a:pPr>
              <a:buNone/>
            </a:pPr>
            <a:r>
              <a:rPr lang="it-IT" dirty="0" smtClean="0"/>
              <a:t>6)</a:t>
            </a:r>
            <a:r>
              <a:rPr lang="en-US" dirty="0" smtClean="0"/>
              <a:t> pre -engraftment </a:t>
            </a:r>
            <a:r>
              <a:rPr lang="en-US" dirty="0" err="1" smtClean="0"/>
              <a:t>allogeneic</a:t>
            </a:r>
            <a:r>
              <a:rPr lang="en-US" dirty="0" smtClean="0"/>
              <a:t> HSCT</a:t>
            </a:r>
            <a:endParaRPr lang="en-US" dirty="0"/>
          </a:p>
        </p:txBody>
      </p:sp>
      <p:sp>
        <p:nvSpPr>
          <p:cNvPr id="4" name="Rectangle 4"/>
          <p:cNvSpPr>
            <a:spLocks noChangeArrowheads="1"/>
          </p:cNvSpPr>
          <p:nvPr/>
        </p:nvSpPr>
        <p:spPr bwMode="auto">
          <a:xfrm>
            <a:off x="642910" y="5929330"/>
            <a:ext cx="7637463" cy="246221"/>
          </a:xfrm>
          <a:prstGeom prst="rect">
            <a:avLst/>
          </a:prstGeom>
          <a:noFill/>
          <a:ln w="9525">
            <a:noFill/>
            <a:miter lim="800000"/>
            <a:headEnd/>
            <a:tailEnd/>
          </a:ln>
          <a:effectLst/>
        </p:spPr>
        <p:txBody>
          <a:bodyPr wrap="square">
            <a:spAutoFit/>
          </a:bodyPr>
          <a:lstStyle/>
          <a:p>
            <a:r>
              <a:rPr lang="pt-BR" sz="1000" dirty="0" smtClean="0"/>
              <a:t>Clinical Infec tious Disease s 2011;52(4) :e56–e93</a:t>
            </a:r>
            <a:endParaRPr lang="en-US" sz="1000" dirty="0"/>
          </a:p>
        </p:txBody>
      </p:sp>
    </p:spTree>
    <p:extLst>
      <p:ext uri="{BB962C8B-B14F-4D97-AF65-F5344CB8AC3E}">
        <p14:creationId xmlns:p14="http://schemas.microsoft.com/office/powerpoint/2010/main" xmlns="" val="1798609445"/>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Regimens</a:t>
            </a:r>
            <a:endParaRPr lang="en-US" dirty="0"/>
          </a:p>
        </p:txBody>
      </p:sp>
      <p:sp>
        <p:nvSpPr>
          <p:cNvPr id="3" name="Content Placeholder 2"/>
          <p:cNvSpPr>
            <a:spLocks noGrp="1"/>
          </p:cNvSpPr>
          <p:nvPr>
            <p:ph sz="quarter" idx="1"/>
          </p:nvPr>
        </p:nvSpPr>
        <p:spPr/>
        <p:txBody>
          <a:bodyPr/>
          <a:lstStyle/>
          <a:p>
            <a:r>
              <a:rPr lang="en-US" dirty="0" err="1" smtClean="0"/>
              <a:t>Itraconazol</a:t>
            </a:r>
            <a:endParaRPr lang="en-US" dirty="0" smtClean="0"/>
          </a:p>
          <a:p>
            <a:endParaRPr lang="en-US" dirty="0" smtClean="0"/>
          </a:p>
          <a:p>
            <a:r>
              <a:rPr lang="en-US" dirty="0" err="1" smtClean="0"/>
              <a:t>Voriconazol</a:t>
            </a:r>
            <a:endParaRPr lang="en-US" dirty="0" smtClean="0"/>
          </a:p>
          <a:p>
            <a:endParaRPr lang="en-US" dirty="0" smtClean="0"/>
          </a:p>
          <a:p>
            <a:r>
              <a:rPr lang="en-US" dirty="0" err="1" smtClean="0"/>
              <a:t>Posaconazol</a:t>
            </a:r>
            <a:endParaRPr lang="en-US" dirty="0" smtClean="0"/>
          </a:p>
          <a:p>
            <a:endParaRPr lang="en-US" dirty="0" smtClean="0"/>
          </a:p>
          <a:p>
            <a:r>
              <a:rPr lang="en-US" dirty="0" err="1" smtClean="0"/>
              <a:t>Fluconazol</a:t>
            </a:r>
            <a:r>
              <a:rPr lang="en-US" dirty="0" smtClean="0"/>
              <a:t>?</a:t>
            </a:r>
            <a:endParaRPr lang="en-US" dirty="0"/>
          </a:p>
        </p:txBody>
      </p:sp>
      <p:sp>
        <p:nvSpPr>
          <p:cNvPr id="4" name="Rectangle 4"/>
          <p:cNvSpPr>
            <a:spLocks noChangeArrowheads="1"/>
          </p:cNvSpPr>
          <p:nvPr/>
        </p:nvSpPr>
        <p:spPr bwMode="auto">
          <a:xfrm>
            <a:off x="642910" y="5929330"/>
            <a:ext cx="7637463" cy="246221"/>
          </a:xfrm>
          <a:prstGeom prst="rect">
            <a:avLst/>
          </a:prstGeom>
          <a:noFill/>
          <a:ln w="9525">
            <a:noFill/>
            <a:miter lim="800000"/>
            <a:headEnd/>
            <a:tailEnd/>
          </a:ln>
          <a:effectLst/>
        </p:spPr>
        <p:txBody>
          <a:bodyPr wrap="square">
            <a:spAutoFit/>
          </a:bodyPr>
          <a:lstStyle/>
          <a:p>
            <a:r>
              <a:rPr lang="pt-BR" sz="1000" dirty="0" smtClean="0"/>
              <a:t>Clinical Infec tious Disease s 2011;52(4) :e56–e93</a:t>
            </a:r>
            <a:endParaRPr lang="en-US" sz="1000" dirty="0"/>
          </a:p>
        </p:txBody>
      </p:sp>
    </p:spTree>
    <p:extLst>
      <p:ext uri="{BB962C8B-B14F-4D97-AF65-F5344CB8AC3E}">
        <p14:creationId xmlns:p14="http://schemas.microsoft.com/office/powerpoint/2010/main" xmlns="" val="81796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For infection due to </a:t>
            </a:r>
            <a:r>
              <a:rPr lang="en-US" b="1" dirty="0"/>
              <a:t>Candida </a:t>
            </a:r>
            <a:r>
              <a:rPr lang="en-US" b="1" dirty="0" err="1"/>
              <a:t>parapsilosis</a:t>
            </a:r>
            <a:r>
              <a:rPr lang="en-US" b="1" dirty="0"/>
              <a:t>, </a:t>
            </a:r>
            <a:r>
              <a:rPr lang="en-US" dirty="0"/>
              <a:t>treatment </a:t>
            </a:r>
            <a:r>
              <a:rPr lang="en-US" dirty="0" smtClean="0"/>
              <a:t>with </a:t>
            </a:r>
            <a:r>
              <a:rPr lang="en-US" b="1" dirty="0" smtClean="0"/>
              <a:t>fluconazole</a:t>
            </a:r>
            <a:r>
              <a:rPr lang="en-US" dirty="0" smtClean="0"/>
              <a:t> </a:t>
            </a:r>
            <a:r>
              <a:rPr lang="en-US" dirty="0"/>
              <a:t>is recommended (B-III</a:t>
            </a:r>
            <a:r>
              <a:rPr lang="en-US" dirty="0" smtClean="0"/>
              <a:t>).</a:t>
            </a:r>
          </a:p>
          <a:p>
            <a:r>
              <a:rPr lang="en-US" dirty="0" smtClean="0"/>
              <a:t> </a:t>
            </a:r>
            <a:r>
              <a:rPr lang="en-US" dirty="0"/>
              <a:t>For patients who </a:t>
            </a:r>
            <a:r>
              <a:rPr lang="en-US" dirty="0" smtClean="0"/>
              <a:t>have initially </a:t>
            </a:r>
            <a:r>
              <a:rPr lang="en-US" dirty="0"/>
              <a:t>received an </a:t>
            </a:r>
            <a:r>
              <a:rPr lang="en-US" dirty="0" err="1"/>
              <a:t>echinocandin</a:t>
            </a:r>
            <a:r>
              <a:rPr lang="en-US" dirty="0"/>
              <a:t>, are clinically </a:t>
            </a:r>
            <a:r>
              <a:rPr lang="en-US" dirty="0" smtClean="0"/>
              <a:t>improved, and </a:t>
            </a:r>
            <a:r>
              <a:rPr lang="en-US" dirty="0"/>
              <a:t>whose follow-up culture results are negative, </a:t>
            </a:r>
            <a:r>
              <a:rPr lang="en-US" dirty="0" smtClean="0"/>
              <a:t>continuing use </a:t>
            </a:r>
            <a:r>
              <a:rPr lang="en-US" dirty="0"/>
              <a:t>of an </a:t>
            </a:r>
            <a:r>
              <a:rPr lang="en-US" dirty="0" err="1"/>
              <a:t>echinocandin</a:t>
            </a:r>
            <a:r>
              <a:rPr lang="en-US" dirty="0"/>
              <a:t> is reasonable (B-III).</a:t>
            </a:r>
          </a:p>
        </p:txBody>
      </p:sp>
    </p:spTree>
    <p:extLst>
      <p:ext uri="{BB962C8B-B14F-4D97-AF65-F5344CB8AC3E}">
        <p14:creationId xmlns:p14="http://schemas.microsoft.com/office/powerpoint/2010/main" xmlns="" val="147539079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Duration</a:t>
            </a:r>
            <a:endParaRPr lang="en-US" dirty="0"/>
          </a:p>
        </p:txBody>
      </p:sp>
      <p:sp>
        <p:nvSpPr>
          <p:cNvPr id="3" name="Content Placeholder 2"/>
          <p:cNvSpPr>
            <a:spLocks noGrp="1"/>
          </p:cNvSpPr>
          <p:nvPr>
            <p:ph sz="quarter" idx="1"/>
          </p:nvPr>
        </p:nvSpPr>
        <p:spPr/>
        <p:txBody>
          <a:bodyPr/>
          <a:lstStyle/>
          <a:p>
            <a:r>
              <a:rPr lang="en-US" dirty="0" smtClean="0"/>
              <a:t>For  acute leukemia: Till myeloid reconstitution</a:t>
            </a:r>
          </a:p>
          <a:p>
            <a:endParaRPr lang="en-US" dirty="0" smtClean="0"/>
          </a:p>
          <a:p>
            <a:r>
              <a:rPr lang="en-US" dirty="0" smtClean="0"/>
              <a:t>In HSCT Allograft: for at least 7 5 days after transplant  or until cessation of immunosuppressive therapy</a:t>
            </a:r>
          </a:p>
          <a:p>
            <a:endParaRPr lang="en-US" dirty="0" smtClean="0"/>
          </a:p>
          <a:p>
            <a:endParaRPr lang="en-US" dirty="0" smtClean="0"/>
          </a:p>
          <a:p>
            <a:endParaRPr lang="en-US" dirty="0"/>
          </a:p>
        </p:txBody>
      </p:sp>
      <p:sp>
        <p:nvSpPr>
          <p:cNvPr id="4" name="Rectangle 4"/>
          <p:cNvSpPr>
            <a:spLocks noChangeArrowheads="1"/>
          </p:cNvSpPr>
          <p:nvPr/>
        </p:nvSpPr>
        <p:spPr bwMode="auto">
          <a:xfrm>
            <a:off x="642910" y="5929330"/>
            <a:ext cx="7637463" cy="246221"/>
          </a:xfrm>
          <a:prstGeom prst="rect">
            <a:avLst/>
          </a:prstGeom>
          <a:noFill/>
          <a:ln w="9525">
            <a:noFill/>
            <a:miter lim="800000"/>
            <a:headEnd/>
            <a:tailEnd/>
          </a:ln>
          <a:effectLst/>
        </p:spPr>
        <p:txBody>
          <a:bodyPr wrap="square">
            <a:spAutoFit/>
          </a:bodyPr>
          <a:lstStyle/>
          <a:p>
            <a:r>
              <a:rPr lang="pt-BR" sz="1000" dirty="0" smtClean="0"/>
              <a:t>Clinical Infec tious Disease s 2011;52(4) :e56–e93</a:t>
            </a:r>
            <a:endParaRPr lang="en-US" sz="1000" dirty="0"/>
          </a:p>
        </p:txBody>
      </p:sp>
    </p:spTree>
    <p:extLst>
      <p:ext uri="{BB962C8B-B14F-4D97-AF65-F5344CB8AC3E}">
        <p14:creationId xmlns:p14="http://schemas.microsoft.com/office/powerpoint/2010/main" xmlns="" val="3095322540"/>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sz="quarter" idx="1"/>
          </p:nvPr>
        </p:nvSpPr>
        <p:spPr/>
        <p:txBody>
          <a:bodyPr/>
          <a:lstStyle/>
          <a:p>
            <a:r>
              <a:rPr lang="en-US" dirty="0" smtClean="0"/>
              <a:t>Co-administration o f mold-active </a:t>
            </a:r>
            <a:r>
              <a:rPr lang="en-US" dirty="0" err="1" smtClean="0"/>
              <a:t>triazole</a:t>
            </a:r>
            <a:r>
              <a:rPr lang="en-US" dirty="0" smtClean="0"/>
              <a:t>-based prophylaxis with </a:t>
            </a:r>
            <a:r>
              <a:rPr lang="en-US" dirty="0" err="1" smtClean="0"/>
              <a:t>vinca</a:t>
            </a:r>
            <a:r>
              <a:rPr lang="en-US" dirty="0" smtClean="0"/>
              <a:t> alkaloids or high dose s of </a:t>
            </a:r>
            <a:r>
              <a:rPr lang="en-US" dirty="0" err="1" smtClean="0"/>
              <a:t>cyclophosphamide</a:t>
            </a:r>
            <a:r>
              <a:rPr lang="en-US" dirty="0" smtClean="0"/>
              <a:t> and </a:t>
            </a:r>
            <a:r>
              <a:rPr lang="en-US" dirty="0" err="1" smtClean="0"/>
              <a:t>anthracyclines</a:t>
            </a:r>
            <a:r>
              <a:rPr lang="en-US" dirty="0" smtClean="0"/>
              <a:t> should be avoided until these interactions have been better studied.</a:t>
            </a:r>
            <a:endParaRPr lang="en-US" dirty="0"/>
          </a:p>
        </p:txBody>
      </p:sp>
      <p:sp>
        <p:nvSpPr>
          <p:cNvPr id="4" name="Rectangle 4"/>
          <p:cNvSpPr>
            <a:spLocks noChangeArrowheads="1"/>
          </p:cNvSpPr>
          <p:nvPr/>
        </p:nvSpPr>
        <p:spPr bwMode="auto">
          <a:xfrm>
            <a:off x="642910" y="5929330"/>
            <a:ext cx="7637463" cy="246221"/>
          </a:xfrm>
          <a:prstGeom prst="rect">
            <a:avLst/>
          </a:prstGeom>
          <a:noFill/>
          <a:ln w="9525">
            <a:noFill/>
            <a:miter lim="800000"/>
            <a:headEnd/>
            <a:tailEnd/>
          </a:ln>
          <a:effectLst/>
        </p:spPr>
        <p:txBody>
          <a:bodyPr wrap="square">
            <a:spAutoFit/>
          </a:bodyPr>
          <a:lstStyle/>
          <a:p>
            <a:r>
              <a:rPr lang="pt-BR" sz="1000" dirty="0" smtClean="0"/>
              <a:t>Clinical Infec tious Disease s 2011;52(4) :e56–e93</a:t>
            </a:r>
            <a:endParaRPr lang="en-US" sz="1000" dirty="0"/>
          </a:p>
        </p:txBody>
      </p:sp>
    </p:spTree>
    <p:extLst>
      <p:ext uri="{BB962C8B-B14F-4D97-AF65-F5344CB8AC3E}">
        <p14:creationId xmlns:p14="http://schemas.microsoft.com/office/powerpoint/2010/main" xmlns="" val="1520505587"/>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Low Risk</a:t>
            </a:r>
          </a:p>
        </p:txBody>
      </p:sp>
      <p:sp>
        <p:nvSpPr>
          <p:cNvPr id="3" name="Content Placeholder 2"/>
          <p:cNvSpPr>
            <a:spLocks noGrp="1"/>
          </p:cNvSpPr>
          <p:nvPr>
            <p:ph idx="1"/>
          </p:nvPr>
        </p:nvSpPr>
        <p:spPr/>
        <p:txBody>
          <a:bodyPr/>
          <a:lstStyle/>
          <a:p>
            <a:r>
              <a:rPr lang="en-US" dirty="0"/>
              <a:t>Antifungal prophylaxis is not recommended for </a:t>
            </a:r>
            <a:r>
              <a:rPr lang="en-US" dirty="0" smtClean="0"/>
              <a:t>patients in </a:t>
            </a:r>
            <a:r>
              <a:rPr lang="en-US" dirty="0"/>
              <a:t>whom the anticipated duration of neutropenia is ,7 </a:t>
            </a:r>
            <a:r>
              <a:rPr lang="en-US" dirty="0" smtClean="0"/>
              <a:t>days (A-III</a:t>
            </a:r>
            <a:r>
              <a:rPr lang="en-US" dirty="0"/>
              <a:t>).</a:t>
            </a:r>
          </a:p>
        </p:txBody>
      </p:sp>
    </p:spTree>
    <p:extLst>
      <p:ext uri="{BB962C8B-B14F-4D97-AF65-F5344CB8AC3E}">
        <p14:creationId xmlns:p14="http://schemas.microsoft.com/office/powerpoint/2010/main" xmlns="" val="841666502"/>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68953" y="0"/>
            <a:ext cx="6696743" cy="45091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15616" y="4509120"/>
            <a:ext cx="6552727" cy="21602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90827462"/>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1520" y="188640"/>
            <a:ext cx="8712968" cy="48965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51520" y="5229200"/>
            <a:ext cx="8568952" cy="15121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847866056"/>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2725734"/>
          </a:xfrm>
        </p:spPr>
        <p:txBody>
          <a:bodyPr>
            <a:normAutofit fontScale="90000"/>
          </a:bodyPr>
          <a:lstStyle/>
          <a:p>
            <a:r>
              <a:rPr lang="en-US" dirty="0" smtClean="0"/>
              <a:t>What Is the Role of Empirical or Preemptive Antifungal Therapy and Which Antifungal Should be Used?</a:t>
            </a:r>
            <a:endParaRPr lang="en-US" dirty="0"/>
          </a:p>
        </p:txBody>
      </p:sp>
      <p:sp>
        <p:nvSpPr>
          <p:cNvPr id="3" name="Content Placeholder 2"/>
          <p:cNvSpPr>
            <a:spLocks noGrp="1"/>
          </p:cNvSpPr>
          <p:nvPr>
            <p:ph sz="quarter" idx="1"/>
          </p:nvPr>
        </p:nvSpPr>
        <p:spPr>
          <a:xfrm>
            <a:off x="457200" y="1357298"/>
            <a:ext cx="8229600" cy="4768865"/>
          </a:xfrm>
        </p:spPr>
        <p:txBody>
          <a:bodyPr/>
          <a:lstStyle/>
          <a:p>
            <a:endParaRPr lang="en-US" dirty="0"/>
          </a:p>
        </p:txBody>
      </p:sp>
      <p:sp>
        <p:nvSpPr>
          <p:cNvPr id="4" name="Rectangle 4"/>
          <p:cNvSpPr>
            <a:spLocks noChangeArrowheads="1"/>
          </p:cNvSpPr>
          <p:nvPr/>
        </p:nvSpPr>
        <p:spPr bwMode="auto">
          <a:xfrm>
            <a:off x="642910" y="5929330"/>
            <a:ext cx="7637463" cy="246221"/>
          </a:xfrm>
          <a:prstGeom prst="rect">
            <a:avLst/>
          </a:prstGeom>
          <a:noFill/>
          <a:ln w="9525">
            <a:noFill/>
            <a:miter lim="800000"/>
            <a:headEnd/>
            <a:tailEnd/>
          </a:ln>
          <a:effectLst/>
        </p:spPr>
        <p:txBody>
          <a:bodyPr wrap="square">
            <a:spAutoFit/>
          </a:bodyPr>
          <a:lstStyle/>
          <a:p>
            <a:r>
              <a:rPr lang="pt-BR" sz="1000" dirty="0" smtClean="0"/>
              <a:t>Clinical Infec tious Disease s 2011;52(4) :e56–e93</a:t>
            </a:r>
            <a:endParaRPr lang="en-US" sz="1000" dirty="0"/>
          </a:p>
        </p:txBody>
      </p:sp>
    </p:spTree>
    <p:extLst>
      <p:ext uri="{BB962C8B-B14F-4D97-AF65-F5344CB8AC3E}">
        <p14:creationId xmlns:p14="http://schemas.microsoft.com/office/powerpoint/2010/main" xmlns="" val="162201231"/>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0" y="1214422"/>
            <a:ext cx="9144000" cy="3919553"/>
          </a:xfrm>
          <a:prstGeom prst="rect">
            <a:avLst/>
          </a:prstGeom>
          <a:noFill/>
          <a:ln w="9525">
            <a:noFill/>
            <a:miter lim="800000"/>
            <a:headEnd/>
            <a:tailEnd/>
          </a:ln>
          <a:effectLst/>
        </p:spPr>
      </p:pic>
      <p:sp>
        <p:nvSpPr>
          <p:cNvPr id="3" name="Rectangle 4"/>
          <p:cNvSpPr>
            <a:spLocks noChangeArrowheads="1"/>
          </p:cNvSpPr>
          <p:nvPr/>
        </p:nvSpPr>
        <p:spPr bwMode="auto">
          <a:xfrm>
            <a:off x="642910" y="5929330"/>
            <a:ext cx="7637463" cy="246221"/>
          </a:xfrm>
          <a:prstGeom prst="rect">
            <a:avLst/>
          </a:prstGeom>
          <a:noFill/>
          <a:ln w="9525">
            <a:noFill/>
            <a:miter lim="800000"/>
            <a:headEnd/>
            <a:tailEnd/>
          </a:ln>
          <a:effectLst/>
        </p:spPr>
        <p:txBody>
          <a:bodyPr wrap="square">
            <a:spAutoFit/>
          </a:bodyPr>
          <a:lstStyle/>
          <a:p>
            <a:r>
              <a:rPr lang="pt-BR" sz="1000" dirty="0" smtClean="0"/>
              <a:t>Clinical Infec tious Disease s 2011;52(4) :e56–e93</a:t>
            </a:r>
            <a:endParaRPr lang="en-US" sz="1000" dirty="0"/>
          </a:p>
        </p:txBody>
      </p:sp>
    </p:spTree>
    <p:extLst>
      <p:ext uri="{BB962C8B-B14F-4D97-AF65-F5344CB8AC3E}">
        <p14:creationId xmlns:p14="http://schemas.microsoft.com/office/powerpoint/2010/main" xmlns="" val="641722419"/>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143108" y="1214422"/>
            <a:ext cx="4572032" cy="4071966"/>
          </a:xfrm>
          <a:prstGeom prst="rect">
            <a:avLst/>
          </a:prstGeom>
          <a:noFill/>
          <a:ln w="9525">
            <a:noFill/>
            <a:miter lim="800000"/>
            <a:headEnd/>
            <a:tailEnd/>
          </a:ln>
          <a:effectLst/>
        </p:spPr>
      </p:pic>
      <p:sp>
        <p:nvSpPr>
          <p:cNvPr id="3" name="Rectangle 4"/>
          <p:cNvSpPr>
            <a:spLocks noChangeArrowheads="1"/>
          </p:cNvSpPr>
          <p:nvPr/>
        </p:nvSpPr>
        <p:spPr bwMode="auto">
          <a:xfrm>
            <a:off x="642910" y="5929330"/>
            <a:ext cx="7637463" cy="246221"/>
          </a:xfrm>
          <a:prstGeom prst="rect">
            <a:avLst/>
          </a:prstGeom>
          <a:noFill/>
          <a:ln w="9525">
            <a:noFill/>
            <a:miter lim="800000"/>
            <a:headEnd/>
            <a:tailEnd/>
          </a:ln>
          <a:effectLst/>
        </p:spPr>
        <p:txBody>
          <a:bodyPr wrap="square">
            <a:spAutoFit/>
          </a:bodyPr>
          <a:lstStyle/>
          <a:p>
            <a:r>
              <a:rPr lang="pt-BR" sz="1000" dirty="0" smtClean="0"/>
              <a:t>Clinical Infec tious Disease s 2011;52(4) :e56–e93</a:t>
            </a:r>
            <a:endParaRPr lang="en-US" sz="1000" dirty="0"/>
          </a:p>
        </p:txBody>
      </p:sp>
    </p:spTree>
    <p:extLst>
      <p:ext uri="{BB962C8B-B14F-4D97-AF65-F5344CB8AC3E}">
        <p14:creationId xmlns:p14="http://schemas.microsoft.com/office/powerpoint/2010/main" xmlns="" val="2515244352"/>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1571604" y="785794"/>
            <a:ext cx="5857916" cy="321471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cstate="print"/>
          <a:srcRect/>
          <a:stretch>
            <a:fillRect/>
          </a:stretch>
        </p:blipFill>
        <p:spPr bwMode="auto">
          <a:xfrm>
            <a:off x="357158" y="3571876"/>
            <a:ext cx="5143536" cy="1514475"/>
          </a:xfrm>
          <a:prstGeom prst="rect">
            <a:avLst/>
          </a:prstGeom>
          <a:noFill/>
          <a:ln w="9525">
            <a:noFill/>
            <a:miter lim="800000"/>
            <a:headEnd/>
            <a:tailEnd/>
          </a:ln>
          <a:effectLst/>
        </p:spPr>
      </p:pic>
      <p:pic>
        <p:nvPicPr>
          <p:cNvPr id="3076" name="Picture 4"/>
          <p:cNvPicPr>
            <a:picLocks noChangeAspect="1" noChangeArrowheads="1"/>
          </p:cNvPicPr>
          <p:nvPr/>
        </p:nvPicPr>
        <p:blipFill>
          <a:blip r:embed="rId4" cstate="print"/>
          <a:srcRect/>
          <a:stretch>
            <a:fillRect/>
          </a:stretch>
        </p:blipFill>
        <p:spPr bwMode="auto">
          <a:xfrm>
            <a:off x="5715008" y="3857628"/>
            <a:ext cx="2857520" cy="1500198"/>
          </a:xfrm>
          <a:prstGeom prst="rect">
            <a:avLst/>
          </a:prstGeom>
          <a:noFill/>
          <a:ln w="9525">
            <a:noFill/>
            <a:miter lim="800000"/>
            <a:headEnd/>
            <a:tailEnd/>
          </a:ln>
          <a:effectLst/>
        </p:spPr>
      </p:pic>
      <p:sp>
        <p:nvSpPr>
          <p:cNvPr id="5" name="Rectangle 4"/>
          <p:cNvSpPr>
            <a:spLocks noChangeArrowheads="1"/>
          </p:cNvSpPr>
          <p:nvPr/>
        </p:nvSpPr>
        <p:spPr bwMode="auto">
          <a:xfrm>
            <a:off x="642910" y="5929330"/>
            <a:ext cx="7637463" cy="246221"/>
          </a:xfrm>
          <a:prstGeom prst="rect">
            <a:avLst/>
          </a:prstGeom>
          <a:noFill/>
          <a:ln w="9525">
            <a:noFill/>
            <a:miter lim="800000"/>
            <a:headEnd/>
            <a:tailEnd/>
          </a:ln>
          <a:effectLst/>
        </p:spPr>
        <p:txBody>
          <a:bodyPr wrap="square">
            <a:spAutoFit/>
          </a:bodyPr>
          <a:lstStyle/>
          <a:p>
            <a:r>
              <a:rPr lang="pt-BR" sz="1000" dirty="0" smtClean="0"/>
              <a:t>Clinical Infec tious Disease s 2011;52(4) :e56–e93</a:t>
            </a:r>
            <a:endParaRPr lang="en-US" sz="1000" dirty="0"/>
          </a:p>
        </p:txBody>
      </p:sp>
    </p:spTree>
    <p:extLst>
      <p:ext uri="{BB962C8B-B14F-4D97-AF65-F5344CB8AC3E}">
        <p14:creationId xmlns:p14="http://schemas.microsoft.com/office/powerpoint/2010/main" xmlns="" val="799164038"/>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sz="quarter" idx="1"/>
          </p:nvPr>
        </p:nvPicPr>
        <p:blipFill>
          <a:blip r:embed="rId2" cstate="print"/>
          <a:srcRect/>
          <a:stretch>
            <a:fillRect/>
          </a:stretch>
        </p:blipFill>
        <p:spPr bwMode="auto">
          <a:xfrm>
            <a:off x="1928794" y="1714488"/>
            <a:ext cx="5214974" cy="4143404"/>
          </a:xfrm>
          <a:prstGeom prst="rect">
            <a:avLst/>
          </a:prstGeom>
          <a:noFill/>
          <a:ln w="9525">
            <a:noFill/>
            <a:miter lim="800000"/>
            <a:headEnd/>
            <a:tailEnd/>
          </a:ln>
          <a:effectLst/>
        </p:spPr>
      </p:pic>
      <p:sp>
        <p:nvSpPr>
          <p:cNvPr id="4" name="Rectangle 4"/>
          <p:cNvSpPr>
            <a:spLocks noChangeArrowheads="1"/>
          </p:cNvSpPr>
          <p:nvPr/>
        </p:nvSpPr>
        <p:spPr bwMode="auto">
          <a:xfrm>
            <a:off x="642910" y="5929330"/>
            <a:ext cx="7637463" cy="246221"/>
          </a:xfrm>
          <a:prstGeom prst="rect">
            <a:avLst/>
          </a:prstGeom>
          <a:noFill/>
          <a:ln w="9525">
            <a:noFill/>
            <a:miter lim="800000"/>
            <a:headEnd/>
            <a:tailEnd/>
          </a:ln>
          <a:effectLst/>
        </p:spPr>
        <p:txBody>
          <a:bodyPr wrap="square">
            <a:spAutoFit/>
          </a:bodyPr>
          <a:lstStyle/>
          <a:p>
            <a:r>
              <a:rPr lang="pt-BR" sz="1000" dirty="0" smtClean="0"/>
              <a:t>Clinical Infec tious Disease s 2011;52(4) :e56–e93</a:t>
            </a:r>
            <a:endParaRPr lang="en-US" sz="1000" dirty="0"/>
          </a:p>
        </p:txBody>
      </p:sp>
    </p:spTree>
    <p:extLst>
      <p:ext uri="{BB962C8B-B14F-4D97-AF65-F5344CB8AC3E}">
        <p14:creationId xmlns:p14="http://schemas.microsoft.com/office/powerpoint/2010/main" xmlns="" val="17776445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b="1" dirty="0"/>
              <a:t>Amphotericin B </a:t>
            </a:r>
            <a:r>
              <a:rPr lang="en-US" b="1" dirty="0" err="1"/>
              <a:t>deoxycholate</a:t>
            </a:r>
            <a:r>
              <a:rPr lang="en-US" b="1" dirty="0"/>
              <a:t> (</a:t>
            </a:r>
            <a:r>
              <a:rPr lang="en-US" b="1" dirty="0" err="1"/>
              <a:t>AmB</a:t>
            </a:r>
            <a:r>
              <a:rPr lang="en-US" b="1" dirty="0"/>
              <a:t>-d</a:t>
            </a:r>
            <a:r>
              <a:rPr lang="en-US" dirty="0"/>
              <a:t>) administered at </a:t>
            </a:r>
            <a:r>
              <a:rPr lang="en-US" dirty="0" smtClean="0"/>
              <a:t>a dosage </a:t>
            </a:r>
            <a:r>
              <a:rPr lang="en-US" dirty="0"/>
              <a:t>of 0.5–1.0 mg/kg daily or a </a:t>
            </a:r>
            <a:r>
              <a:rPr lang="en-US" b="1" dirty="0"/>
              <a:t>lipid formulation of </a:t>
            </a:r>
            <a:r>
              <a:rPr lang="en-US" b="1" dirty="0" err="1" smtClean="0"/>
              <a:t>AmB</a:t>
            </a:r>
            <a:r>
              <a:rPr lang="en-US" b="1" dirty="0"/>
              <a:t> </a:t>
            </a:r>
            <a:r>
              <a:rPr lang="en-US" b="1" dirty="0" smtClean="0"/>
              <a:t>(</a:t>
            </a:r>
            <a:r>
              <a:rPr lang="en-US" b="1" dirty="0" err="1" smtClean="0"/>
              <a:t>LFAmB</a:t>
            </a:r>
            <a:r>
              <a:rPr lang="en-US" dirty="0"/>
              <a:t>) administered at a dosage of 3–5 mg/kg daily </a:t>
            </a:r>
            <a:r>
              <a:rPr lang="en-US" dirty="0" smtClean="0"/>
              <a:t>are alternatives </a:t>
            </a:r>
            <a:r>
              <a:rPr lang="en-US" dirty="0"/>
              <a:t>if there is intolerance to or limited availability </a:t>
            </a:r>
            <a:r>
              <a:rPr lang="en-US" dirty="0" smtClean="0"/>
              <a:t>of other </a:t>
            </a:r>
            <a:r>
              <a:rPr lang="en-US" dirty="0"/>
              <a:t>antifungals (A-I). </a:t>
            </a:r>
            <a:endParaRPr lang="en-US" dirty="0" smtClean="0"/>
          </a:p>
          <a:p>
            <a:r>
              <a:rPr lang="en-US" dirty="0" smtClean="0"/>
              <a:t>Transition </a:t>
            </a:r>
            <a:r>
              <a:rPr lang="en-US" dirty="0"/>
              <a:t>from </a:t>
            </a:r>
            <a:r>
              <a:rPr lang="en-US" dirty="0" err="1"/>
              <a:t>AmB</a:t>
            </a:r>
            <a:r>
              <a:rPr lang="en-US" dirty="0"/>
              <a:t>-d or </a:t>
            </a:r>
            <a:r>
              <a:rPr lang="en-US" dirty="0" err="1" smtClean="0"/>
              <a:t>LFAmB</a:t>
            </a:r>
            <a:r>
              <a:rPr lang="en-US" dirty="0"/>
              <a:t> </a:t>
            </a:r>
            <a:r>
              <a:rPr lang="en-US" dirty="0" smtClean="0"/>
              <a:t>to </a:t>
            </a:r>
            <a:r>
              <a:rPr lang="en-US" dirty="0"/>
              <a:t>fluconazole is recommended for patients who have </a:t>
            </a:r>
            <a:r>
              <a:rPr lang="en-US" dirty="0" smtClean="0"/>
              <a:t>isolates that </a:t>
            </a:r>
            <a:r>
              <a:rPr lang="en-US" dirty="0"/>
              <a:t>are likely to be susceptible to fluconazole (e.g., </a:t>
            </a:r>
            <a:r>
              <a:rPr lang="en-US" i="1" dirty="0"/>
              <a:t>C. </a:t>
            </a:r>
            <a:r>
              <a:rPr lang="en-US" i="1" dirty="0" err="1" smtClean="0"/>
              <a:t>albicans</a:t>
            </a:r>
            <a:r>
              <a:rPr lang="en-US" dirty="0" smtClean="0"/>
              <a:t>) and </a:t>
            </a:r>
            <a:r>
              <a:rPr lang="en-US" dirty="0"/>
              <a:t>who are clinically stable (A-I).</a:t>
            </a:r>
          </a:p>
        </p:txBody>
      </p:sp>
    </p:spTree>
    <p:extLst>
      <p:ext uri="{BB962C8B-B14F-4D97-AF65-F5344CB8AC3E}">
        <p14:creationId xmlns:p14="http://schemas.microsoft.com/office/powerpoint/2010/main" xmlns="" val="9025623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1560" y="260649"/>
            <a:ext cx="7848872" cy="59046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715594105"/>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99592" y="188640"/>
            <a:ext cx="7128792" cy="51125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15616" y="5301208"/>
            <a:ext cx="6768752" cy="12961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51945419"/>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038350" y="1876425"/>
            <a:ext cx="5067300" cy="3105150"/>
          </a:xfrm>
          <a:prstGeom prst="rect">
            <a:avLst/>
          </a:prstGeom>
          <a:noFill/>
          <a:ln w="9525">
            <a:noFill/>
            <a:miter lim="800000"/>
            <a:headEnd/>
            <a:tailEnd/>
          </a:ln>
          <a:effectLst/>
        </p:spPr>
      </p:pic>
      <p:sp>
        <p:nvSpPr>
          <p:cNvPr id="3" name="Rectangle 4"/>
          <p:cNvSpPr>
            <a:spLocks noChangeArrowheads="1"/>
          </p:cNvSpPr>
          <p:nvPr/>
        </p:nvSpPr>
        <p:spPr bwMode="auto">
          <a:xfrm>
            <a:off x="642910" y="6040299"/>
            <a:ext cx="7637463" cy="246221"/>
          </a:xfrm>
          <a:prstGeom prst="rect">
            <a:avLst/>
          </a:prstGeom>
          <a:noFill/>
          <a:ln w="9525">
            <a:noFill/>
            <a:miter lim="800000"/>
            <a:headEnd/>
            <a:tailEnd/>
          </a:ln>
          <a:effectLst/>
        </p:spPr>
        <p:txBody>
          <a:bodyPr wrap="square">
            <a:spAutoFit/>
          </a:bodyPr>
          <a:lstStyle/>
          <a:p>
            <a:r>
              <a:rPr lang="pt-BR" sz="1000" dirty="0" smtClean="0"/>
              <a:t>Clinical Infec tious Disease s 2011;52(4) :e56–e93</a:t>
            </a:r>
            <a:endParaRPr lang="en-US" sz="1000" dirty="0"/>
          </a:p>
        </p:txBody>
      </p:sp>
    </p:spTree>
    <p:extLst>
      <p:ext uri="{BB962C8B-B14F-4D97-AF65-F5344CB8AC3E}">
        <p14:creationId xmlns:p14="http://schemas.microsoft.com/office/powerpoint/2010/main" xmlns="" val="212425423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b="1" dirty="0" err="1"/>
              <a:t>Voriconazole</a:t>
            </a:r>
            <a:r>
              <a:rPr lang="en-US" dirty="0"/>
              <a:t> administered at a dosage of 400 mg (6 </a:t>
            </a:r>
            <a:r>
              <a:rPr lang="en-US" dirty="0" smtClean="0"/>
              <a:t>mg/kg) twice </a:t>
            </a:r>
            <a:r>
              <a:rPr lang="en-US" dirty="0"/>
              <a:t>daily for 2 doses and then 200 mg (3mg/kg) twice </a:t>
            </a:r>
            <a:r>
              <a:rPr lang="en-US" dirty="0" smtClean="0"/>
              <a:t>daily thereafter </a:t>
            </a:r>
            <a:r>
              <a:rPr lang="en-US" dirty="0"/>
              <a:t>is effective for </a:t>
            </a:r>
            <a:r>
              <a:rPr lang="en-US" dirty="0" err="1"/>
              <a:t>candidemia</a:t>
            </a:r>
            <a:r>
              <a:rPr lang="en-US" dirty="0"/>
              <a:t> (A-I), but it offers </a:t>
            </a:r>
            <a:r>
              <a:rPr lang="en-US" dirty="0" smtClean="0"/>
              <a:t>little advantage </a:t>
            </a:r>
            <a:r>
              <a:rPr lang="en-US" dirty="0"/>
              <a:t>over fluconazole and is recommended as </a:t>
            </a:r>
            <a:r>
              <a:rPr lang="en-US" dirty="0" err="1" smtClean="0"/>
              <a:t>stepdown</a:t>
            </a:r>
            <a:r>
              <a:rPr lang="en-US" dirty="0"/>
              <a:t> </a:t>
            </a:r>
            <a:r>
              <a:rPr lang="en-US" dirty="0" smtClean="0"/>
              <a:t>oral </a:t>
            </a:r>
            <a:r>
              <a:rPr lang="en-US" dirty="0"/>
              <a:t>therapy for </a:t>
            </a:r>
            <a:r>
              <a:rPr lang="en-US" b="1" dirty="0"/>
              <a:t>selected cases of candidiasis due </a:t>
            </a:r>
            <a:r>
              <a:rPr lang="en-US" b="1" dirty="0" smtClean="0"/>
              <a:t>to </a:t>
            </a:r>
            <a:r>
              <a:rPr lang="en-US" b="1" i="1" dirty="0" smtClean="0"/>
              <a:t>Candida </a:t>
            </a:r>
            <a:r>
              <a:rPr lang="en-US" b="1" i="1" dirty="0" err="1"/>
              <a:t>krusei</a:t>
            </a:r>
            <a:r>
              <a:rPr lang="en-US" b="1" i="1" dirty="0"/>
              <a:t> </a:t>
            </a:r>
            <a:r>
              <a:rPr lang="en-US" b="1" dirty="0"/>
              <a:t>or </a:t>
            </a:r>
            <a:r>
              <a:rPr lang="en-US" b="1" dirty="0" err="1"/>
              <a:t>voriconazole</a:t>
            </a:r>
            <a:r>
              <a:rPr lang="en-US" b="1" dirty="0"/>
              <a:t>-susceptible </a:t>
            </a:r>
            <a:r>
              <a:rPr lang="en-US" b="1" i="1" dirty="0"/>
              <a:t>C. </a:t>
            </a:r>
            <a:r>
              <a:rPr lang="en-US" b="1" i="1" dirty="0" err="1"/>
              <a:t>glabrata</a:t>
            </a:r>
            <a:r>
              <a:rPr lang="en-US" b="1" i="1" dirty="0"/>
              <a:t> </a:t>
            </a:r>
            <a:r>
              <a:rPr lang="en-US" dirty="0"/>
              <a:t>(BIII).</a:t>
            </a:r>
          </a:p>
        </p:txBody>
      </p:sp>
    </p:spTree>
    <p:extLst>
      <p:ext uri="{BB962C8B-B14F-4D97-AF65-F5344CB8AC3E}">
        <p14:creationId xmlns:p14="http://schemas.microsoft.com/office/powerpoint/2010/main" xmlns="" val="11864581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 recommended duration of therapy for </a:t>
            </a:r>
            <a:r>
              <a:rPr lang="en-US" b="1" dirty="0" err="1"/>
              <a:t>candidemia</a:t>
            </a:r>
            <a:r>
              <a:rPr lang="en-US" dirty="0"/>
              <a:t> </a:t>
            </a:r>
            <a:r>
              <a:rPr lang="en-US" dirty="0" smtClean="0"/>
              <a:t>without obvious </a:t>
            </a:r>
            <a:r>
              <a:rPr lang="en-US" dirty="0"/>
              <a:t>metastatic complications is </a:t>
            </a:r>
            <a:r>
              <a:rPr lang="en-US" b="1" dirty="0"/>
              <a:t>for 2 weeks </a:t>
            </a:r>
            <a:r>
              <a:rPr lang="en-US" b="1" dirty="0" smtClean="0"/>
              <a:t>after documented </a:t>
            </a:r>
            <a:r>
              <a:rPr lang="en-US" b="1" dirty="0"/>
              <a:t>clearance of </a:t>
            </a:r>
            <a:r>
              <a:rPr lang="en-US" b="1" i="1" dirty="0"/>
              <a:t>Candida </a:t>
            </a:r>
            <a:r>
              <a:rPr lang="en-US" b="1" dirty="0"/>
              <a:t>from the bloodstream </a:t>
            </a:r>
            <a:r>
              <a:rPr lang="en-US" b="1" dirty="0" smtClean="0"/>
              <a:t>and resolution </a:t>
            </a:r>
            <a:r>
              <a:rPr lang="en-US" b="1" dirty="0"/>
              <a:t>of symptoms </a:t>
            </a:r>
            <a:r>
              <a:rPr lang="en-US" dirty="0"/>
              <a:t>attributable to </a:t>
            </a:r>
            <a:r>
              <a:rPr lang="en-US" dirty="0" err="1"/>
              <a:t>candidemia</a:t>
            </a:r>
            <a:r>
              <a:rPr lang="en-US" dirty="0"/>
              <a:t> (A-III).</a:t>
            </a:r>
          </a:p>
        </p:txBody>
      </p:sp>
    </p:spTree>
    <p:extLst>
      <p:ext uri="{BB962C8B-B14F-4D97-AF65-F5344CB8AC3E}">
        <p14:creationId xmlns:p14="http://schemas.microsoft.com/office/powerpoint/2010/main" xmlns="" val="40201982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Intravenous </a:t>
            </a:r>
            <a:r>
              <a:rPr lang="en-US" b="1" dirty="0"/>
              <a:t>catheter removal </a:t>
            </a:r>
            <a:r>
              <a:rPr lang="en-US" dirty="0"/>
              <a:t>is strongly recommended </a:t>
            </a:r>
            <a:r>
              <a:rPr lang="en-US" dirty="0" smtClean="0"/>
              <a:t>for </a:t>
            </a:r>
            <a:r>
              <a:rPr lang="en-US" dirty="0" err="1" smtClean="0"/>
              <a:t>nonneutropenic</a:t>
            </a:r>
            <a:r>
              <a:rPr lang="en-US" dirty="0" smtClean="0"/>
              <a:t> </a:t>
            </a:r>
            <a:r>
              <a:rPr lang="en-US" dirty="0"/>
              <a:t>patients with </a:t>
            </a:r>
            <a:r>
              <a:rPr lang="en-US" dirty="0" err="1"/>
              <a:t>candidemia</a:t>
            </a:r>
            <a:r>
              <a:rPr lang="en-US" dirty="0"/>
              <a:t> (A-II).</a:t>
            </a:r>
          </a:p>
        </p:txBody>
      </p:sp>
    </p:spTree>
    <p:extLst>
      <p:ext uri="{BB962C8B-B14F-4D97-AF65-F5344CB8AC3E}">
        <p14:creationId xmlns:p14="http://schemas.microsoft.com/office/powerpoint/2010/main" xmlns="" val="23370864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a:t>Candidemia</a:t>
            </a:r>
            <a:r>
              <a:rPr lang="en-US" b="1" dirty="0"/>
              <a:t> in </a:t>
            </a:r>
            <a:r>
              <a:rPr lang="en-US" b="1" dirty="0" err="1"/>
              <a:t>Neutropenic</a:t>
            </a:r>
            <a:r>
              <a:rPr lang="en-US" b="1" dirty="0"/>
              <a:t> Patients</a:t>
            </a:r>
            <a:endParaRPr lang="en-US" dirty="0"/>
          </a:p>
        </p:txBody>
      </p:sp>
      <p:sp>
        <p:nvSpPr>
          <p:cNvPr id="3" name="Content Placeholder 2"/>
          <p:cNvSpPr>
            <a:spLocks noGrp="1"/>
          </p:cNvSpPr>
          <p:nvPr>
            <p:ph idx="1"/>
          </p:nvPr>
        </p:nvSpPr>
        <p:spPr/>
        <p:txBody>
          <a:bodyPr/>
          <a:lstStyle/>
          <a:p>
            <a:r>
              <a:rPr lang="en-US" dirty="0" smtClean="0"/>
              <a:t> </a:t>
            </a:r>
            <a:r>
              <a:rPr lang="en-US" dirty="0"/>
              <a:t>An </a:t>
            </a:r>
            <a:r>
              <a:rPr lang="en-US" b="1" dirty="0" err="1"/>
              <a:t>echinocandin</a:t>
            </a:r>
            <a:r>
              <a:rPr lang="en-US" dirty="0"/>
              <a:t> (</a:t>
            </a:r>
            <a:r>
              <a:rPr lang="en-US" b="1" dirty="0" err="1"/>
              <a:t>caspofungin</a:t>
            </a:r>
            <a:r>
              <a:rPr lang="en-US" dirty="0"/>
              <a:t>: loading dose of 70 mg, </a:t>
            </a:r>
            <a:r>
              <a:rPr lang="en-US" dirty="0" smtClean="0"/>
              <a:t>then 50 </a:t>
            </a:r>
            <a:r>
              <a:rPr lang="en-US" dirty="0"/>
              <a:t>mg daily; </a:t>
            </a:r>
            <a:r>
              <a:rPr lang="en-US" b="1" dirty="0" err="1"/>
              <a:t>micafungin</a:t>
            </a:r>
            <a:r>
              <a:rPr lang="en-US" dirty="0"/>
              <a:t>: 100 mg daily [A-II]; </a:t>
            </a:r>
            <a:r>
              <a:rPr lang="en-US" b="1" dirty="0" err="1" smtClean="0"/>
              <a:t>anidulafungin</a:t>
            </a:r>
            <a:r>
              <a:rPr lang="en-US" dirty="0" smtClean="0"/>
              <a:t>: loading </a:t>
            </a:r>
            <a:r>
              <a:rPr lang="en-US" dirty="0"/>
              <a:t>dose of 200 mg, then 100 mg daily [A-III]) or </a:t>
            </a:r>
            <a:r>
              <a:rPr lang="en-US" b="1" dirty="0" err="1" smtClean="0"/>
              <a:t>LFAmB</a:t>
            </a:r>
            <a:r>
              <a:rPr lang="en-US" dirty="0"/>
              <a:t> </a:t>
            </a:r>
            <a:r>
              <a:rPr lang="en-US" dirty="0" smtClean="0"/>
              <a:t>(3–5 </a:t>
            </a:r>
            <a:r>
              <a:rPr lang="en-US" dirty="0"/>
              <a:t>mg/kg daily [A-II]) is recommended for most patients.</a:t>
            </a:r>
          </a:p>
        </p:txBody>
      </p:sp>
    </p:spTree>
    <p:extLst>
      <p:ext uri="{BB962C8B-B14F-4D97-AF65-F5344CB8AC3E}">
        <p14:creationId xmlns:p14="http://schemas.microsoft.com/office/powerpoint/2010/main" xmlns="" val="6295315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For patients who </a:t>
            </a:r>
            <a:r>
              <a:rPr lang="en-US" b="1" dirty="0"/>
              <a:t>are less critically ill and who have no </a:t>
            </a:r>
            <a:r>
              <a:rPr lang="en-US" b="1" dirty="0" smtClean="0"/>
              <a:t>recent azole </a:t>
            </a:r>
            <a:r>
              <a:rPr lang="en-US" b="1" dirty="0"/>
              <a:t>exposure</a:t>
            </a:r>
            <a:r>
              <a:rPr lang="en-US" dirty="0"/>
              <a:t>, </a:t>
            </a:r>
            <a:r>
              <a:rPr lang="en-US" b="1" dirty="0"/>
              <a:t>fluconazole </a:t>
            </a:r>
            <a:r>
              <a:rPr lang="en-US" dirty="0"/>
              <a:t>(loading dose of 800 mg [12 </a:t>
            </a:r>
            <a:r>
              <a:rPr lang="en-US" dirty="0" smtClean="0"/>
              <a:t>mg/ kg</a:t>
            </a:r>
            <a:r>
              <a:rPr lang="en-US" dirty="0"/>
              <a:t>], then 400 mg [6 mg/kg] daily) is a reasonable </a:t>
            </a:r>
            <a:r>
              <a:rPr lang="en-US" dirty="0" smtClean="0"/>
              <a:t>alternative (B-III).</a:t>
            </a:r>
          </a:p>
          <a:p>
            <a:r>
              <a:rPr lang="en-US" dirty="0" smtClean="0"/>
              <a:t> </a:t>
            </a:r>
            <a:r>
              <a:rPr lang="en-US" dirty="0" err="1"/>
              <a:t>Voriconazole</a:t>
            </a:r>
            <a:r>
              <a:rPr lang="en-US" dirty="0"/>
              <a:t> can be used in situations in which </a:t>
            </a:r>
            <a:r>
              <a:rPr lang="en-US" dirty="0" smtClean="0"/>
              <a:t>additional</a:t>
            </a:r>
            <a:r>
              <a:rPr lang="en-US" dirty="0"/>
              <a:t> </a:t>
            </a:r>
            <a:r>
              <a:rPr lang="en-US" dirty="0" smtClean="0"/>
              <a:t>mold </a:t>
            </a:r>
            <a:r>
              <a:rPr lang="en-US" dirty="0"/>
              <a:t>coverage is desired (B-III).</a:t>
            </a:r>
          </a:p>
        </p:txBody>
      </p:sp>
    </p:spTree>
    <p:extLst>
      <p:ext uri="{BB962C8B-B14F-4D97-AF65-F5344CB8AC3E}">
        <p14:creationId xmlns:p14="http://schemas.microsoft.com/office/powerpoint/2010/main" xmlns="" val="11870009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For infections due to </a:t>
            </a:r>
            <a:r>
              <a:rPr lang="en-US" b="1" i="1" dirty="0"/>
              <a:t>C. </a:t>
            </a:r>
            <a:r>
              <a:rPr lang="en-US" b="1" i="1" dirty="0" err="1"/>
              <a:t>glabrata</a:t>
            </a:r>
            <a:r>
              <a:rPr lang="en-US" i="1" dirty="0"/>
              <a:t>, </a:t>
            </a:r>
            <a:r>
              <a:rPr lang="en-US" dirty="0"/>
              <a:t>an </a:t>
            </a:r>
            <a:r>
              <a:rPr lang="en-US" b="1" dirty="0" err="1"/>
              <a:t>echinocandin</a:t>
            </a:r>
            <a:r>
              <a:rPr lang="en-US" dirty="0"/>
              <a:t> is </a:t>
            </a:r>
            <a:r>
              <a:rPr lang="en-US" dirty="0" smtClean="0"/>
              <a:t>preferred (B-III</a:t>
            </a:r>
            <a:r>
              <a:rPr lang="en-US" dirty="0"/>
              <a:t>). </a:t>
            </a:r>
            <a:r>
              <a:rPr lang="en-US" b="1" dirty="0" err="1"/>
              <a:t>LFAmB</a:t>
            </a:r>
            <a:r>
              <a:rPr lang="en-US" dirty="0"/>
              <a:t> is an effective but less attractive </a:t>
            </a:r>
            <a:r>
              <a:rPr lang="en-US" dirty="0" smtClean="0"/>
              <a:t>alternative (B-III</a:t>
            </a:r>
            <a:r>
              <a:rPr lang="en-US" dirty="0"/>
              <a:t>). </a:t>
            </a:r>
            <a:endParaRPr lang="en-US" dirty="0" smtClean="0"/>
          </a:p>
          <a:p>
            <a:r>
              <a:rPr lang="en-US" dirty="0" smtClean="0"/>
              <a:t>For </a:t>
            </a:r>
            <a:r>
              <a:rPr lang="en-US" dirty="0"/>
              <a:t>patients who were already receiving </a:t>
            </a:r>
            <a:r>
              <a:rPr lang="en-US" dirty="0" err="1" smtClean="0"/>
              <a:t>voriconazole</a:t>
            </a:r>
            <a:r>
              <a:rPr lang="en-US" dirty="0"/>
              <a:t> </a:t>
            </a:r>
            <a:r>
              <a:rPr lang="en-US" dirty="0" smtClean="0"/>
              <a:t>or </a:t>
            </a:r>
            <a:r>
              <a:rPr lang="en-US" dirty="0"/>
              <a:t>fluconazole, are clinically improved, and whose </a:t>
            </a:r>
            <a:r>
              <a:rPr lang="en-US" dirty="0" smtClean="0"/>
              <a:t>follow-up culture </a:t>
            </a:r>
            <a:r>
              <a:rPr lang="en-US" dirty="0"/>
              <a:t>results are negative, continuing use of the azole </a:t>
            </a:r>
            <a:r>
              <a:rPr lang="en-US" dirty="0" smtClean="0"/>
              <a:t>to completion </a:t>
            </a:r>
            <a:r>
              <a:rPr lang="en-US" dirty="0"/>
              <a:t>of therapy is reasonable (B-III).</a:t>
            </a:r>
          </a:p>
        </p:txBody>
      </p:sp>
    </p:spTree>
    <p:extLst>
      <p:ext uri="{BB962C8B-B14F-4D97-AF65-F5344CB8AC3E}">
        <p14:creationId xmlns:p14="http://schemas.microsoft.com/office/powerpoint/2010/main" xmlns="" val="18631419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dirty="0"/>
              <a:t>For infections due to </a:t>
            </a:r>
            <a:r>
              <a:rPr lang="en-US" b="1" i="1" dirty="0"/>
              <a:t>C. </a:t>
            </a:r>
            <a:r>
              <a:rPr lang="en-US" b="1" i="1" dirty="0" err="1"/>
              <a:t>parapsilosis</a:t>
            </a:r>
            <a:r>
              <a:rPr lang="en-US" dirty="0"/>
              <a:t>,</a:t>
            </a:r>
            <a:r>
              <a:rPr lang="en-US" b="1" dirty="0"/>
              <a:t> fluconazole or </a:t>
            </a:r>
            <a:r>
              <a:rPr lang="en-US" b="1" dirty="0" err="1" smtClean="0"/>
              <a:t>LFAmB</a:t>
            </a:r>
            <a:r>
              <a:rPr lang="en-US" b="1" dirty="0"/>
              <a:t> </a:t>
            </a:r>
            <a:r>
              <a:rPr lang="en-US" dirty="0" smtClean="0"/>
              <a:t>is </a:t>
            </a:r>
            <a:r>
              <a:rPr lang="en-US" dirty="0"/>
              <a:t>preferred as initial therapy (B-III). If the patient is </a:t>
            </a:r>
            <a:r>
              <a:rPr lang="en-US" dirty="0" smtClean="0"/>
              <a:t>receiving an </a:t>
            </a:r>
            <a:r>
              <a:rPr lang="en-US" dirty="0" err="1"/>
              <a:t>echinocandin</a:t>
            </a:r>
            <a:r>
              <a:rPr lang="en-US" dirty="0"/>
              <a:t>, is clinically stable, and follow-up </a:t>
            </a:r>
            <a:r>
              <a:rPr lang="en-US" dirty="0" smtClean="0"/>
              <a:t>culture results </a:t>
            </a:r>
            <a:r>
              <a:rPr lang="en-US" dirty="0"/>
              <a:t>are negative, continuing the </a:t>
            </a:r>
            <a:r>
              <a:rPr lang="en-US" dirty="0" err="1"/>
              <a:t>echinocandin</a:t>
            </a:r>
            <a:r>
              <a:rPr lang="en-US" dirty="0"/>
              <a:t> until </a:t>
            </a:r>
            <a:r>
              <a:rPr lang="en-US" dirty="0" smtClean="0"/>
              <a:t>completion of </a:t>
            </a:r>
            <a:r>
              <a:rPr lang="en-US" dirty="0"/>
              <a:t>therapy is reasonable. </a:t>
            </a:r>
            <a:endParaRPr lang="en-US" dirty="0" smtClean="0"/>
          </a:p>
          <a:p>
            <a:r>
              <a:rPr lang="en-US" dirty="0" smtClean="0"/>
              <a:t>For </a:t>
            </a:r>
            <a:r>
              <a:rPr lang="en-US" dirty="0"/>
              <a:t>infections due to </a:t>
            </a:r>
            <a:r>
              <a:rPr lang="en-US" b="1" i="1" dirty="0" smtClean="0"/>
              <a:t>C. </a:t>
            </a:r>
            <a:r>
              <a:rPr lang="en-US" b="1" i="1" dirty="0" err="1" smtClean="0"/>
              <a:t>krusei</a:t>
            </a:r>
            <a:r>
              <a:rPr lang="en-US" dirty="0"/>
              <a:t>, an </a:t>
            </a:r>
            <a:r>
              <a:rPr lang="en-US" b="1" dirty="0" err="1"/>
              <a:t>echinocandin</a:t>
            </a:r>
            <a:r>
              <a:rPr lang="en-US" dirty="0"/>
              <a:t>, </a:t>
            </a:r>
            <a:r>
              <a:rPr lang="en-US" b="1" dirty="0" err="1"/>
              <a:t>LFAmB</a:t>
            </a:r>
            <a:r>
              <a:rPr lang="en-US" b="1" dirty="0"/>
              <a:t>, or </a:t>
            </a:r>
            <a:r>
              <a:rPr lang="en-US" b="1" dirty="0" err="1"/>
              <a:t>voriconazole</a:t>
            </a:r>
            <a:r>
              <a:rPr lang="en-US" b="1" dirty="0"/>
              <a:t> </a:t>
            </a:r>
            <a:r>
              <a:rPr lang="en-US" dirty="0"/>
              <a:t>is </a:t>
            </a:r>
            <a:r>
              <a:rPr lang="en-US" dirty="0" smtClean="0"/>
              <a:t>recommended (B-III</a:t>
            </a:r>
            <a:r>
              <a:rPr lang="en-US" dirty="0"/>
              <a:t>).</a:t>
            </a:r>
          </a:p>
        </p:txBody>
      </p:sp>
    </p:spTree>
    <p:extLst>
      <p:ext uri="{BB962C8B-B14F-4D97-AF65-F5344CB8AC3E}">
        <p14:creationId xmlns:p14="http://schemas.microsoft.com/office/powerpoint/2010/main" xmlns="" val="39493064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endParaRPr lang="fa-IR"/>
          </a:p>
        </p:txBody>
      </p:sp>
      <p:sp>
        <p:nvSpPr>
          <p:cNvPr id="6" name="Title 5"/>
          <p:cNvSpPr>
            <a:spLocks noGrp="1"/>
          </p:cNvSpPr>
          <p:nvPr>
            <p:ph type="title"/>
          </p:nvPr>
        </p:nvSpPr>
        <p:spPr/>
        <p:txBody>
          <a:bodyPr/>
          <a:lstStyle/>
          <a:p>
            <a:endParaRPr lang="fa-IR"/>
          </a:p>
        </p:txBody>
      </p:sp>
      <p:pic>
        <p:nvPicPr>
          <p:cNvPr id="1026" name="Picture 2"/>
          <p:cNvPicPr>
            <a:picLocks noChangeAspect="1" noChangeArrowheads="1"/>
          </p:cNvPicPr>
          <p:nvPr/>
        </p:nvPicPr>
        <p:blipFill>
          <a:blip r:embed="rId2" cstate="print"/>
          <a:srcRect/>
          <a:stretch>
            <a:fillRect/>
          </a:stretch>
        </p:blipFill>
        <p:spPr bwMode="auto">
          <a:xfrm>
            <a:off x="329273" y="1066800"/>
            <a:ext cx="8814727" cy="4810125"/>
          </a:xfrm>
          <a:prstGeom prst="rect">
            <a:avLst/>
          </a:prstGeom>
          <a:noFill/>
          <a:ln w="9525">
            <a:noFill/>
            <a:miter lim="800000"/>
            <a:headEnd/>
            <a:tailEnd/>
          </a:ln>
          <a:effectLst/>
        </p:spPr>
      </p:pic>
    </p:spTree>
    <p:extLst>
      <p:ext uri="{BB962C8B-B14F-4D97-AF65-F5344CB8AC3E}">
        <p14:creationId xmlns:p14="http://schemas.microsoft.com/office/powerpoint/2010/main" xmlns="" val="18848119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Recommended duration of therapy for </a:t>
            </a:r>
            <a:r>
              <a:rPr lang="en-US" dirty="0" err="1"/>
              <a:t>candidemia</a:t>
            </a:r>
            <a:r>
              <a:rPr lang="en-US" dirty="0"/>
              <a:t> </a:t>
            </a:r>
            <a:r>
              <a:rPr lang="en-US" dirty="0" smtClean="0"/>
              <a:t>without persistent </a:t>
            </a:r>
            <a:r>
              <a:rPr lang="en-US" dirty="0" err="1"/>
              <a:t>fungemia</a:t>
            </a:r>
            <a:r>
              <a:rPr lang="en-US" dirty="0"/>
              <a:t> or metastatic complications </a:t>
            </a:r>
            <a:r>
              <a:rPr lang="en-US" b="1" dirty="0"/>
              <a:t>is for 2 </a:t>
            </a:r>
            <a:r>
              <a:rPr lang="en-US" b="1" dirty="0" smtClean="0"/>
              <a:t>weeks after </a:t>
            </a:r>
            <a:r>
              <a:rPr lang="en-US" b="1" dirty="0"/>
              <a:t>documented clearance of </a:t>
            </a:r>
            <a:r>
              <a:rPr lang="en-US" b="1" i="1" dirty="0"/>
              <a:t>Candida </a:t>
            </a:r>
            <a:r>
              <a:rPr lang="en-US" b="1" dirty="0"/>
              <a:t>from the </a:t>
            </a:r>
            <a:r>
              <a:rPr lang="en-US" b="1" dirty="0" smtClean="0"/>
              <a:t>bloodstream, resolution </a:t>
            </a:r>
            <a:r>
              <a:rPr lang="en-US" b="1" dirty="0"/>
              <a:t>of symptoms attributable to </a:t>
            </a:r>
            <a:r>
              <a:rPr lang="en-US" b="1" dirty="0" err="1" smtClean="0"/>
              <a:t>candidemia</a:t>
            </a:r>
            <a:r>
              <a:rPr lang="en-US" b="1" dirty="0" smtClean="0"/>
              <a:t>, and </a:t>
            </a:r>
            <a:r>
              <a:rPr lang="en-US" b="1" dirty="0"/>
              <a:t>resolution of neutropenia</a:t>
            </a:r>
            <a:r>
              <a:rPr lang="en-US" dirty="0"/>
              <a:t> (A-III).</a:t>
            </a:r>
          </a:p>
        </p:txBody>
      </p:sp>
    </p:spTree>
    <p:extLst>
      <p:ext uri="{BB962C8B-B14F-4D97-AF65-F5344CB8AC3E}">
        <p14:creationId xmlns:p14="http://schemas.microsoft.com/office/powerpoint/2010/main" xmlns="" val="10412035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Intravenous catheter removal </a:t>
            </a:r>
            <a:r>
              <a:rPr lang="en-US" dirty="0"/>
              <a:t>should be considered (B-III).</a:t>
            </a:r>
          </a:p>
        </p:txBody>
      </p:sp>
    </p:spTree>
    <p:extLst>
      <p:ext uri="{BB962C8B-B14F-4D97-AF65-F5344CB8AC3E}">
        <p14:creationId xmlns:p14="http://schemas.microsoft.com/office/powerpoint/2010/main" xmlns="" val="36870872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p:txBody>
          <a:bodyPr/>
          <a:lstStyle/>
          <a:p>
            <a:pPr marL="0" indent="0">
              <a:buNone/>
            </a:pPr>
            <a:r>
              <a:rPr lang="en-US" b="1" dirty="0" smtClean="0"/>
              <a:t>Empirical Treatment for Suspected Invasive Candidiasis in</a:t>
            </a:r>
            <a:r>
              <a:rPr lang="en-US" b="1" dirty="0"/>
              <a:t> </a:t>
            </a:r>
            <a:r>
              <a:rPr lang="en-US" b="1" dirty="0" err="1" smtClean="0"/>
              <a:t>Nonneutropenic</a:t>
            </a:r>
            <a:r>
              <a:rPr lang="en-US" b="1" dirty="0" smtClean="0"/>
              <a:t> Patients</a:t>
            </a:r>
            <a:endParaRPr lang="en-US" dirty="0"/>
          </a:p>
        </p:txBody>
      </p:sp>
    </p:spTree>
    <p:extLst>
      <p:ext uri="{BB962C8B-B14F-4D97-AF65-F5344CB8AC3E}">
        <p14:creationId xmlns:p14="http://schemas.microsoft.com/office/powerpoint/2010/main" xmlns="" val="236590074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Empirical therapy for suspected candidiasis in </a:t>
            </a:r>
            <a:r>
              <a:rPr lang="en-US" dirty="0" err="1" smtClean="0"/>
              <a:t>nonneutropenic</a:t>
            </a:r>
            <a:r>
              <a:rPr lang="en-US" dirty="0"/>
              <a:t> </a:t>
            </a:r>
            <a:r>
              <a:rPr lang="en-US" dirty="0" smtClean="0"/>
              <a:t>patients </a:t>
            </a:r>
            <a:r>
              <a:rPr lang="en-US" dirty="0"/>
              <a:t>is similar to that for proven candidiasis. </a:t>
            </a:r>
            <a:r>
              <a:rPr lang="en-US" b="1" dirty="0" smtClean="0"/>
              <a:t>Fluconazole </a:t>
            </a:r>
            <a:r>
              <a:rPr lang="en-US" dirty="0" smtClean="0"/>
              <a:t>(loading </a:t>
            </a:r>
            <a:r>
              <a:rPr lang="en-US" dirty="0"/>
              <a:t>dose of 800 mg [12mg/kg], then 400 </a:t>
            </a:r>
            <a:r>
              <a:rPr lang="en-US" dirty="0" smtClean="0"/>
              <a:t>mg [6 </a:t>
            </a:r>
            <a:r>
              <a:rPr lang="en-US" dirty="0"/>
              <a:t>mg/kg] daily), </a:t>
            </a:r>
            <a:r>
              <a:rPr lang="en-US" b="1" dirty="0" err="1"/>
              <a:t>caspofungin</a:t>
            </a:r>
            <a:r>
              <a:rPr lang="en-US" dirty="0"/>
              <a:t> (loading dose of 70 mg, </a:t>
            </a:r>
            <a:r>
              <a:rPr lang="en-US" dirty="0" smtClean="0"/>
              <a:t>then 50 </a:t>
            </a:r>
            <a:r>
              <a:rPr lang="en-US" dirty="0"/>
              <a:t>mg daily), </a:t>
            </a:r>
            <a:r>
              <a:rPr lang="en-US" b="1" dirty="0" err="1"/>
              <a:t>anidulafungin</a:t>
            </a:r>
            <a:r>
              <a:rPr lang="en-US" dirty="0"/>
              <a:t> (loading dose of 200 mg, </a:t>
            </a:r>
            <a:r>
              <a:rPr lang="en-US" dirty="0" smtClean="0"/>
              <a:t>then 100 </a:t>
            </a:r>
            <a:r>
              <a:rPr lang="en-US" dirty="0"/>
              <a:t>mg daily), or </a:t>
            </a:r>
            <a:r>
              <a:rPr lang="en-US" b="1" dirty="0" err="1"/>
              <a:t>micafungin</a:t>
            </a:r>
            <a:r>
              <a:rPr lang="en-US" dirty="0"/>
              <a:t> (100 mg daily) is </a:t>
            </a:r>
            <a:r>
              <a:rPr lang="en-US" dirty="0" smtClean="0"/>
              <a:t>recommended as </a:t>
            </a:r>
            <a:r>
              <a:rPr lang="en-US" dirty="0"/>
              <a:t>initial therapy (B-III).</a:t>
            </a:r>
          </a:p>
        </p:txBody>
      </p:sp>
    </p:spTree>
    <p:extLst>
      <p:ext uri="{BB962C8B-B14F-4D97-AF65-F5344CB8AC3E}">
        <p14:creationId xmlns:p14="http://schemas.microsoft.com/office/powerpoint/2010/main" xmlns="" val="30546901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An </a:t>
            </a:r>
            <a:r>
              <a:rPr lang="en-US" b="1" dirty="0" err="1"/>
              <a:t>echinocandin</a:t>
            </a:r>
            <a:r>
              <a:rPr lang="en-US" dirty="0"/>
              <a:t> is preferred </a:t>
            </a:r>
            <a:r>
              <a:rPr lang="en-US" dirty="0" smtClean="0"/>
              <a:t>for patients </a:t>
            </a:r>
            <a:r>
              <a:rPr lang="en-US" dirty="0"/>
              <a:t>who have had </a:t>
            </a:r>
            <a:r>
              <a:rPr lang="en-US" b="1" dirty="0"/>
              <a:t>recent azole exposure</a:t>
            </a:r>
            <a:r>
              <a:rPr lang="en-US" dirty="0"/>
              <a:t>, whose </a:t>
            </a:r>
            <a:r>
              <a:rPr lang="en-US" dirty="0" smtClean="0"/>
              <a:t>illness is </a:t>
            </a:r>
            <a:r>
              <a:rPr lang="en-US" b="1" dirty="0"/>
              <a:t>moderately severe or severe</a:t>
            </a:r>
            <a:r>
              <a:rPr lang="en-US" dirty="0"/>
              <a:t>, or </a:t>
            </a:r>
            <a:r>
              <a:rPr lang="en-US" b="1" dirty="0"/>
              <a:t>who are at high risk </a:t>
            </a:r>
            <a:r>
              <a:rPr lang="en-US" b="1" dirty="0" smtClean="0"/>
              <a:t>of infection </a:t>
            </a:r>
            <a:r>
              <a:rPr lang="en-US" b="1" dirty="0"/>
              <a:t>due to </a:t>
            </a:r>
            <a:r>
              <a:rPr lang="en-US" b="1" i="1" dirty="0"/>
              <a:t>C. </a:t>
            </a:r>
            <a:r>
              <a:rPr lang="en-US" b="1" i="1" dirty="0" err="1"/>
              <a:t>glabrata</a:t>
            </a:r>
            <a:r>
              <a:rPr lang="en-US" b="1" i="1" dirty="0"/>
              <a:t> </a:t>
            </a:r>
            <a:r>
              <a:rPr lang="en-US" b="1" dirty="0"/>
              <a:t>or </a:t>
            </a:r>
            <a:r>
              <a:rPr lang="en-US" b="1" i="1" dirty="0"/>
              <a:t>C</a:t>
            </a:r>
            <a:r>
              <a:rPr lang="en-US" i="1" dirty="0"/>
              <a:t>. </a:t>
            </a:r>
            <a:r>
              <a:rPr lang="en-US" b="1" i="1" dirty="0" err="1"/>
              <a:t>krusei</a:t>
            </a:r>
            <a:r>
              <a:rPr lang="en-US" b="1" i="1" dirty="0"/>
              <a:t> </a:t>
            </a:r>
            <a:r>
              <a:rPr lang="en-US" dirty="0"/>
              <a:t>(B-III).</a:t>
            </a:r>
          </a:p>
        </p:txBody>
      </p:sp>
    </p:spTree>
    <p:extLst>
      <p:ext uri="{BB962C8B-B14F-4D97-AF65-F5344CB8AC3E}">
        <p14:creationId xmlns:p14="http://schemas.microsoft.com/office/powerpoint/2010/main" xmlns="" val="38759496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err="1"/>
              <a:t>AmB</a:t>
            </a:r>
            <a:r>
              <a:rPr lang="en-US" b="1" dirty="0"/>
              <a:t>-d</a:t>
            </a:r>
            <a:r>
              <a:rPr lang="en-US" dirty="0"/>
              <a:t> (0.5–1.0 mg/kg daily) or </a:t>
            </a:r>
            <a:r>
              <a:rPr lang="en-US" b="1" dirty="0" err="1"/>
              <a:t>LFAmB</a:t>
            </a:r>
            <a:r>
              <a:rPr lang="en-US" dirty="0"/>
              <a:t> (3–5 mg/kg </a:t>
            </a:r>
            <a:r>
              <a:rPr lang="en-US" dirty="0" smtClean="0"/>
              <a:t>daily) are </a:t>
            </a:r>
            <a:r>
              <a:rPr lang="en-US" dirty="0"/>
              <a:t>alternatives if there is intolerance to other antifungals </a:t>
            </a:r>
            <a:r>
              <a:rPr lang="en-US" dirty="0" smtClean="0"/>
              <a:t>or limited </a:t>
            </a:r>
            <a:r>
              <a:rPr lang="en-US" dirty="0"/>
              <a:t>availability of other antifungals (B-III).</a:t>
            </a:r>
          </a:p>
        </p:txBody>
      </p:sp>
    </p:spTree>
    <p:extLst>
      <p:ext uri="{BB962C8B-B14F-4D97-AF65-F5344CB8AC3E}">
        <p14:creationId xmlns:p14="http://schemas.microsoft.com/office/powerpoint/2010/main" xmlns="" val="6426332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Empirical antifungal therapy should be considered for </a:t>
            </a:r>
            <a:r>
              <a:rPr lang="en-US" b="1" dirty="0" smtClean="0"/>
              <a:t>critically ill </a:t>
            </a:r>
            <a:r>
              <a:rPr lang="en-US" b="1" dirty="0"/>
              <a:t>patients with risk factors for invasive candidiasis </a:t>
            </a:r>
            <a:r>
              <a:rPr lang="en-US" dirty="0" smtClean="0"/>
              <a:t>and no </a:t>
            </a:r>
            <a:r>
              <a:rPr lang="en-US" dirty="0"/>
              <a:t>other known cause of fever, and it should be based </a:t>
            </a:r>
            <a:r>
              <a:rPr lang="en-US" dirty="0" smtClean="0"/>
              <a:t>on </a:t>
            </a:r>
            <a:r>
              <a:rPr lang="en-US" b="1" dirty="0" smtClean="0"/>
              <a:t>clinical </a:t>
            </a:r>
            <a:r>
              <a:rPr lang="en-US" b="1" dirty="0"/>
              <a:t>assessment of risk factors</a:t>
            </a:r>
            <a:r>
              <a:rPr lang="en-US" dirty="0"/>
              <a:t>, </a:t>
            </a:r>
            <a:r>
              <a:rPr lang="en-US" b="1" dirty="0"/>
              <a:t>serologic markers </a:t>
            </a:r>
            <a:r>
              <a:rPr lang="en-US" dirty="0"/>
              <a:t>for </a:t>
            </a:r>
            <a:r>
              <a:rPr lang="en-US" dirty="0" smtClean="0"/>
              <a:t>invasive candidiasis</a:t>
            </a:r>
            <a:r>
              <a:rPr lang="en-US" dirty="0"/>
              <a:t>, </a:t>
            </a:r>
            <a:r>
              <a:rPr lang="en-US" b="1" dirty="0"/>
              <a:t>and/or culture data from </a:t>
            </a:r>
            <a:r>
              <a:rPr lang="en-US" b="1" dirty="0" err="1"/>
              <a:t>nonsterile</a:t>
            </a:r>
            <a:r>
              <a:rPr lang="en-US" b="1" dirty="0"/>
              <a:t> </a:t>
            </a:r>
            <a:r>
              <a:rPr lang="en-US" b="1" dirty="0" smtClean="0"/>
              <a:t>sites</a:t>
            </a:r>
            <a:r>
              <a:rPr lang="en-US" dirty="0" smtClean="0"/>
              <a:t> (B-III</a:t>
            </a:r>
            <a:r>
              <a:rPr lang="en-US" dirty="0"/>
              <a:t>).</a:t>
            </a:r>
          </a:p>
        </p:txBody>
      </p:sp>
    </p:spTree>
    <p:extLst>
      <p:ext uri="{BB962C8B-B14F-4D97-AF65-F5344CB8AC3E}">
        <p14:creationId xmlns:p14="http://schemas.microsoft.com/office/powerpoint/2010/main" xmlns="" val="33179627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Empirical Treatment for Suspected Invasive Candidiasis </a:t>
            </a:r>
            <a:r>
              <a:rPr lang="en-US" b="1" dirty="0" smtClean="0"/>
              <a:t>in </a:t>
            </a:r>
            <a:r>
              <a:rPr lang="en-US" b="1" dirty="0" err="1" smtClean="0"/>
              <a:t>Neutropenic</a:t>
            </a:r>
            <a:r>
              <a:rPr lang="en-US" b="1" dirty="0" smtClean="0"/>
              <a:t> </a:t>
            </a:r>
            <a:r>
              <a:rPr lang="en-US" b="1" dirty="0"/>
              <a:t>Patients</a:t>
            </a:r>
            <a:endParaRPr lang="en-US" dirty="0"/>
          </a:p>
        </p:txBody>
      </p:sp>
    </p:spTree>
    <p:extLst>
      <p:ext uri="{BB962C8B-B14F-4D97-AF65-F5344CB8AC3E}">
        <p14:creationId xmlns:p14="http://schemas.microsoft.com/office/powerpoint/2010/main" xmlns="" val="41469881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err="1"/>
              <a:t>LFAmB</a:t>
            </a:r>
            <a:r>
              <a:rPr lang="en-US" dirty="0"/>
              <a:t> (3–5 mg/kg daily), </a:t>
            </a:r>
            <a:r>
              <a:rPr lang="en-US" b="1" dirty="0" err="1"/>
              <a:t>caspofungin</a:t>
            </a:r>
            <a:r>
              <a:rPr lang="en-US" dirty="0"/>
              <a:t> (loading dose of </a:t>
            </a:r>
            <a:r>
              <a:rPr lang="en-US" dirty="0" smtClean="0"/>
              <a:t>70 mg</a:t>
            </a:r>
            <a:r>
              <a:rPr lang="en-US" dirty="0"/>
              <a:t>, then 50 mg daily) (A-I), or </a:t>
            </a:r>
            <a:r>
              <a:rPr lang="en-US" b="1" dirty="0" err="1"/>
              <a:t>voriconazole</a:t>
            </a:r>
            <a:r>
              <a:rPr lang="en-US" dirty="0"/>
              <a:t> (6 mg/kg </a:t>
            </a:r>
            <a:r>
              <a:rPr lang="en-US" dirty="0" smtClean="0"/>
              <a:t>administered intravenously </a:t>
            </a:r>
            <a:r>
              <a:rPr lang="en-US" dirty="0"/>
              <a:t>twice daily for 2 doses, then 3 </a:t>
            </a:r>
            <a:r>
              <a:rPr lang="en-US" dirty="0" smtClean="0"/>
              <a:t>mg/ kg </a:t>
            </a:r>
            <a:r>
              <a:rPr lang="en-US" dirty="0"/>
              <a:t>twice daily) are recommended (B-I).</a:t>
            </a:r>
          </a:p>
        </p:txBody>
      </p:sp>
    </p:spTree>
    <p:extLst>
      <p:ext uri="{BB962C8B-B14F-4D97-AF65-F5344CB8AC3E}">
        <p14:creationId xmlns:p14="http://schemas.microsoft.com/office/powerpoint/2010/main" xmlns="" val="16653311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Fluconazole</a:t>
            </a:r>
            <a:r>
              <a:rPr lang="en-US" dirty="0"/>
              <a:t> (loading dose of 800 mg [12 mg/kg], then </a:t>
            </a:r>
            <a:r>
              <a:rPr lang="en-US" dirty="0" smtClean="0"/>
              <a:t>400 mg </a:t>
            </a:r>
            <a:r>
              <a:rPr lang="en-US" dirty="0"/>
              <a:t>[6 mg/kg] daily) and </a:t>
            </a:r>
            <a:r>
              <a:rPr lang="en-US" b="1" dirty="0" err="1"/>
              <a:t>itraconazole</a:t>
            </a:r>
            <a:r>
              <a:rPr lang="en-US" dirty="0"/>
              <a:t> (200 mg [3mg/kg] </a:t>
            </a:r>
            <a:r>
              <a:rPr lang="en-US" dirty="0" smtClean="0"/>
              <a:t>twice daily</a:t>
            </a:r>
            <a:r>
              <a:rPr lang="en-US" dirty="0"/>
              <a:t>) are alternative agents (B-I).</a:t>
            </a:r>
          </a:p>
        </p:txBody>
      </p:sp>
    </p:spTree>
    <p:extLst>
      <p:ext uri="{BB962C8B-B14F-4D97-AF65-F5344CB8AC3E}">
        <p14:creationId xmlns:p14="http://schemas.microsoft.com/office/powerpoint/2010/main" xmlns="" val="26397700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36525" y="223838"/>
            <a:ext cx="8863013" cy="1019175"/>
          </a:xfrm>
        </p:spPr>
        <p:txBody>
          <a:bodyPr rtlCol="0">
            <a:normAutofit fontScale="90000"/>
          </a:bodyPr>
          <a:lstStyle/>
          <a:p>
            <a:pPr fontAlgn="auto">
              <a:spcAft>
                <a:spcPts val="0"/>
              </a:spcAft>
              <a:defRPr/>
            </a:pPr>
            <a:r>
              <a:rPr lang="en-US" b="1" dirty="0" smtClean="0"/>
              <a:t>Candidiasis</a:t>
            </a:r>
            <a:br>
              <a:rPr lang="en-US" b="1" dirty="0" smtClean="0"/>
            </a:br>
            <a:r>
              <a:rPr lang="en-US" sz="3200" b="1" dirty="0" smtClean="0"/>
              <a:t>Spectrum of Infection</a:t>
            </a:r>
          </a:p>
        </p:txBody>
      </p:sp>
      <p:sp>
        <p:nvSpPr>
          <p:cNvPr id="795651" name="Text Box 3"/>
          <p:cNvSpPr txBox="1">
            <a:spLocks noChangeArrowheads="1"/>
          </p:cNvSpPr>
          <p:nvPr/>
        </p:nvSpPr>
        <p:spPr bwMode="auto">
          <a:xfrm>
            <a:off x="139700" y="6170613"/>
            <a:ext cx="8850313" cy="581025"/>
          </a:xfrm>
          <a:prstGeom prst="rect">
            <a:avLst/>
          </a:prstGeom>
          <a:noFill/>
          <a:ln w="28575" cap="rnd">
            <a:noFill/>
            <a:miter lim="800000"/>
            <a:headEnd/>
            <a:tailEnd/>
          </a:ln>
          <a:effectLst/>
        </p:spPr>
        <p:txBody>
          <a:bodyPr anchor="b">
            <a:spAutoFit/>
          </a:bodyPr>
          <a:lstStyle/>
          <a:p>
            <a:pPr fontAlgn="auto">
              <a:spcBef>
                <a:spcPct val="20000"/>
              </a:spcBef>
              <a:spcAft>
                <a:spcPts val="0"/>
              </a:spcAft>
              <a:defRPr/>
            </a:pPr>
            <a:r>
              <a:rPr lang="en-US" sz="1600">
                <a:effectLst>
                  <a:outerShdw blurRad="38100" dist="38100" dir="2700000" algn="tl">
                    <a:srgbClr val="919191"/>
                  </a:outerShdw>
                </a:effectLst>
                <a:latin typeface="Tahoma" charset="0"/>
                <a:cs typeface="+mn-cs"/>
              </a:rPr>
              <a:t>Images courtesy of Kenneth V. Rolston, MD, and John R. Wingard, MD.</a:t>
            </a:r>
            <a:br>
              <a:rPr lang="en-US" sz="1600">
                <a:effectLst>
                  <a:outerShdw blurRad="38100" dist="38100" dir="2700000" algn="tl">
                    <a:srgbClr val="919191"/>
                  </a:outerShdw>
                </a:effectLst>
                <a:latin typeface="Tahoma" charset="0"/>
                <a:cs typeface="+mn-cs"/>
              </a:rPr>
            </a:br>
            <a:r>
              <a:rPr lang="en-US" sz="1600">
                <a:effectLst>
                  <a:outerShdw blurRad="38100" dist="38100" dir="2700000" algn="tl">
                    <a:srgbClr val="919191"/>
                  </a:outerShdw>
                </a:effectLst>
                <a:latin typeface="Tahoma" charset="0"/>
                <a:cs typeface="+mn-cs"/>
              </a:rPr>
              <a:t>Walsh et al. </a:t>
            </a:r>
            <a:r>
              <a:rPr lang="en-US" sz="1600" i="1">
                <a:effectLst>
                  <a:outerShdw blurRad="38100" dist="38100" dir="2700000" algn="tl">
                    <a:srgbClr val="919191"/>
                  </a:outerShdw>
                </a:effectLst>
                <a:latin typeface="Tahoma" charset="0"/>
                <a:cs typeface="+mn-cs"/>
              </a:rPr>
              <a:t>Infect Dis Clin North Am</a:t>
            </a:r>
            <a:r>
              <a:rPr lang="en-US" sz="1600">
                <a:effectLst>
                  <a:outerShdw blurRad="38100" dist="38100" dir="2700000" algn="tl">
                    <a:srgbClr val="919191"/>
                  </a:outerShdw>
                </a:effectLst>
                <a:latin typeface="Tahoma" charset="0"/>
                <a:cs typeface="+mn-cs"/>
              </a:rPr>
              <a:t>. 1996;10:365-400.</a:t>
            </a:r>
          </a:p>
        </p:txBody>
      </p:sp>
      <p:sp>
        <p:nvSpPr>
          <p:cNvPr id="795652" name="Text Box 4"/>
          <p:cNvSpPr txBox="1">
            <a:spLocks noChangeArrowheads="1"/>
          </p:cNvSpPr>
          <p:nvPr/>
        </p:nvSpPr>
        <p:spPr bwMode="auto">
          <a:xfrm>
            <a:off x="192088" y="1139825"/>
            <a:ext cx="3432175" cy="396875"/>
          </a:xfrm>
          <a:prstGeom prst="rect">
            <a:avLst/>
          </a:prstGeom>
          <a:noFill/>
          <a:ln w="9525">
            <a:noFill/>
            <a:miter lim="800000"/>
            <a:headEnd/>
            <a:tailEnd/>
          </a:ln>
        </p:spPr>
        <p:txBody>
          <a:bodyPr>
            <a:spAutoFit/>
          </a:bodyPr>
          <a:lstStyle/>
          <a:p>
            <a:pPr>
              <a:spcBef>
                <a:spcPct val="25000"/>
              </a:spcBef>
              <a:buClr>
                <a:srgbClr val="FF3300"/>
              </a:buClr>
              <a:buSzPct val="85000"/>
              <a:buFont typeface="Wingdings" pitchFamily="2" charset="2"/>
              <a:buNone/>
            </a:pPr>
            <a:r>
              <a:rPr lang="en-US" sz="2000">
                <a:solidFill>
                  <a:srgbClr val="FFFFFF"/>
                </a:solidFill>
                <a:latin typeface="Tahoma" pitchFamily="34" charset="0"/>
              </a:rPr>
              <a:t> Cutaneous fungemia</a:t>
            </a:r>
          </a:p>
        </p:txBody>
      </p:sp>
      <p:pic>
        <p:nvPicPr>
          <p:cNvPr id="795653" name="Picture 5" descr="Image16"/>
          <p:cNvPicPr preferRelativeResize="0">
            <a:picLocks noChangeArrowheads="1"/>
          </p:cNvPicPr>
          <p:nvPr/>
        </p:nvPicPr>
        <p:blipFill>
          <a:blip r:embed="rId3" cstate="print"/>
          <a:srcRect/>
          <a:stretch>
            <a:fillRect/>
          </a:stretch>
        </p:blipFill>
        <p:spPr bwMode="auto">
          <a:xfrm>
            <a:off x="6084888" y="3746500"/>
            <a:ext cx="2568575" cy="2339975"/>
          </a:xfrm>
          <a:prstGeom prst="rect">
            <a:avLst/>
          </a:prstGeom>
          <a:noFill/>
          <a:ln w="28575">
            <a:solidFill>
              <a:srgbClr val="FFCC00"/>
            </a:solidFill>
            <a:miter lim="800000"/>
            <a:headEnd/>
            <a:tailEnd/>
          </a:ln>
        </p:spPr>
      </p:pic>
      <p:sp>
        <p:nvSpPr>
          <p:cNvPr id="795654" name="Text Box 6"/>
          <p:cNvSpPr txBox="1">
            <a:spLocks noChangeArrowheads="1"/>
          </p:cNvSpPr>
          <p:nvPr/>
        </p:nvSpPr>
        <p:spPr bwMode="auto">
          <a:xfrm>
            <a:off x="4348163" y="3713163"/>
            <a:ext cx="1746250" cy="400050"/>
          </a:xfrm>
          <a:prstGeom prst="rect">
            <a:avLst/>
          </a:prstGeom>
          <a:noFill/>
          <a:ln w="9525">
            <a:noFill/>
            <a:miter lim="800000"/>
            <a:headEnd/>
            <a:tailEnd/>
          </a:ln>
        </p:spPr>
        <p:txBody>
          <a:bodyPr wrap="none">
            <a:spAutoFit/>
          </a:bodyPr>
          <a:lstStyle/>
          <a:p>
            <a:pPr marL="234950" indent="-234950" algn="r">
              <a:spcBef>
                <a:spcPct val="25000"/>
              </a:spcBef>
              <a:buClr>
                <a:srgbClr val="FF3300"/>
              </a:buClr>
              <a:buSzPct val="85000"/>
              <a:buFont typeface="Wingdings" pitchFamily="2" charset="2"/>
              <a:buNone/>
            </a:pPr>
            <a:r>
              <a:rPr lang="en-US" sz="2000">
                <a:solidFill>
                  <a:srgbClr val="FFFFFF"/>
                </a:solidFill>
                <a:latin typeface="Tahoma" pitchFamily="34" charset="0"/>
              </a:rPr>
              <a:t>Chorioretinitis</a:t>
            </a:r>
          </a:p>
        </p:txBody>
      </p:sp>
      <p:sp>
        <p:nvSpPr>
          <p:cNvPr id="795655" name="Text Box 7"/>
          <p:cNvSpPr txBox="1">
            <a:spLocks noChangeArrowheads="1"/>
          </p:cNvSpPr>
          <p:nvPr/>
        </p:nvSpPr>
        <p:spPr bwMode="auto">
          <a:xfrm>
            <a:off x="4400550" y="1533525"/>
            <a:ext cx="1693863" cy="400050"/>
          </a:xfrm>
          <a:prstGeom prst="rect">
            <a:avLst/>
          </a:prstGeom>
          <a:noFill/>
          <a:ln w="9525">
            <a:noFill/>
            <a:miter lim="800000"/>
            <a:headEnd/>
            <a:tailEnd/>
          </a:ln>
        </p:spPr>
        <p:txBody>
          <a:bodyPr wrap="none">
            <a:spAutoFit/>
          </a:bodyPr>
          <a:lstStyle/>
          <a:p>
            <a:pPr algn="r">
              <a:spcBef>
                <a:spcPct val="25000"/>
              </a:spcBef>
              <a:buClr>
                <a:srgbClr val="FF3300"/>
              </a:buClr>
              <a:buSzPct val="85000"/>
              <a:buFont typeface="Wingdings" pitchFamily="2" charset="2"/>
              <a:buNone/>
            </a:pPr>
            <a:r>
              <a:rPr lang="en-US" sz="2000">
                <a:solidFill>
                  <a:srgbClr val="FFFFFF"/>
                </a:solidFill>
                <a:latin typeface="Tahoma" pitchFamily="34" charset="0"/>
              </a:rPr>
              <a:t>Disseminated</a:t>
            </a:r>
            <a:endParaRPr lang="en-US" sz="1600" i="1">
              <a:latin typeface="Tahoma" pitchFamily="34" charset="0"/>
            </a:endParaRPr>
          </a:p>
        </p:txBody>
      </p:sp>
      <p:sp>
        <p:nvSpPr>
          <p:cNvPr id="795656" name="Text Box 8"/>
          <p:cNvSpPr txBox="1">
            <a:spLocks noChangeArrowheads="1"/>
          </p:cNvSpPr>
          <p:nvPr/>
        </p:nvSpPr>
        <p:spPr bwMode="auto">
          <a:xfrm>
            <a:off x="496888" y="3713163"/>
            <a:ext cx="1169987" cy="400050"/>
          </a:xfrm>
          <a:prstGeom prst="rect">
            <a:avLst/>
          </a:prstGeom>
          <a:noFill/>
          <a:ln w="9525">
            <a:noFill/>
            <a:miter lim="800000"/>
            <a:headEnd/>
            <a:tailEnd/>
          </a:ln>
        </p:spPr>
        <p:txBody>
          <a:bodyPr wrap="none">
            <a:spAutoFit/>
          </a:bodyPr>
          <a:lstStyle/>
          <a:p>
            <a:pPr>
              <a:spcBef>
                <a:spcPct val="25000"/>
              </a:spcBef>
              <a:buClr>
                <a:srgbClr val="FF3300"/>
              </a:buClr>
              <a:buSzPct val="85000"/>
              <a:buFont typeface="Wingdings" pitchFamily="2" charset="2"/>
              <a:buNone/>
            </a:pPr>
            <a:r>
              <a:rPr lang="en-US" sz="2000">
                <a:solidFill>
                  <a:srgbClr val="FFFFFF"/>
                </a:solidFill>
                <a:latin typeface="Tahoma" pitchFamily="34" charset="0"/>
              </a:rPr>
              <a:t> Mucosal</a:t>
            </a:r>
            <a:endParaRPr lang="en-US" sz="2000" i="1">
              <a:latin typeface="Tahoma" pitchFamily="34" charset="0"/>
            </a:endParaRPr>
          </a:p>
        </p:txBody>
      </p:sp>
      <p:pic>
        <p:nvPicPr>
          <p:cNvPr id="795657" name="Picture 9" descr="Untitled-2"/>
          <p:cNvPicPr>
            <a:picLocks noChangeAspect="1" noChangeArrowheads="1"/>
          </p:cNvPicPr>
          <p:nvPr/>
        </p:nvPicPr>
        <p:blipFill>
          <a:blip r:embed="rId4" cstate="print"/>
          <a:srcRect/>
          <a:stretch>
            <a:fillRect/>
          </a:stretch>
        </p:blipFill>
        <p:spPr bwMode="auto">
          <a:xfrm>
            <a:off x="290513" y="1565275"/>
            <a:ext cx="3594100" cy="2041525"/>
          </a:xfrm>
          <a:prstGeom prst="rect">
            <a:avLst/>
          </a:prstGeom>
          <a:noFill/>
          <a:ln w="28575">
            <a:solidFill>
              <a:srgbClr val="FFCC00"/>
            </a:solidFill>
            <a:miter lim="800000"/>
            <a:headEnd/>
            <a:tailEnd/>
          </a:ln>
        </p:spPr>
      </p:pic>
      <p:pic>
        <p:nvPicPr>
          <p:cNvPr id="795658" name="Picture 10" descr="Untitled-3"/>
          <p:cNvPicPr>
            <a:picLocks noChangeAspect="1" noChangeArrowheads="1"/>
          </p:cNvPicPr>
          <p:nvPr/>
        </p:nvPicPr>
        <p:blipFill>
          <a:blip r:embed="rId5" cstate="print"/>
          <a:srcRect/>
          <a:stretch>
            <a:fillRect/>
          </a:stretch>
        </p:blipFill>
        <p:spPr bwMode="auto">
          <a:xfrm>
            <a:off x="6084888" y="1550988"/>
            <a:ext cx="2860675" cy="1946275"/>
          </a:xfrm>
          <a:prstGeom prst="rect">
            <a:avLst/>
          </a:prstGeom>
          <a:noFill/>
          <a:ln w="28575">
            <a:solidFill>
              <a:srgbClr val="FFCC00"/>
            </a:solidFill>
            <a:miter lim="800000"/>
            <a:headEnd/>
            <a:tailEnd/>
          </a:ln>
        </p:spPr>
      </p:pic>
      <p:pic>
        <p:nvPicPr>
          <p:cNvPr id="795659" name="Picture 11" descr="cancer2"/>
          <p:cNvPicPr>
            <a:picLocks noChangeAspect="1" noChangeArrowheads="1"/>
          </p:cNvPicPr>
          <p:nvPr/>
        </p:nvPicPr>
        <p:blipFill>
          <a:blip r:embed="rId6" cstate="print"/>
          <a:srcRect/>
          <a:stretch>
            <a:fillRect/>
          </a:stretch>
        </p:blipFill>
        <p:spPr bwMode="auto">
          <a:xfrm>
            <a:off x="1987550" y="3746500"/>
            <a:ext cx="1897063" cy="2303463"/>
          </a:xfrm>
          <a:prstGeom prst="rect">
            <a:avLst/>
          </a:prstGeom>
          <a:noFill/>
          <a:ln w="28575">
            <a:solidFill>
              <a:srgbClr val="FFCC00"/>
            </a:solidFill>
            <a:miter lim="800000"/>
            <a:headEnd/>
            <a:tailEnd/>
          </a:ln>
        </p:spPr>
      </p:pic>
    </p:spTree>
    <p:extLst>
      <p:ext uri="{BB962C8B-B14F-4D97-AF65-F5344CB8AC3E}">
        <p14:creationId xmlns:p14="http://schemas.microsoft.com/office/powerpoint/2010/main" xmlns="" val="3344590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95656"/>
                                        </p:tgtEl>
                                        <p:attrNameLst>
                                          <p:attrName>style.visibility</p:attrName>
                                        </p:attrNameLst>
                                      </p:cBhvr>
                                      <p:to>
                                        <p:strVal val="visible"/>
                                      </p:to>
                                    </p:set>
                                    <p:animEffect transition="in" filter="dissolve">
                                      <p:cBhvr>
                                        <p:cTn id="7" dur="500"/>
                                        <p:tgtEl>
                                          <p:spTgt spid="795656"/>
                                        </p:tgtEl>
                                      </p:cBhvr>
                                    </p:animEffect>
                                  </p:childTnLst>
                                </p:cTn>
                              </p:par>
                              <p:par>
                                <p:cTn id="8" presetID="9" presetClass="entr" presetSubtype="0" fill="hold" nodeType="withEffect">
                                  <p:stCondLst>
                                    <p:cond delay="0"/>
                                  </p:stCondLst>
                                  <p:childTnLst>
                                    <p:set>
                                      <p:cBhvr>
                                        <p:cTn id="9" dur="1" fill="hold">
                                          <p:stCondLst>
                                            <p:cond delay="0"/>
                                          </p:stCondLst>
                                        </p:cTn>
                                        <p:tgtEl>
                                          <p:spTgt spid="795659"/>
                                        </p:tgtEl>
                                        <p:attrNameLst>
                                          <p:attrName>style.visibility</p:attrName>
                                        </p:attrNameLst>
                                      </p:cBhvr>
                                      <p:to>
                                        <p:strVal val="visible"/>
                                      </p:to>
                                    </p:set>
                                    <p:animEffect transition="in" filter="dissolve">
                                      <p:cBhvr>
                                        <p:cTn id="10" dur="500"/>
                                        <p:tgtEl>
                                          <p:spTgt spid="795659"/>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nodeType="clickEffect">
                                  <p:stCondLst>
                                    <p:cond delay="0"/>
                                  </p:stCondLst>
                                  <p:childTnLst>
                                    <p:set>
                                      <p:cBhvr>
                                        <p:cTn id="14" dur="1" fill="hold">
                                          <p:stCondLst>
                                            <p:cond delay="0"/>
                                          </p:stCondLst>
                                        </p:cTn>
                                        <p:tgtEl>
                                          <p:spTgt spid="795653"/>
                                        </p:tgtEl>
                                        <p:attrNameLst>
                                          <p:attrName>style.visibility</p:attrName>
                                        </p:attrNameLst>
                                      </p:cBhvr>
                                      <p:to>
                                        <p:strVal val="visible"/>
                                      </p:to>
                                    </p:set>
                                    <p:animEffect transition="in" filter="dissolve">
                                      <p:cBhvr>
                                        <p:cTn id="15" dur="500"/>
                                        <p:tgtEl>
                                          <p:spTgt spid="795653"/>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795654"/>
                                        </p:tgtEl>
                                        <p:attrNameLst>
                                          <p:attrName>style.visibility</p:attrName>
                                        </p:attrNameLst>
                                      </p:cBhvr>
                                      <p:to>
                                        <p:strVal val="visible"/>
                                      </p:to>
                                    </p:set>
                                    <p:animEffect transition="in" filter="dissolve">
                                      <p:cBhvr>
                                        <p:cTn id="18" dur="500"/>
                                        <p:tgtEl>
                                          <p:spTgt spid="795654"/>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nodeType="clickEffect">
                                  <p:stCondLst>
                                    <p:cond delay="0"/>
                                  </p:stCondLst>
                                  <p:childTnLst>
                                    <p:set>
                                      <p:cBhvr>
                                        <p:cTn id="22" dur="1" fill="hold">
                                          <p:stCondLst>
                                            <p:cond delay="0"/>
                                          </p:stCondLst>
                                        </p:cTn>
                                        <p:tgtEl>
                                          <p:spTgt spid="795657"/>
                                        </p:tgtEl>
                                        <p:attrNameLst>
                                          <p:attrName>style.visibility</p:attrName>
                                        </p:attrNameLst>
                                      </p:cBhvr>
                                      <p:to>
                                        <p:strVal val="visible"/>
                                      </p:to>
                                    </p:set>
                                    <p:animEffect transition="in" filter="dissolve">
                                      <p:cBhvr>
                                        <p:cTn id="23" dur="500"/>
                                        <p:tgtEl>
                                          <p:spTgt spid="795657"/>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795652"/>
                                        </p:tgtEl>
                                        <p:attrNameLst>
                                          <p:attrName>style.visibility</p:attrName>
                                        </p:attrNameLst>
                                      </p:cBhvr>
                                      <p:to>
                                        <p:strVal val="visible"/>
                                      </p:to>
                                    </p:set>
                                    <p:animEffect transition="in" filter="dissolve">
                                      <p:cBhvr>
                                        <p:cTn id="26" dur="500"/>
                                        <p:tgtEl>
                                          <p:spTgt spid="795652"/>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nodeType="clickEffect">
                                  <p:stCondLst>
                                    <p:cond delay="0"/>
                                  </p:stCondLst>
                                  <p:childTnLst>
                                    <p:set>
                                      <p:cBhvr>
                                        <p:cTn id="30" dur="1" fill="hold">
                                          <p:stCondLst>
                                            <p:cond delay="0"/>
                                          </p:stCondLst>
                                        </p:cTn>
                                        <p:tgtEl>
                                          <p:spTgt spid="795658"/>
                                        </p:tgtEl>
                                        <p:attrNameLst>
                                          <p:attrName>style.visibility</p:attrName>
                                        </p:attrNameLst>
                                      </p:cBhvr>
                                      <p:to>
                                        <p:strVal val="visible"/>
                                      </p:to>
                                    </p:set>
                                    <p:animEffect transition="in" filter="dissolve">
                                      <p:cBhvr>
                                        <p:cTn id="31" dur="500"/>
                                        <p:tgtEl>
                                          <p:spTgt spid="795658"/>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795655"/>
                                        </p:tgtEl>
                                        <p:attrNameLst>
                                          <p:attrName>style.visibility</p:attrName>
                                        </p:attrNameLst>
                                      </p:cBhvr>
                                      <p:to>
                                        <p:strVal val="visible"/>
                                      </p:to>
                                    </p:set>
                                    <p:animEffect transition="in" filter="dissolve">
                                      <p:cBhvr>
                                        <p:cTn id="34" dur="500"/>
                                        <p:tgtEl>
                                          <p:spTgt spid="7956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5652" grpId="0"/>
      <p:bldP spid="795654" grpId="0"/>
      <p:bldP spid="795655" grpId="0"/>
      <p:bldP spid="795656"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err="1"/>
              <a:t>AmB</a:t>
            </a:r>
            <a:r>
              <a:rPr lang="en-US" b="1" dirty="0"/>
              <a:t>-d</a:t>
            </a:r>
            <a:r>
              <a:rPr lang="en-US" dirty="0"/>
              <a:t> is an effective alternative, but there is a higher </a:t>
            </a:r>
            <a:r>
              <a:rPr lang="en-US" dirty="0" smtClean="0"/>
              <a:t>risk of </a:t>
            </a:r>
            <a:r>
              <a:rPr lang="en-US" dirty="0"/>
              <a:t>toxicity with this formulation than with </a:t>
            </a:r>
            <a:r>
              <a:rPr lang="en-US" dirty="0" err="1"/>
              <a:t>LFAmB</a:t>
            </a:r>
            <a:r>
              <a:rPr lang="en-US" dirty="0"/>
              <a:t> (A-I).</a:t>
            </a:r>
          </a:p>
        </p:txBody>
      </p:sp>
    </p:spTree>
    <p:extLst>
      <p:ext uri="{BB962C8B-B14F-4D97-AF65-F5344CB8AC3E}">
        <p14:creationId xmlns:p14="http://schemas.microsoft.com/office/powerpoint/2010/main" xmlns="" val="3119320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Azoles should not be used for empirical therapy in </a:t>
            </a:r>
            <a:r>
              <a:rPr lang="en-US" b="1" dirty="0" smtClean="0"/>
              <a:t>patients who </a:t>
            </a:r>
            <a:r>
              <a:rPr lang="en-US" b="1" dirty="0"/>
              <a:t>have received an azole for prophylaxis </a:t>
            </a:r>
            <a:r>
              <a:rPr lang="en-US" dirty="0"/>
              <a:t>(B-II).</a:t>
            </a:r>
          </a:p>
        </p:txBody>
      </p:sp>
    </p:spTree>
    <p:extLst>
      <p:ext uri="{BB962C8B-B14F-4D97-AF65-F5344CB8AC3E}">
        <p14:creationId xmlns:p14="http://schemas.microsoft.com/office/powerpoint/2010/main" xmlns="" val="6036818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692697"/>
            <a:ext cx="9540551" cy="41044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 y="4797152"/>
            <a:ext cx="9143999" cy="18115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720941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075"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1285874"/>
            <a:ext cx="9144001" cy="48794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6806924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Pediatric Dosing</a:t>
            </a:r>
            <a:endParaRPr lang="en-US" dirty="0"/>
          </a:p>
        </p:txBody>
      </p:sp>
      <p:sp>
        <p:nvSpPr>
          <p:cNvPr id="3" name="Content Placeholder 2"/>
          <p:cNvSpPr>
            <a:spLocks noGrp="1"/>
          </p:cNvSpPr>
          <p:nvPr>
            <p:ph idx="1"/>
          </p:nvPr>
        </p:nvSpPr>
        <p:spPr/>
        <p:txBody>
          <a:bodyPr/>
          <a:lstStyle/>
          <a:p>
            <a:r>
              <a:rPr lang="en-US" dirty="0"/>
              <a:t>The pharmacokinetics of antifungal agents vary between </a:t>
            </a:r>
            <a:r>
              <a:rPr lang="en-US" dirty="0" smtClean="0"/>
              <a:t>adult and </a:t>
            </a:r>
            <a:r>
              <a:rPr lang="en-US" dirty="0"/>
              <a:t>pediatric patients, but the data on dosing for </a:t>
            </a:r>
            <a:r>
              <a:rPr lang="en-US" dirty="0" smtClean="0"/>
              <a:t>antifungal agents </a:t>
            </a:r>
            <a:r>
              <a:rPr lang="en-US" dirty="0"/>
              <a:t>in pediatric patients are limited.</a:t>
            </a:r>
          </a:p>
        </p:txBody>
      </p:sp>
    </p:spTree>
    <p:extLst>
      <p:ext uri="{BB962C8B-B14F-4D97-AF65-F5344CB8AC3E}">
        <p14:creationId xmlns:p14="http://schemas.microsoft.com/office/powerpoint/2010/main" xmlns="" val="6589492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lnSpcReduction="10000"/>
          </a:bodyPr>
          <a:lstStyle/>
          <a:p>
            <a:r>
              <a:rPr lang="en-US" dirty="0" err="1"/>
              <a:t>AmB</a:t>
            </a:r>
            <a:r>
              <a:rPr lang="en-US" dirty="0"/>
              <a:t>-d kinetics are similar </a:t>
            </a:r>
            <a:r>
              <a:rPr lang="en-US" dirty="0" smtClean="0"/>
              <a:t>in neonates </a:t>
            </a:r>
            <a:r>
              <a:rPr lang="en-US" dirty="0"/>
              <a:t>and adults </a:t>
            </a:r>
            <a:r>
              <a:rPr lang="en-US" dirty="0" smtClean="0"/>
              <a:t>. </a:t>
            </a:r>
            <a:r>
              <a:rPr lang="en-US" dirty="0"/>
              <a:t>There are few data describing the </a:t>
            </a:r>
            <a:r>
              <a:rPr lang="en-US" dirty="0" smtClean="0"/>
              <a:t>use of </a:t>
            </a:r>
            <a:r>
              <a:rPr lang="en-US" dirty="0" err="1"/>
              <a:t>LFAmB</a:t>
            </a:r>
            <a:r>
              <a:rPr lang="en-US" dirty="0"/>
              <a:t> in neonates and children. A phase I/II study of </a:t>
            </a:r>
            <a:r>
              <a:rPr lang="en-US" dirty="0" smtClean="0"/>
              <a:t>ABLC (2–5 </a:t>
            </a:r>
            <a:r>
              <a:rPr lang="en-US" dirty="0"/>
              <a:t>mg/kg per day) in the treatment of </a:t>
            </a:r>
            <a:r>
              <a:rPr lang="en-US" dirty="0" err="1"/>
              <a:t>hepatosplenic</a:t>
            </a:r>
            <a:r>
              <a:rPr lang="en-US" dirty="0"/>
              <a:t> </a:t>
            </a:r>
            <a:r>
              <a:rPr lang="en-US" dirty="0" smtClean="0"/>
              <a:t>candidiasis in </a:t>
            </a:r>
            <a:r>
              <a:rPr lang="en-US" dirty="0"/>
              <a:t>children found that the area under the curve </a:t>
            </a:r>
            <a:r>
              <a:rPr lang="en-US" dirty="0" smtClean="0"/>
              <a:t>and the </a:t>
            </a:r>
            <a:r>
              <a:rPr lang="en-US" dirty="0"/>
              <a:t>maximal concentration of drug were similar to those </a:t>
            </a:r>
            <a:r>
              <a:rPr lang="en-US" dirty="0" smtClean="0"/>
              <a:t>in adults . </a:t>
            </a:r>
            <a:r>
              <a:rPr lang="en-US" dirty="0"/>
              <a:t>There are anecdotal data reporting successful </a:t>
            </a:r>
            <a:r>
              <a:rPr lang="en-US" dirty="0" smtClean="0"/>
              <a:t>use of </a:t>
            </a:r>
            <a:r>
              <a:rPr lang="en-US" dirty="0"/>
              <a:t>L-</a:t>
            </a:r>
            <a:r>
              <a:rPr lang="en-US" dirty="0" err="1"/>
              <a:t>AmB</a:t>
            </a:r>
            <a:r>
              <a:rPr lang="en-US" dirty="0"/>
              <a:t> in neonates</a:t>
            </a:r>
          </a:p>
        </p:txBody>
      </p:sp>
    </p:spTree>
    <p:extLst>
      <p:ext uri="{BB962C8B-B14F-4D97-AF65-F5344CB8AC3E}">
        <p14:creationId xmlns:p14="http://schemas.microsoft.com/office/powerpoint/2010/main" xmlns="" val="25471562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b="1" dirty="0" err="1"/>
              <a:t>Flucytosine</a:t>
            </a:r>
            <a:r>
              <a:rPr lang="en-US" b="1" dirty="0"/>
              <a:t> </a:t>
            </a:r>
            <a:r>
              <a:rPr lang="en-US" dirty="0"/>
              <a:t>clearance is directly proportional to </a:t>
            </a:r>
            <a:r>
              <a:rPr lang="en-US" dirty="0" smtClean="0"/>
              <a:t>glomerular filtration </a:t>
            </a:r>
            <a:r>
              <a:rPr lang="en-US" dirty="0"/>
              <a:t>rate, and </a:t>
            </a:r>
            <a:r>
              <a:rPr lang="en-US" b="1" dirty="0"/>
              <a:t>infants </a:t>
            </a:r>
            <a:r>
              <a:rPr lang="en-US" dirty="0"/>
              <a:t>with a very low birth weight </a:t>
            </a:r>
            <a:r>
              <a:rPr lang="en-US" dirty="0" smtClean="0"/>
              <a:t>may accumulate </a:t>
            </a:r>
            <a:r>
              <a:rPr lang="en-US" dirty="0"/>
              <a:t>high plasma concentrations because of poor </a:t>
            </a:r>
            <a:r>
              <a:rPr lang="en-US" dirty="0" smtClean="0"/>
              <a:t>renal function </a:t>
            </a:r>
            <a:r>
              <a:rPr lang="en-US" dirty="0"/>
              <a:t>due to immaturity </a:t>
            </a:r>
            <a:r>
              <a:rPr lang="en-US" dirty="0" smtClean="0"/>
              <a:t>. </a:t>
            </a:r>
            <a:r>
              <a:rPr lang="en-US" dirty="0"/>
              <a:t>Thus, the use of </a:t>
            </a:r>
            <a:r>
              <a:rPr lang="en-US" dirty="0" err="1" smtClean="0"/>
              <a:t>flucytosine</a:t>
            </a:r>
            <a:r>
              <a:rPr lang="en-US" dirty="0"/>
              <a:t> </a:t>
            </a:r>
            <a:r>
              <a:rPr lang="en-US" dirty="0" smtClean="0"/>
              <a:t>without </a:t>
            </a:r>
            <a:r>
              <a:rPr lang="en-US" dirty="0"/>
              <a:t>careful monitoring of serum drug levels is </a:t>
            </a:r>
            <a:r>
              <a:rPr lang="en-US" b="1" dirty="0" smtClean="0"/>
              <a:t>discouraged i</a:t>
            </a:r>
            <a:r>
              <a:rPr lang="en-US" dirty="0" smtClean="0"/>
              <a:t>n </a:t>
            </a:r>
            <a:r>
              <a:rPr lang="en-US" dirty="0"/>
              <a:t>this group of patients.</a:t>
            </a:r>
          </a:p>
        </p:txBody>
      </p:sp>
    </p:spTree>
    <p:extLst>
      <p:ext uri="{BB962C8B-B14F-4D97-AF65-F5344CB8AC3E}">
        <p14:creationId xmlns:p14="http://schemas.microsoft.com/office/powerpoint/2010/main" xmlns="" val="1244308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T</a:t>
            </a:r>
            <a:r>
              <a:rPr lang="en-US" dirty="0" smtClean="0"/>
              <a:t>he </a:t>
            </a:r>
            <a:r>
              <a:rPr lang="en-US" dirty="0"/>
              <a:t>pharmacokinetics of fluconazole vary significantly </a:t>
            </a:r>
            <a:r>
              <a:rPr lang="en-US" dirty="0" smtClean="0"/>
              <a:t>with age . </a:t>
            </a:r>
            <a:r>
              <a:rPr lang="en-US" dirty="0"/>
              <a:t>Fluconazole is rapidly cleared in children (</a:t>
            </a:r>
            <a:r>
              <a:rPr lang="en-US" dirty="0" smtClean="0"/>
              <a:t>plasma half-life</a:t>
            </a:r>
            <a:r>
              <a:rPr lang="en-US" dirty="0"/>
              <a:t>, ∼14 h). To achieve comparable drug exposure, </a:t>
            </a:r>
            <a:r>
              <a:rPr lang="en-US" dirty="0" smtClean="0"/>
              <a:t>the daily </a:t>
            </a:r>
            <a:r>
              <a:rPr lang="en-US" dirty="0"/>
              <a:t>fluconazole dose needs to be doubled, from 6 to 12 </a:t>
            </a:r>
            <a:r>
              <a:rPr lang="en-US" dirty="0" smtClean="0"/>
              <a:t>mg/ kg </a:t>
            </a:r>
            <a:r>
              <a:rPr lang="en-US" dirty="0"/>
              <a:t>daily, for children of all ages and neonates </a:t>
            </a:r>
            <a:r>
              <a:rPr lang="en-US" dirty="0" smtClean="0"/>
              <a:t>.</a:t>
            </a:r>
            <a:endParaRPr lang="en-US" dirty="0"/>
          </a:p>
        </p:txBody>
      </p:sp>
    </p:spTree>
    <p:extLst>
      <p:ext uri="{BB962C8B-B14F-4D97-AF65-F5344CB8AC3E}">
        <p14:creationId xmlns:p14="http://schemas.microsoft.com/office/powerpoint/2010/main" xmlns="" val="22765788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In </a:t>
            </a:r>
            <a:r>
              <a:rPr lang="en-US" dirty="0" smtClean="0"/>
              <a:t>comparison with </a:t>
            </a:r>
            <a:r>
              <a:rPr lang="en-US" dirty="0"/>
              <a:t>the volume of distribution (0.7 L/kg) and </a:t>
            </a:r>
            <a:r>
              <a:rPr lang="en-US" dirty="0" err="1" smtClean="0"/>
              <a:t>halflife</a:t>
            </a:r>
            <a:r>
              <a:rPr lang="en-US" dirty="0"/>
              <a:t> </a:t>
            </a:r>
            <a:r>
              <a:rPr lang="en-US" dirty="0" smtClean="0"/>
              <a:t>(30 </a:t>
            </a:r>
            <a:r>
              <a:rPr lang="en-US" dirty="0"/>
              <a:t>h) seen in adults, neonates may have a higher </a:t>
            </a:r>
            <a:r>
              <a:rPr lang="en-US" dirty="0" smtClean="0"/>
              <a:t>volume of </a:t>
            </a:r>
            <a:r>
              <a:rPr lang="en-US" dirty="0"/>
              <a:t>distribution and longer half-life </a:t>
            </a:r>
            <a:r>
              <a:rPr lang="en-US" dirty="0" smtClean="0"/>
              <a:t>; </a:t>
            </a:r>
            <a:r>
              <a:rPr lang="en-US" dirty="0"/>
              <a:t>it has been </a:t>
            </a:r>
            <a:r>
              <a:rPr lang="en-US" dirty="0" smtClean="0"/>
              <a:t>recently reported </a:t>
            </a:r>
            <a:r>
              <a:rPr lang="en-US" dirty="0"/>
              <a:t>that the volume of distribution in young infants </a:t>
            </a:r>
            <a:r>
              <a:rPr lang="en-US" dirty="0" smtClean="0"/>
              <a:t>and neonates </a:t>
            </a:r>
            <a:r>
              <a:rPr lang="en-US" dirty="0"/>
              <a:t>is 1 L/kg and that the half-life is 30–50 h </a:t>
            </a:r>
            <a:r>
              <a:rPr lang="en-US" dirty="0" smtClean="0"/>
              <a:t>.</a:t>
            </a:r>
            <a:endParaRPr lang="en-US" dirty="0"/>
          </a:p>
        </p:txBody>
      </p:sp>
    </p:spTree>
    <p:extLst>
      <p:ext uri="{BB962C8B-B14F-4D97-AF65-F5344CB8AC3E}">
        <p14:creationId xmlns:p14="http://schemas.microsoft.com/office/powerpoint/2010/main" xmlns="" val="24923870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smtClean="0"/>
              <a:t>These data </a:t>
            </a:r>
            <a:r>
              <a:rPr lang="en-US" dirty="0"/>
              <a:t>indicate that once-daily dosing of 12 mg/kg in </a:t>
            </a:r>
            <a:r>
              <a:rPr lang="en-US" dirty="0" smtClean="0"/>
              <a:t>premature and </a:t>
            </a:r>
            <a:r>
              <a:rPr lang="en-US" dirty="0"/>
              <a:t>term neonates will provide exposure similar to that </a:t>
            </a:r>
            <a:r>
              <a:rPr lang="en-US" dirty="0" smtClean="0"/>
              <a:t>in adults </a:t>
            </a:r>
            <a:r>
              <a:rPr lang="en-US" dirty="0"/>
              <a:t>who receive 400 mg daily. If the young infant’s </a:t>
            </a:r>
            <a:r>
              <a:rPr lang="en-US" dirty="0" err="1" smtClean="0"/>
              <a:t>creatinine</a:t>
            </a:r>
            <a:r>
              <a:rPr lang="en-US" dirty="0"/>
              <a:t> </a:t>
            </a:r>
            <a:r>
              <a:rPr lang="en-US" dirty="0" smtClean="0"/>
              <a:t>level </a:t>
            </a:r>
            <a:r>
              <a:rPr lang="en-US" dirty="0"/>
              <a:t>is </a:t>
            </a:r>
            <a:r>
              <a:rPr lang="en-US" dirty="0" smtClean="0"/>
              <a:t>1.2 </a:t>
            </a:r>
            <a:r>
              <a:rPr lang="en-US" dirty="0"/>
              <a:t>mg/</a:t>
            </a:r>
            <a:r>
              <a:rPr lang="en-US" dirty="0" err="1"/>
              <a:t>dL</a:t>
            </a:r>
            <a:r>
              <a:rPr lang="en-US" dirty="0"/>
              <a:t> for </a:t>
            </a:r>
            <a:r>
              <a:rPr lang="en-US" dirty="0" smtClean="0"/>
              <a:t>3 </a:t>
            </a:r>
            <a:r>
              <a:rPr lang="en-US" dirty="0"/>
              <a:t>consecutive doses, the dosing </a:t>
            </a:r>
            <a:r>
              <a:rPr lang="en-US" dirty="0" smtClean="0"/>
              <a:t>interval for </a:t>
            </a:r>
            <a:r>
              <a:rPr lang="en-US" dirty="0"/>
              <a:t>12 mg/kg may be increased to once every 48 h until </a:t>
            </a:r>
            <a:r>
              <a:rPr lang="en-US" dirty="0" smtClean="0"/>
              <a:t>the serum </a:t>
            </a:r>
            <a:r>
              <a:rPr lang="en-US" dirty="0" err="1"/>
              <a:t>creatinine</a:t>
            </a:r>
            <a:r>
              <a:rPr lang="en-US" dirty="0"/>
              <a:t> level is </a:t>
            </a:r>
            <a:r>
              <a:rPr lang="en-US" dirty="0" smtClean="0"/>
              <a:t>1.2 </a:t>
            </a:r>
            <a:r>
              <a:rPr lang="en-US" dirty="0"/>
              <a:t>mg/</a:t>
            </a:r>
            <a:r>
              <a:rPr lang="en-US" dirty="0" err="1"/>
              <a:t>dL</a:t>
            </a:r>
            <a:r>
              <a:rPr lang="en-US" dirty="0"/>
              <a:t>.</a:t>
            </a:r>
          </a:p>
        </p:txBody>
      </p:sp>
    </p:spTree>
    <p:extLst>
      <p:ext uri="{BB962C8B-B14F-4D97-AF65-F5344CB8AC3E}">
        <p14:creationId xmlns:p14="http://schemas.microsoft.com/office/powerpoint/2010/main" xmlns="" val="24461293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srcRect/>
          <a:stretch>
            <a:fillRect/>
          </a:stretch>
        </p:blipFill>
        <p:spPr bwMode="auto">
          <a:xfrm>
            <a:off x="373063" y="381000"/>
            <a:ext cx="8382000" cy="6178550"/>
          </a:xfrm>
          <a:prstGeom prst="rect">
            <a:avLst/>
          </a:prstGeom>
          <a:noFill/>
          <a:ln w="9525">
            <a:noFill/>
            <a:miter lim="800000"/>
            <a:headEnd/>
            <a:tailEnd/>
          </a:ln>
        </p:spPr>
      </p:pic>
    </p:spTree>
    <p:extLst>
      <p:ext uri="{BB962C8B-B14F-4D97-AF65-F5344CB8AC3E}">
        <p14:creationId xmlns:p14="http://schemas.microsoft.com/office/powerpoint/2010/main" xmlns="" val="2249864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a:t>When administered to infants and children, the </a:t>
            </a:r>
            <a:r>
              <a:rPr lang="en-US" b="1" dirty="0"/>
              <a:t>oral </a:t>
            </a:r>
            <a:r>
              <a:rPr lang="en-US" b="1" dirty="0" smtClean="0"/>
              <a:t>solution of </a:t>
            </a:r>
            <a:r>
              <a:rPr lang="en-US" b="1" dirty="0" err="1"/>
              <a:t>itraconazole</a:t>
            </a:r>
            <a:r>
              <a:rPr lang="en-US" b="1" dirty="0"/>
              <a:t> </a:t>
            </a:r>
            <a:r>
              <a:rPr lang="en-US" dirty="0"/>
              <a:t>(5 mg/kg per day) provides potentially </a:t>
            </a:r>
            <a:r>
              <a:rPr lang="en-US" dirty="0" smtClean="0"/>
              <a:t>therapeutic concentrations </a:t>
            </a:r>
            <a:r>
              <a:rPr lang="en-US" dirty="0"/>
              <a:t>in plasma </a:t>
            </a:r>
            <a:r>
              <a:rPr lang="en-US" dirty="0" smtClean="0"/>
              <a:t>. </a:t>
            </a:r>
            <a:r>
              <a:rPr lang="en-US" dirty="0"/>
              <a:t>Levels in children </a:t>
            </a:r>
            <a:r>
              <a:rPr lang="en-US" dirty="0" smtClean="0"/>
              <a:t>6 months </a:t>
            </a:r>
            <a:r>
              <a:rPr lang="en-US" dirty="0"/>
              <a:t>to 2 years of age are substantially lower than </a:t>
            </a:r>
            <a:r>
              <a:rPr lang="en-US" dirty="0" smtClean="0"/>
              <a:t>those attained </a:t>
            </a:r>
            <a:r>
              <a:rPr lang="en-US" dirty="0"/>
              <a:t>in adult patients; thus, </a:t>
            </a:r>
            <a:r>
              <a:rPr lang="en-US" b="1" dirty="0"/>
              <a:t>children</a:t>
            </a:r>
            <a:r>
              <a:rPr lang="en-US" dirty="0"/>
              <a:t> usually need </a:t>
            </a:r>
            <a:r>
              <a:rPr lang="en-US" dirty="0" smtClean="0"/>
              <a:t>twice </a:t>
            </a:r>
            <a:r>
              <a:rPr lang="en-US" b="1" dirty="0" smtClean="0"/>
              <a:t>daily dosing</a:t>
            </a:r>
            <a:r>
              <a:rPr lang="en-US" dirty="0"/>
              <a:t>. A recent study of </a:t>
            </a:r>
            <a:r>
              <a:rPr lang="en-US" dirty="0" err="1"/>
              <a:t>itraconazole</a:t>
            </a:r>
            <a:r>
              <a:rPr lang="en-US" dirty="0"/>
              <a:t> solution in </a:t>
            </a:r>
            <a:r>
              <a:rPr lang="en-US" dirty="0" err="1" smtClean="0"/>
              <a:t>HIVinfected</a:t>
            </a:r>
            <a:r>
              <a:rPr lang="en-US" dirty="0"/>
              <a:t> </a:t>
            </a:r>
            <a:r>
              <a:rPr lang="en-US" dirty="0" smtClean="0"/>
              <a:t>children </a:t>
            </a:r>
            <a:r>
              <a:rPr lang="en-US" dirty="0"/>
              <a:t>documented its efficacy for treating </a:t>
            </a:r>
            <a:r>
              <a:rPr lang="en-US" dirty="0" err="1" smtClean="0"/>
              <a:t>oropharyngeal</a:t>
            </a:r>
            <a:r>
              <a:rPr lang="en-US" dirty="0"/>
              <a:t> </a:t>
            </a:r>
            <a:r>
              <a:rPr lang="en-US" dirty="0" smtClean="0"/>
              <a:t>candidiasis </a:t>
            </a:r>
            <a:r>
              <a:rPr lang="en-US" dirty="0"/>
              <a:t>in pediatric patients </a:t>
            </a:r>
            <a:r>
              <a:rPr lang="en-US" dirty="0" smtClean="0"/>
              <a:t>.</a:t>
            </a:r>
            <a:endParaRPr lang="en-US" dirty="0"/>
          </a:p>
        </p:txBody>
      </p:sp>
    </p:spTree>
    <p:extLst>
      <p:ext uri="{BB962C8B-B14F-4D97-AF65-F5344CB8AC3E}">
        <p14:creationId xmlns:p14="http://schemas.microsoft.com/office/powerpoint/2010/main" xmlns="" val="14174624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b="1" dirty="0" err="1"/>
              <a:t>Voriconazole</a:t>
            </a:r>
            <a:r>
              <a:rPr lang="en-US" dirty="0"/>
              <a:t> kinetics vary significantly between children </a:t>
            </a:r>
            <a:r>
              <a:rPr lang="en-US" dirty="0" smtClean="0"/>
              <a:t>and adults , </a:t>
            </a:r>
            <a:r>
              <a:rPr lang="en-US" dirty="0"/>
              <a:t>demonstrating linear elimination in children </a:t>
            </a:r>
            <a:r>
              <a:rPr lang="en-US" dirty="0" smtClean="0"/>
              <a:t>after doses </a:t>
            </a:r>
            <a:r>
              <a:rPr lang="en-US" dirty="0"/>
              <a:t>of 3 mg/kg and 4 mg/kg every 12 h. Thus, </a:t>
            </a:r>
            <a:r>
              <a:rPr lang="en-US" b="1" dirty="0"/>
              <a:t>children </a:t>
            </a:r>
            <a:r>
              <a:rPr lang="en-US" b="1" dirty="0" smtClean="0"/>
              <a:t>up to </a:t>
            </a:r>
            <a:r>
              <a:rPr lang="en-US" b="1" dirty="0"/>
              <a:t>∼12 </a:t>
            </a:r>
            <a:r>
              <a:rPr lang="en-US" dirty="0"/>
              <a:t>years of age require higher doses of </a:t>
            </a:r>
            <a:r>
              <a:rPr lang="en-US" dirty="0" err="1"/>
              <a:t>voriconazole</a:t>
            </a:r>
            <a:r>
              <a:rPr lang="en-US" dirty="0"/>
              <a:t> </a:t>
            </a:r>
            <a:r>
              <a:rPr lang="en-US" dirty="0" smtClean="0"/>
              <a:t>than do </a:t>
            </a:r>
            <a:r>
              <a:rPr lang="en-US" dirty="0"/>
              <a:t>adults to attain similar serum concentrations. A dosage </a:t>
            </a:r>
            <a:r>
              <a:rPr lang="en-US" dirty="0" smtClean="0"/>
              <a:t>of </a:t>
            </a:r>
            <a:r>
              <a:rPr lang="en-US" b="1" dirty="0" smtClean="0"/>
              <a:t>7 </a:t>
            </a:r>
            <a:r>
              <a:rPr lang="en-US" b="1" dirty="0"/>
              <a:t>mg/kg every 12 h </a:t>
            </a:r>
            <a:r>
              <a:rPr lang="en-US" dirty="0"/>
              <a:t>is currently recommended to achieve </a:t>
            </a:r>
            <a:r>
              <a:rPr lang="en-US" dirty="0" smtClean="0"/>
              <a:t>plasma exposures </a:t>
            </a:r>
            <a:r>
              <a:rPr lang="en-US" dirty="0"/>
              <a:t>comparable to those in an adult receiving 4 </a:t>
            </a:r>
            <a:r>
              <a:rPr lang="en-US" dirty="0" smtClean="0"/>
              <a:t>mg/kg given </a:t>
            </a:r>
            <a:r>
              <a:rPr lang="en-US" dirty="0"/>
              <a:t>every 12 h.</a:t>
            </a:r>
          </a:p>
        </p:txBody>
      </p:sp>
    </p:spTree>
    <p:extLst>
      <p:ext uri="{BB962C8B-B14F-4D97-AF65-F5344CB8AC3E}">
        <p14:creationId xmlns:p14="http://schemas.microsoft.com/office/powerpoint/2010/main" xmlns="" val="14294935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a:t>There is growing experience with the </a:t>
            </a:r>
            <a:r>
              <a:rPr lang="en-US" b="1" dirty="0" err="1"/>
              <a:t>echinocandins</a:t>
            </a:r>
            <a:r>
              <a:rPr lang="en-US" dirty="0"/>
              <a:t> in </a:t>
            </a:r>
            <a:r>
              <a:rPr lang="en-US" dirty="0" smtClean="0"/>
              <a:t>children and </a:t>
            </a:r>
            <a:r>
              <a:rPr lang="en-US" dirty="0"/>
              <a:t>neonates </a:t>
            </a:r>
            <a:r>
              <a:rPr lang="en-US" dirty="0" smtClean="0"/>
              <a:t>. </a:t>
            </a:r>
            <a:r>
              <a:rPr lang="en-US" dirty="0"/>
              <a:t>A recent study of </a:t>
            </a:r>
            <a:r>
              <a:rPr lang="en-US" b="1" dirty="0" err="1" smtClean="0"/>
              <a:t>caspofungin</a:t>
            </a:r>
            <a:r>
              <a:rPr lang="en-US" dirty="0"/>
              <a:t> </a:t>
            </a:r>
            <a:r>
              <a:rPr lang="en-US" dirty="0" smtClean="0"/>
              <a:t>in </a:t>
            </a:r>
            <a:r>
              <a:rPr lang="en-US" dirty="0"/>
              <a:t>pediatric patients demonstrated the importance of </a:t>
            </a:r>
            <a:r>
              <a:rPr lang="en-US" dirty="0" smtClean="0"/>
              <a:t>dosing based </a:t>
            </a:r>
            <a:r>
              <a:rPr lang="en-US" dirty="0"/>
              <a:t>on </a:t>
            </a:r>
            <a:r>
              <a:rPr lang="en-US" b="1" dirty="0"/>
              <a:t>body surface area </a:t>
            </a:r>
            <a:r>
              <a:rPr lang="en-US" dirty="0"/>
              <a:t>rather than weight. With use of </a:t>
            </a:r>
            <a:r>
              <a:rPr lang="en-US" dirty="0" smtClean="0"/>
              <a:t>the weight-based </a:t>
            </a:r>
            <a:r>
              <a:rPr lang="en-US" dirty="0"/>
              <a:t>approach to pediatric dosing, </a:t>
            </a:r>
            <a:r>
              <a:rPr lang="en-US" b="1" dirty="0"/>
              <a:t>1 mg/kg </a:t>
            </a:r>
            <a:r>
              <a:rPr lang="en-US" dirty="0" smtClean="0"/>
              <a:t>resulted in </a:t>
            </a:r>
            <a:r>
              <a:rPr lang="en-US" dirty="0"/>
              <a:t>sub-optimal plasma concentrations for </a:t>
            </a:r>
            <a:r>
              <a:rPr lang="en-US" dirty="0" err="1"/>
              <a:t>caspofungin</a:t>
            </a:r>
            <a:r>
              <a:rPr lang="en-US" dirty="0"/>
              <a:t>, </a:t>
            </a:r>
            <a:r>
              <a:rPr lang="en-US" dirty="0" smtClean="0"/>
              <a:t>whereas dosing </a:t>
            </a:r>
            <a:r>
              <a:rPr lang="en-US" dirty="0"/>
              <a:t>based on </a:t>
            </a:r>
            <a:r>
              <a:rPr lang="en-US" b="1" dirty="0"/>
              <a:t>50 mg/m2 </a:t>
            </a:r>
            <a:r>
              <a:rPr lang="en-US" dirty="0"/>
              <a:t>yielded plasma concentrations </a:t>
            </a:r>
            <a:r>
              <a:rPr lang="en-US" dirty="0" smtClean="0"/>
              <a:t>that were </a:t>
            </a:r>
            <a:r>
              <a:rPr lang="en-US" dirty="0"/>
              <a:t>similar to those in adults who were given a standard </a:t>
            </a:r>
            <a:r>
              <a:rPr lang="en-US" dirty="0" smtClean="0"/>
              <a:t>50- mg </a:t>
            </a:r>
            <a:r>
              <a:rPr lang="en-US" dirty="0"/>
              <a:t>dose of </a:t>
            </a:r>
            <a:r>
              <a:rPr lang="en-US" dirty="0" err="1"/>
              <a:t>caspofungin</a:t>
            </a:r>
            <a:r>
              <a:rPr lang="en-US" dirty="0"/>
              <a:t>.</a:t>
            </a:r>
          </a:p>
        </p:txBody>
      </p:sp>
    </p:spTree>
    <p:extLst>
      <p:ext uri="{BB962C8B-B14F-4D97-AF65-F5344CB8AC3E}">
        <p14:creationId xmlns:p14="http://schemas.microsoft.com/office/powerpoint/2010/main" xmlns="" val="9597768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b="1" dirty="0" err="1"/>
              <a:t>Micafungin</a:t>
            </a:r>
            <a:r>
              <a:rPr lang="en-US" dirty="0"/>
              <a:t> has been studied in </a:t>
            </a:r>
            <a:r>
              <a:rPr lang="en-US" dirty="0" smtClean="0"/>
              <a:t>children and </a:t>
            </a:r>
            <a:r>
              <a:rPr lang="en-US" dirty="0"/>
              <a:t>neonates;</a:t>
            </a:r>
            <a:r>
              <a:rPr lang="en-US" b="1" dirty="0"/>
              <a:t> children </a:t>
            </a:r>
            <a:r>
              <a:rPr lang="en-US" dirty="0"/>
              <a:t>should be treated with </a:t>
            </a:r>
            <a:r>
              <a:rPr lang="en-US" b="1" dirty="0"/>
              <a:t>2–4</a:t>
            </a:r>
            <a:r>
              <a:rPr lang="en-US" dirty="0"/>
              <a:t> </a:t>
            </a:r>
            <a:r>
              <a:rPr lang="en-US" b="1" dirty="0" smtClean="0"/>
              <a:t>mg/kg daily</a:t>
            </a:r>
            <a:r>
              <a:rPr lang="en-US" dirty="0"/>
              <a:t>, but </a:t>
            </a:r>
            <a:r>
              <a:rPr lang="en-US" b="1" dirty="0"/>
              <a:t>neonates</a:t>
            </a:r>
            <a:r>
              <a:rPr lang="en-US" dirty="0"/>
              <a:t> may require as much as </a:t>
            </a:r>
            <a:r>
              <a:rPr lang="en-US" b="1" dirty="0"/>
              <a:t>10–12 mg/kg </a:t>
            </a:r>
            <a:r>
              <a:rPr lang="en-US" b="1" dirty="0" smtClean="0"/>
              <a:t>daily </a:t>
            </a:r>
            <a:r>
              <a:rPr lang="en-US" dirty="0" smtClean="0"/>
              <a:t>to </a:t>
            </a:r>
            <a:r>
              <a:rPr lang="en-US" dirty="0"/>
              <a:t>achieve therapeutic concentrations </a:t>
            </a:r>
            <a:r>
              <a:rPr lang="en-US" dirty="0" smtClean="0"/>
              <a:t>.</a:t>
            </a:r>
          </a:p>
          <a:p>
            <a:r>
              <a:rPr lang="en-US" dirty="0" smtClean="0"/>
              <a:t> </a:t>
            </a:r>
            <a:r>
              <a:rPr lang="en-US" b="1" dirty="0" err="1"/>
              <a:t>Anidulafungin</a:t>
            </a:r>
            <a:r>
              <a:rPr lang="en-US" dirty="0"/>
              <a:t> </a:t>
            </a:r>
            <a:r>
              <a:rPr lang="en-US" dirty="0" smtClean="0"/>
              <a:t>has been </a:t>
            </a:r>
            <a:r>
              <a:rPr lang="en-US" dirty="0"/>
              <a:t>studied in </a:t>
            </a:r>
            <a:r>
              <a:rPr lang="en-US" b="1" dirty="0"/>
              <a:t>children 2–17 </a:t>
            </a:r>
            <a:r>
              <a:rPr lang="en-US" dirty="0"/>
              <a:t>years of age and should be </a:t>
            </a:r>
            <a:r>
              <a:rPr lang="en-US" dirty="0" smtClean="0"/>
              <a:t>dosed at </a:t>
            </a:r>
            <a:r>
              <a:rPr lang="en-US" b="1" dirty="0"/>
              <a:t>1.5 mg/kg/day </a:t>
            </a:r>
            <a:r>
              <a:rPr lang="en-US" dirty="0" smtClean="0"/>
              <a:t>. </a:t>
            </a:r>
            <a:r>
              <a:rPr lang="en-US" dirty="0"/>
              <a:t>Data for each of the </a:t>
            </a:r>
            <a:r>
              <a:rPr lang="en-US" dirty="0" err="1" smtClean="0"/>
              <a:t>echinocandins</a:t>
            </a:r>
            <a:r>
              <a:rPr lang="en-US" dirty="0"/>
              <a:t> </a:t>
            </a:r>
            <a:r>
              <a:rPr lang="en-US" dirty="0" smtClean="0"/>
              <a:t>suggest </a:t>
            </a:r>
            <a:r>
              <a:rPr lang="en-US" dirty="0"/>
              <a:t>safety and efficacy in the pediatric population.</a:t>
            </a:r>
          </a:p>
        </p:txBody>
      </p:sp>
    </p:spTree>
    <p:extLst>
      <p:ext uri="{BB962C8B-B14F-4D97-AF65-F5344CB8AC3E}">
        <p14:creationId xmlns:p14="http://schemas.microsoft.com/office/powerpoint/2010/main" xmlns="" val="8042744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Antifungal Susceptibility Testing</a:t>
            </a:r>
            <a:endParaRPr lang="en-US" dirty="0"/>
          </a:p>
        </p:txBody>
      </p:sp>
      <p:sp>
        <p:nvSpPr>
          <p:cNvPr id="3" name="Content Placeholder 2"/>
          <p:cNvSpPr>
            <a:spLocks noGrp="1"/>
          </p:cNvSpPr>
          <p:nvPr>
            <p:ph idx="1"/>
          </p:nvPr>
        </p:nvSpPr>
        <p:spPr/>
        <p:txBody>
          <a:bodyPr/>
          <a:lstStyle/>
          <a:p>
            <a:r>
              <a:rPr lang="en-US" dirty="0" smtClean="0"/>
              <a:t>Although the </a:t>
            </a:r>
            <a:r>
              <a:rPr lang="en-US" dirty="0"/>
              <a:t>susceptibility of </a:t>
            </a:r>
            <a:r>
              <a:rPr lang="en-US" i="1" dirty="0"/>
              <a:t>Candida </a:t>
            </a:r>
            <a:r>
              <a:rPr lang="en-US" dirty="0"/>
              <a:t>to the currently </a:t>
            </a:r>
            <a:r>
              <a:rPr lang="en-US" dirty="0" smtClean="0"/>
              <a:t>available antifungal </a:t>
            </a:r>
            <a:r>
              <a:rPr lang="en-US" dirty="0"/>
              <a:t>agents is generally predictable if the species of </a:t>
            </a:r>
            <a:r>
              <a:rPr lang="en-US" dirty="0" smtClean="0"/>
              <a:t>the infecting </a:t>
            </a:r>
            <a:r>
              <a:rPr lang="en-US" dirty="0"/>
              <a:t>isolate is known, individual isolates do not </a:t>
            </a:r>
            <a:r>
              <a:rPr lang="en-US" dirty="0" smtClean="0"/>
              <a:t>necessarily follow </a:t>
            </a:r>
            <a:r>
              <a:rPr lang="en-US" dirty="0"/>
              <a:t>this general pattern (table 3)</a:t>
            </a:r>
          </a:p>
        </p:txBody>
      </p:sp>
    </p:spTree>
    <p:extLst>
      <p:ext uri="{BB962C8B-B14F-4D97-AF65-F5344CB8AC3E}">
        <p14:creationId xmlns:p14="http://schemas.microsoft.com/office/powerpoint/2010/main" xmlns="" val="138418809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1052736"/>
            <a:ext cx="9143999" cy="51125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5829588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For this </a:t>
            </a:r>
            <a:r>
              <a:rPr lang="en-US" dirty="0" smtClean="0"/>
              <a:t>reason, susceptibility </a:t>
            </a:r>
            <a:r>
              <a:rPr lang="en-US" dirty="0"/>
              <a:t>testing is increasingly used to guide the </a:t>
            </a:r>
            <a:r>
              <a:rPr lang="en-US" dirty="0" smtClean="0"/>
              <a:t>management of </a:t>
            </a:r>
            <a:r>
              <a:rPr lang="en-US" dirty="0"/>
              <a:t>candidiasis, especially in situations in which there </a:t>
            </a:r>
            <a:r>
              <a:rPr lang="en-US" dirty="0" smtClean="0"/>
              <a:t>is a </a:t>
            </a:r>
            <a:r>
              <a:rPr lang="en-US" b="1" dirty="0"/>
              <a:t>failure to respond to initial antifungal therapy</a:t>
            </a:r>
            <a:r>
              <a:rPr lang="en-US" dirty="0"/>
              <a:t>.</a:t>
            </a:r>
          </a:p>
        </p:txBody>
      </p:sp>
    </p:spTree>
    <p:extLst>
      <p:ext uri="{BB962C8B-B14F-4D97-AF65-F5344CB8AC3E}">
        <p14:creationId xmlns:p14="http://schemas.microsoft.com/office/powerpoint/2010/main" xmlns="" val="9880533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Expert </a:t>
            </a:r>
            <a:r>
              <a:rPr lang="en-US" dirty="0" smtClean="0"/>
              <a:t>opinion suggests </a:t>
            </a:r>
            <a:r>
              <a:rPr lang="en-US" dirty="0"/>
              <a:t>that laboratories perform routine antifungal </a:t>
            </a:r>
            <a:r>
              <a:rPr lang="en-US" dirty="0" smtClean="0"/>
              <a:t>susceptibility testing </a:t>
            </a:r>
            <a:r>
              <a:rPr lang="en-US" dirty="0"/>
              <a:t>against fluconazole for </a:t>
            </a:r>
            <a:r>
              <a:rPr lang="en-US" b="1" i="1" dirty="0"/>
              <a:t>C. </a:t>
            </a:r>
            <a:r>
              <a:rPr lang="en-US" b="1" i="1" dirty="0" err="1"/>
              <a:t>glabrata</a:t>
            </a:r>
            <a:r>
              <a:rPr lang="en-US" b="1" i="1" dirty="0"/>
              <a:t> </a:t>
            </a:r>
            <a:r>
              <a:rPr lang="en-US" dirty="0"/>
              <a:t>isolates </a:t>
            </a:r>
            <a:r>
              <a:rPr lang="en-US" dirty="0" smtClean="0"/>
              <a:t>from blood </a:t>
            </a:r>
            <a:r>
              <a:rPr lang="en-US" dirty="0"/>
              <a:t>and sterile sites and for </a:t>
            </a:r>
            <a:r>
              <a:rPr lang="en-US" b="1" dirty="0"/>
              <a:t>other </a:t>
            </a:r>
            <a:r>
              <a:rPr lang="en-US" b="1" i="1" dirty="0"/>
              <a:t>Candida </a:t>
            </a:r>
            <a:r>
              <a:rPr lang="en-US" b="1" dirty="0"/>
              <a:t>species that </a:t>
            </a:r>
            <a:r>
              <a:rPr lang="en-US" b="1" dirty="0" smtClean="0"/>
              <a:t>have failed </a:t>
            </a:r>
            <a:r>
              <a:rPr lang="en-US" b="1" dirty="0"/>
              <a:t>to respond to antifungal therapy </a:t>
            </a:r>
            <a:r>
              <a:rPr lang="en-US" dirty="0"/>
              <a:t>or in which </a:t>
            </a:r>
            <a:r>
              <a:rPr lang="en-US" b="1" dirty="0"/>
              <a:t>azole </a:t>
            </a:r>
            <a:r>
              <a:rPr lang="en-US" b="1" dirty="0" smtClean="0"/>
              <a:t>resistance </a:t>
            </a:r>
            <a:r>
              <a:rPr lang="en-US" dirty="0" smtClean="0"/>
              <a:t>is </a:t>
            </a:r>
            <a:r>
              <a:rPr lang="en-US" dirty="0"/>
              <a:t>strongly suspected.</a:t>
            </a:r>
          </a:p>
        </p:txBody>
      </p:sp>
    </p:spTree>
    <p:extLst>
      <p:ext uri="{BB962C8B-B14F-4D97-AF65-F5344CB8AC3E}">
        <p14:creationId xmlns:p14="http://schemas.microsoft.com/office/powerpoint/2010/main" xmlns="" val="204796094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Currently,</a:t>
            </a:r>
            <a:r>
              <a:rPr lang="en-US" b="1" dirty="0"/>
              <a:t> antifungal </a:t>
            </a:r>
            <a:r>
              <a:rPr lang="en-US" b="1" dirty="0" smtClean="0"/>
              <a:t>resistance in </a:t>
            </a:r>
            <a:r>
              <a:rPr lang="en-US" b="1" i="1" dirty="0"/>
              <a:t>C. </a:t>
            </a:r>
            <a:r>
              <a:rPr lang="en-US" b="1" i="1" dirty="0" err="1"/>
              <a:t>albicans</a:t>
            </a:r>
            <a:r>
              <a:rPr lang="en-US" b="1" i="1" dirty="0"/>
              <a:t> </a:t>
            </a:r>
            <a:r>
              <a:rPr lang="en-US" b="1" dirty="0"/>
              <a:t>is uncommon</a:t>
            </a:r>
            <a:r>
              <a:rPr lang="en-US" dirty="0"/>
              <a:t>, and routine testing for </a:t>
            </a:r>
            <a:r>
              <a:rPr lang="en-US" dirty="0" smtClean="0"/>
              <a:t>antifungal susceptibility </a:t>
            </a:r>
            <a:r>
              <a:rPr lang="en-US" dirty="0"/>
              <a:t>against this species is not generally recommended.</a:t>
            </a:r>
          </a:p>
        </p:txBody>
      </p:sp>
    </p:spTree>
    <p:extLst>
      <p:ext uri="{BB962C8B-B14F-4D97-AF65-F5344CB8AC3E}">
        <p14:creationId xmlns:p14="http://schemas.microsoft.com/office/powerpoint/2010/main" xmlns="" val="291218971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p:txBody>
          <a:bodyPr/>
          <a:lstStyle/>
          <a:p>
            <a:r>
              <a:rPr lang="en-US" b="1" dirty="0"/>
              <a:t>WHAT IS THE TREATMENT FOR CHRONIC</a:t>
            </a:r>
          </a:p>
          <a:p>
            <a:r>
              <a:rPr lang="en-US" b="1" dirty="0"/>
              <a:t>DISSEMINATED CANDIDIASIS?</a:t>
            </a:r>
            <a:endParaRPr lang="en-US" dirty="0"/>
          </a:p>
        </p:txBody>
      </p:sp>
    </p:spTree>
    <p:extLst>
      <p:ext uri="{BB962C8B-B14F-4D97-AF65-F5344CB8AC3E}">
        <p14:creationId xmlns:p14="http://schemas.microsoft.com/office/powerpoint/2010/main" xmlns="" val="20550280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b="1" i="1" dirty="0"/>
              <a:t>Candida </a:t>
            </a:r>
            <a:r>
              <a:rPr lang="en-US" b="1" dirty="0"/>
              <a:t>colonization</a:t>
            </a:r>
            <a:r>
              <a:rPr lang="en-US" dirty="0"/>
              <a:t>, the presence of the yeast on </a:t>
            </a:r>
            <a:r>
              <a:rPr lang="en-US" dirty="0" err="1" smtClean="0"/>
              <a:t>mucocutaneous</a:t>
            </a:r>
            <a:r>
              <a:rPr lang="en-US" dirty="0"/>
              <a:t> </a:t>
            </a:r>
            <a:r>
              <a:rPr lang="en-US" dirty="0" smtClean="0"/>
              <a:t>surfaces </a:t>
            </a:r>
            <a:r>
              <a:rPr lang="en-US" dirty="0"/>
              <a:t>without any sign of invasion, must </a:t>
            </a:r>
            <a:r>
              <a:rPr lang="en-US" dirty="0" smtClean="0"/>
              <a:t>be distinguished </a:t>
            </a:r>
            <a:r>
              <a:rPr lang="en-US" dirty="0"/>
              <a:t>from </a:t>
            </a:r>
            <a:r>
              <a:rPr lang="en-US" b="1" dirty="0"/>
              <a:t>infection, </a:t>
            </a:r>
            <a:r>
              <a:rPr lang="en-US" dirty="0"/>
              <a:t>where there is a clinically </a:t>
            </a:r>
            <a:r>
              <a:rPr lang="en-US" dirty="0" smtClean="0"/>
              <a:t>evident pathological </a:t>
            </a:r>
            <a:r>
              <a:rPr lang="en-US" dirty="0"/>
              <a:t>process with mucosal damage and inflammation.</a:t>
            </a:r>
          </a:p>
          <a:p>
            <a:r>
              <a:rPr lang="en-US" b="1" dirty="0"/>
              <a:t>A culture of </a:t>
            </a:r>
            <a:r>
              <a:rPr lang="en-US" dirty="0" err="1"/>
              <a:t>oropharyngeal</a:t>
            </a:r>
            <a:r>
              <a:rPr lang="en-US" dirty="0"/>
              <a:t>, intestinal, or </a:t>
            </a:r>
            <a:r>
              <a:rPr lang="en-US" dirty="0" smtClean="0"/>
              <a:t>genital material </a:t>
            </a:r>
            <a:r>
              <a:rPr lang="en-US" dirty="0"/>
              <a:t>that grows </a:t>
            </a:r>
            <a:r>
              <a:rPr lang="en-US" i="1" dirty="0"/>
              <a:t>Candida </a:t>
            </a:r>
            <a:r>
              <a:rPr lang="en-US" dirty="0"/>
              <a:t>species is clinically </a:t>
            </a:r>
            <a:r>
              <a:rPr lang="en-US" b="1" dirty="0" smtClean="0"/>
              <a:t>insignificant</a:t>
            </a:r>
            <a:r>
              <a:rPr lang="en-US" dirty="0" smtClean="0"/>
              <a:t> unless </a:t>
            </a:r>
            <a:r>
              <a:rPr lang="en-US" dirty="0"/>
              <a:t>there are signs or symptoms of infection, as it </a:t>
            </a:r>
            <a:r>
              <a:rPr lang="en-US" dirty="0" smtClean="0"/>
              <a:t>is part </a:t>
            </a:r>
            <a:r>
              <a:rPr lang="en-US" dirty="0"/>
              <a:t>of the normal flora.</a:t>
            </a:r>
          </a:p>
        </p:txBody>
      </p:sp>
    </p:spTree>
    <p:extLst>
      <p:ext uri="{BB962C8B-B14F-4D97-AF65-F5344CB8AC3E}">
        <p14:creationId xmlns:p14="http://schemas.microsoft.com/office/powerpoint/2010/main" xmlns="" val="25829431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b="1" dirty="0"/>
              <a:t>Fluconazole</a:t>
            </a:r>
            <a:r>
              <a:rPr lang="en-US" dirty="0"/>
              <a:t> at a dosage of 400 mg (6 mg/kg) daily </a:t>
            </a:r>
            <a:r>
              <a:rPr lang="en-US" dirty="0" smtClean="0"/>
              <a:t>is recommended </a:t>
            </a:r>
            <a:r>
              <a:rPr lang="en-US" dirty="0"/>
              <a:t>for clinically stable patients (A-III). </a:t>
            </a:r>
            <a:endParaRPr lang="en-US" dirty="0" smtClean="0"/>
          </a:p>
          <a:p>
            <a:r>
              <a:rPr lang="en-US" b="1" dirty="0" err="1" smtClean="0"/>
              <a:t>LFAmB</a:t>
            </a:r>
            <a:r>
              <a:rPr lang="en-US" dirty="0" smtClean="0"/>
              <a:t> at a </a:t>
            </a:r>
            <a:r>
              <a:rPr lang="en-US" dirty="0"/>
              <a:t>dosage of 3–5 mg/kg daily or </a:t>
            </a:r>
            <a:r>
              <a:rPr lang="en-US" dirty="0" err="1"/>
              <a:t>AmB</a:t>
            </a:r>
            <a:r>
              <a:rPr lang="en-US" dirty="0"/>
              <a:t>-d at a dosage of </a:t>
            </a:r>
            <a:r>
              <a:rPr lang="en-US" dirty="0" smtClean="0"/>
              <a:t>0.5–0.7 mg/kg </a:t>
            </a:r>
            <a:r>
              <a:rPr lang="en-US" dirty="0"/>
              <a:t>daily can be used to treat acutely ill patients or </a:t>
            </a:r>
            <a:r>
              <a:rPr lang="en-US" dirty="0" smtClean="0"/>
              <a:t>patients with </a:t>
            </a:r>
            <a:r>
              <a:rPr lang="en-US" dirty="0"/>
              <a:t>refractory disease (A-III</a:t>
            </a:r>
            <a:r>
              <a:rPr lang="en-US" dirty="0" smtClean="0"/>
              <a:t>).</a:t>
            </a:r>
          </a:p>
          <a:p>
            <a:r>
              <a:rPr lang="en-US" dirty="0" smtClean="0"/>
              <a:t> </a:t>
            </a:r>
            <a:r>
              <a:rPr lang="en-US" dirty="0"/>
              <a:t>Induction therapy with </a:t>
            </a:r>
            <a:r>
              <a:rPr lang="en-US" dirty="0" err="1" smtClean="0"/>
              <a:t>AmB</a:t>
            </a:r>
            <a:r>
              <a:rPr lang="en-US" dirty="0"/>
              <a:t> </a:t>
            </a:r>
            <a:r>
              <a:rPr lang="en-US" dirty="0" smtClean="0"/>
              <a:t>for </a:t>
            </a:r>
            <a:r>
              <a:rPr lang="en-US" dirty="0"/>
              <a:t>1–2 weeks, followed by oral fluconazole at a dosage of </a:t>
            </a:r>
            <a:r>
              <a:rPr lang="en-US" dirty="0" smtClean="0"/>
              <a:t>400 mg </a:t>
            </a:r>
            <a:r>
              <a:rPr lang="en-US" dirty="0"/>
              <a:t>(6 mg/kg) daily, is also recommended (B-III).</a:t>
            </a:r>
          </a:p>
        </p:txBody>
      </p:sp>
    </p:spTree>
    <p:extLst>
      <p:ext uri="{BB962C8B-B14F-4D97-AF65-F5344CB8AC3E}">
        <p14:creationId xmlns:p14="http://schemas.microsoft.com/office/powerpoint/2010/main" xmlns="" val="337421531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b="1" dirty="0" err="1"/>
              <a:t>Anidulafungin</a:t>
            </a:r>
            <a:r>
              <a:rPr lang="en-US" dirty="0"/>
              <a:t> (loading dose of 200 mg, then 100 </a:t>
            </a:r>
            <a:r>
              <a:rPr lang="en-US" dirty="0" smtClean="0"/>
              <a:t>mg daily</a:t>
            </a:r>
            <a:r>
              <a:rPr lang="en-US" dirty="0"/>
              <a:t>), </a:t>
            </a:r>
            <a:r>
              <a:rPr lang="en-US" b="1" dirty="0" err="1"/>
              <a:t>micafungin</a:t>
            </a:r>
            <a:r>
              <a:rPr lang="en-US" dirty="0"/>
              <a:t> (100 mg daily), or </a:t>
            </a:r>
            <a:r>
              <a:rPr lang="en-US" b="1" dirty="0" err="1"/>
              <a:t>caspofungin</a:t>
            </a:r>
            <a:r>
              <a:rPr lang="en-US" dirty="0"/>
              <a:t> (loading </a:t>
            </a:r>
            <a:r>
              <a:rPr lang="en-US" dirty="0" smtClean="0"/>
              <a:t>dose of </a:t>
            </a:r>
            <a:r>
              <a:rPr lang="en-US" dirty="0"/>
              <a:t>70 mg, then 50 mg daily for 1–2 weeks) are alternatives </a:t>
            </a:r>
            <a:r>
              <a:rPr lang="en-US" dirty="0" smtClean="0"/>
              <a:t>for initial </a:t>
            </a:r>
            <a:r>
              <a:rPr lang="en-US" dirty="0"/>
              <a:t>therapy, followed by oral fluconazole when clinically </a:t>
            </a:r>
            <a:r>
              <a:rPr lang="en-US" dirty="0" smtClean="0"/>
              <a:t>appropriate (B-III</a:t>
            </a:r>
            <a:r>
              <a:rPr lang="en-US" dirty="0"/>
              <a:t>).</a:t>
            </a:r>
          </a:p>
        </p:txBody>
      </p:sp>
    </p:spTree>
    <p:extLst>
      <p:ext uri="{BB962C8B-B14F-4D97-AF65-F5344CB8AC3E}">
        <p14:creationId xmlns:p14="http://schemas.microsoft.com/office/powerpoint/2010/main" xmlns="" val="341860074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Therapy should be continued for weeks to </a:t>
            </a:r>
            <a:r>
              <a:rPr lang="en-US" dirty="0" smtClean="0"/>
              <a:t>months, until </a:t>
            </a:r>
            <a:r>
              <a:rPr lang="en-US" dirty="0"/>
              <a:t>calcification occurs or lesions resolve (A-III</a:t>
            </a:r>
            <a:r>
              <a:rPr lang="en-US" dirty="0" smtClean="0"/>
              <a:t>).</a:t>
            </a:r>
          </a:p>
          <a:p>
            <a:r>
              <a:rPr lang="en-US" dirty="0" smtClean="0"/>
              <a:t> Premature discontinuation </a:t>
            </a:r>
            <a:r>
              <a:rPr lang="en-US" dirty="0"/>
              <a:t>of antifungal therapy can lead to </a:t>
            </a:r>
            <a:r>
              <a:rPr lang="en-US" dirty="0" smtClean="0"/>
              <a:t>recurrent infection</a:t>
            </a:r>
            <a:r>
              <a:rPr lang="en-US" dirty="0"/>
              <a:t>.</a:t>
            </a:r>
          </a:p>
        </p:txBody>
      </p:sp>
    </p:spTree>
    <p:extLst>
      <p:ext uri="{BB962C8B-B14F-4D97-AF65-F5344CB8AC3E}">
        <p14:creationId xmlns:p14="http://schemas.microsoft.com/office/powerpoint/2010/main" xmlns="" val="16327776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Patients with chronic disseminated candidiasis who </a:t>
            </a:r>
            <a:r>
              <a:rPr lang="en-US" dirty="0" smtClean="0"/>
              <a:t>require ongoing </a:t>
            </a:r>
            <a:r>
              <a:rPr lang="en-US" dirty="0"/>
              <a:t>chemotherapy or undergo stem cell </a:t>
            </a:r>
            <a:r>
              <a:rPr lang="en-US" dirty="0" smtClean="0"/>
              <a:t>transplantation should </a:t>
            </a:r>
            <a:r>
              <a:rPr lang="en-US" dirty="0"/>
              <a:t>continue to receive antifungal therapy </a:t>
            </a:r>
            <a:r>
              <a:rPr lang="en-US" dirty="0" smtClean="0"/>
              <a:t>throughout the </a:t>
            </a:r>
            <a:r>
              <a:rPr lang="en-US" dirty="0"/>
              <a:t>period of high risk to prevent relapse (A-III).</a:t>
            </a:r>
          </a:p>
        </p:txBody>
      </p:sp>
    </p:spTree>
    <p:extLst>
      <p:ext uri="{BB962C8B-B14F-4D97-AF65-F5344CB8AC3E}">
        <p14:creationId xmlns:p14="http://schemas.microsoft.com/office/powerpoint/2010/main" xmlns="" val="50559211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4775" y="404665"/>
            <a:ext cx="8934450" cy="32403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625" y="3645024"/>
            <a:ext cx="9048750" cy="30243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7152408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412776"/>
            <a:ext cx="9172575" cy="38164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6061940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ANTIFUNGAL PROPHYLAXIS</a:t>
            </a:r>
            <a:endParaRPr lang="en-US" dirty="0"/>
          </a:p>
        </p:txBody>
      </p:sp>
    </p:spTree>
    <p:extLst>
      <p:ext uri="{BB962C8B-B14F-4D97-AF65-F5344CB8AC3E}">
        <p14:creationId xmlns:p14="http://schemas.microsoft.com/office/powerpoint/2010/main" xmlns="" val="395134649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r>
              <a:rPr lang="en-US" dirty="0"/>
              <a:t>For patients with chemotherapy-induced </a:t>
            </a:r>
            <a:r>
              <a:rPr lang="en-US" dirty="0" smtClean="0"/>
              <a:t>neutropenia, </a:t>
            </a:r>
            <a:r>
              <a:rPr lang="en-US" b="1" dirty="0" smtClean="0"/>
              <a:t>fluconazole</a:t>
            </a:r>
            <a:r>
              <a:rPr lang="en-US" dirty="0" smtClean="0"/>
              <a:t> </a:t>
            </a:r>
            <a:r>
              <a:rPr lang="en-US" dirty="0"/>
              <a:t>at a dosage of 400 mg (6 mg/kg) daily (A-I),</a:t>
            </a:r>
            <a:r>
              <a:rPr lang="en-US" b="1" dirty="0"/>
              <a:t> </a:t>
            </a:r>
            <a:r>
              <a:rPr lang="en-US" b="1" dirty="0" err="1" smtClean="0"/>
              <a:t>posaconazole</a:t>
            </a:r>
            <a:r>
              <a:rPr lang="en-US" b="1" dirty="0"/>
              <a:t> </a:t>
            </a:r>
            <a:r>
              <a:rPr lang="en-US" dirty="0" smtClean="0"/>
              <a:t>at </a:t>
            </a:r>
            <a:r>
              <a:rPr lang="en-US" dirty="0"/>
              <a:t>a dosage of 200 mg 3 times per day (A-I), </a:t>
            </a:r>
            <a:r>
              <a:rPr lang="en-US" dirty="0" smtClean="0"/>
              <a:t>or </a:t>
            </a:r>
            <a:r>
              <a:rPr lang="en-US" b="1" dirty="0" err="1" smtClean="0"/>
              <a:t>caspofungin</a:t>
            </a:r>
            <a:r>
              <a:rPr lang="en-US" dirty="0" smtClean="0"/>
              <a:t> </a:t>
            </a:r>
            <a:r>
              <a:rPr lang="en-US" dirty="0"/>
              <a:t>at a dosage of 50 mg daily (B-II) is </a:t>
            </a:r>
            <a:r>
              <a:rPr lang="en-US" dirty="0" smtClean="0"/>
              <a:t>recommended during </a:t>
            </a:r>
            <a:r>
              <a:rPr lang="en-US" dirty="0"/>
              <a:t>induction chemotherapy for the duration of neutropenia.</a:t>
            </a:r>
          </a:p>
          <a:p>
            <a:r>
              <a:rPr lang="en-US" dirty="0"/>
              <a:t>Oral </a:t>
            </a:r>
            <a:r>
              <a:rPr lang="en-US" dirty="0" err="1"/>
              <a:t>itraconazole</a:t>
            </a:r>
            <a:r>
              <a:rPr lang="en-US" dirty="0"/>
              <a:t> at a dosage of 200 mg daily is </a:t>
            </a:r>
            <a:r>
              <a:rPr lang="en-US" dirty="0" smtClean="0"/>
              <a:t>an effective </a:t>
            </a:r>
            <a:r>
              <a:rPr lang="en-US" dirty="0"/>
              <a:t>alternative (</a:t>
            </a:r>
            <a:r>
              <a:rPr lang="en-US" b="1" dirty="0"/>
              <a:t>A-I</a:t>
            </a:r>
            <a:r>
              <a:rPr lang="en-US" dirty="0"/>
              <a:t>) but offers little advantage and is </a:t>
            </a:r>
            <a:r>
              <a:rPr lang="en-US" dirty="0" smtClean="0"/>
              <a:t>less well </a:t>
            </a:r>
            <a:r>
              <a:rPr lang="en-US" dirty="0"/>
              <a:t>tolerated than these agents.</a:t>
            </a:r>
          </a:p>
        </p:txBody>
      </p:sp>
    </p:spTree>
    <p:extLst>
      <p:ext uri="{BB962C8B-B14F-4D97-AF65-F5344CB8AC3E}">
        <p14:creationId xmlns:p14="http://schemas.microsoft.com/office/powerpoint/2010/main" xmlns="" val="247803172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a:t>For stem cell transplant recipients with </a:t>
            </a:r>
            <a:r>
              <a:rPr lang="en-US" dirty="0" smtClean="0"/>
              <a:t>neutropenia,</a:t>
            </a:r>
            <a:r>
              <a:rPr lang="en-US" b="1" dirty="0" smtClean="0"/>
              <a:t> fluconazole </a:t>
            </a:r>
            <a:r>
              <a:rPr lang="en-US" dirty="0"/>
              <a:t>at a dosage of 400 mg (6 mg/kg) daily, </a:t>
            </a:r>
            <a:r>
              <a:rPr lang="en-US" b="1" dirty="0" err="1" smtClean="0"/>
              <a:t>posaconazole</a:t>
            </a:r>
            <a:r>
              <a:rPr lang="en-US" dirty="0"/>
              <a:t> </a:t>
            </a:r>
            <a:r>
              <a:rPr lang="en-US" dirty="0" smtClean="0"/>
              <a:t>at </a:t>
            </a:r>
            <a:r>
              <a:rPr lang="en-US" dirty="0"/>
              <a:t>a dosage of 200 mg 3 times daily, or </a:t>
            </a:r>
            <a:r>
              <a:rPr lang="en-US" b="1" dirty="0" err="1"/>
              <a:t>micafungin</a:t>
            </a:r>
            <a:r>
              <a:rPr lang="en-US" dirty="0"/>
              <a:t> at a </a:t>
            </a:r>
            <a:r>
              <a:rPr lang="en-US" dirty="0" smtClean="0"/>
              <a:t>dosage of </a:t>
            </a:r>
            <a:r>
              <a:rPr lang="en-US" dirty="0"/>
              <a:t>50 mg daily is recommended during the period of risk </a:t>
            </a:r>
            <a:r>
              <a:rPr lang="en-US" dirty="0" smtClean="0"/>
              <a:t>of neutropenia </a:t>
            </a:r>
            <a:r>
              <a:rPr lang="en-US" dirty="0"/>
              <a:t>(A-I).</a:t>
            </a:r>
          </a:p>
        </p:txBody>
      </p:sp>
    </p:spTree>
    <p:extLst>
      <p:ext uri="{BB962C8B-B14F-4D97-AF65-F5344CB8AC3E}">
        <p14:creationId xmlns:p14="http://schemas.microsoft.com/office/powerpoint/2010/main" xmlns="" val="19693330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51520" y="332657"/>
            <a:ext cx="8640960" cy="626469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633721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1052736"/>
            <a:ext cx="9143999" cy="51125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7928056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51520" y="188640"/>
            <a:ext cx="8712968" cy="489654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51520" y="5229200"/>
            <a:ext cx="8568952" cy="151216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5201725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8400"/>
            <a:ext cx="8229600" cy="1143000"/>
          </a:xfrm>
        </p:spPr>
        <p:txBody>
          <a:bodyPr>
            <a:normAutofit/>
          </a:bodyPr>
          <a:lstStyle/>
          <a:p>
            <a:pPr algn="ctr" rtl="0"/>
            <a:r>
              <a:rPr lang="en-US" sz="5600" b="1" dirty="0" err="1" smtClean="0">
                <a:solidFill>
                  <a:schemeClr val="bg2">
                    <a:lumMod val="50000"/>
                  </a:schemeClr>
                </a:solidFill>
                <a:effectLst>
                  <a:outerShdw blurRad="38100" dist="25400" dir="5400000" algn="tl" rotWithShape="0">
                    <a:srgbClr val="000000">
                      <a:alpha val="43000"/>
                    </a:srgbClr>
                  </a:outerShdw>
                </a:effectLst>
                <a:latin typeface="Arial" pitchFamily="34" charset="0"/>
                <a:cs typeface="Arial" pitchFamily="34" charset="0"/>
              </a:rPr>
              <a:t>Aspergillosis</a:t>
            </a:r>
            <a:endParaRPr lang="fa-IR" sz="5600" b="1" dirty="0">
              <a:solidFill>
                <a:schemeClr val="bg2">
                  <a:lumMod val="50000"/>
                </a:schemeClr>
              </a:solidFill>
              <a:effectLst>
                <a:outerShdw blurRad="38100" dist="25400" dir="5400000" algn="tl" rotWithShape="0">
                  <a:srgbClr val="000000">
                    <a:alpha val="43000"/>
                  </a:srgbClr>
                </a:outerShdw>
              </a:effectLst>
              <a:latin typeface="Arial" pitchFamily="34" charset="0"/>
              <a:cs typeface="Arial" pitchFamily="34" charset="0"/>
            </a:endParaRPr>
          </a:p>
        </p:txBody>
      </p:sp>
      <p:sp>
        <p:nvSpPr>
          <p:cNvPr id="3" name="Content Placeholder 2"/>
          <p:cNvSpPr>
            <a:spLocks noGrp="1"/>
          </p:cNvSpPr>
          <p:nvPr>
            <p:ph idx="1"/>
          </p:nvPr>
        </p:nvSpPr>
        <p:spPr/>
        <p:txBody>
          <a:bodyPr/>
          <a:lstStyle/>
          <a:p>
            <a:endParaRPr lang="fa-IR" dirty="0"/>
          </a:p>
        </p:txBody>
      </p:sp>
    </p:spTree>
    <p:extLst>
      <p:ext uri="{BB962C8B-B14F-4D97-AF65-F5344CB8AC3E}">
        <p14:creationId xmlns:p14="http://schemas.microsoft.com/office/powerpoint/2010/main" xmlns="" val="44180941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Untitled-7"/>
          <p:cNvPicPr>
            <a:picLocks noChangeAspect="1" noChangeArrowheads="1"/>
          </p:cNvPicPr>
          <p:nvPr/>
        </p:nvPicPr>
        <p:blipFill>
          <a:blip r:embed="rId3" cstate="print"/>
          <a:srcRect/>
          <a:stretch>
            <a:fillRect/>
          </a:stretch>
        </p:blipFill>
        <p:spPr bwMode="auto">
          <a:xfrm>
            <a:off x="242888" y="1989138"/>
            <a:ext cx="2382837" cy="2786062"/>
          </a:xfrm>
          <a:prstGeom prst="rect">
            <a:avLst/>
          </a:prstGeom>
          <a:noFill/>
          <a:ln w="28575">
            <a:solidFill>
              <a:srgbClr val="FFCC00"/>
            </a:solidFill>
            <a:miter lim="800000"/>
            <a:headEnd/>
            <a:tailEnd/>
          </a:ln>
        </p:spPr>
      </p:pic>
      <p:pic>
        <p:nvPicPr>
          <p:cNvPr id="41987" name="Picture 3" descr="Untitled-8"/>
          <p:cNvPicPr>
            <a:picLocks noChangeAspect="1" noChangeArrowheads="1"/>
          </p:cNvPicPr>
          <p:nvPr/>
        </p:nvPicPr>
        <p:blipFill>
          <a:blip r:embed="rId4" cstate="print"/>
          <a:srcRect/>
          <a:stretch>
            <a:fillRect/>
          </a:stretch>
        </p:blipFill>
        <p:spPr bwMode="auto">
          <a:xfrm>
            <a:off x="2822575" y="1987550"/>
            <a:ext cx="2470150" cy="2784475"/>
          </a:xfrm>
          <a:prstGeom prst="rect">
            <a:avLst/>
          </a:prstGeom>
          <a:noFill/>
          <a:ln w="28575">
            <a:solidFill>
              <a:srgbClr val="FFCC00"/>
            </a:solidFill>
            <a:miter lim="800000"/>
            <a:headEnd/>
            <a:tailEnd/>
          </a:ln>
        </p:spPr>
      </p:pic>
      <p:pic>
        <p:nvPicPr>
          <p:cNvPr id="41988" name="Picture 4" descr="Untitled-5"/>
          <p:cNvPicPr>
            <a:picLocks noChangeAspect="1" noChangeArrowheads="1"/>
          </p:cNvPicPr>
          <p:nvPr/>
        </p:nvPicPr>
        <p:blipFill>
          <a:blip r:embed="rId5" cstate="print"/>
          <a:srcRect/>
          <a:stretch>
            <a:fillRect/>
          </a:stretch>
        </p:blipFill>
        <p:spPr bwMode="auto">
          <a:xfrm>
            <a:off x="5495925" y="2003425"/>
            <a:ext cx="3494088" cy="2765425"/>
          </a:xfrm>
          <a:prstGeom prst="rect">
            <a:avLst/>
          </a:prstGeom>
          <a:noFill/>
          <a:ln w="28575">
            <a:solidFill>
              <a:srgbClr val="FFCC00"/>
            </a:solidFill>
            <a:miter lim="800000"/>
            <a:headEnd/>
            <a:tailEnd/>
          </a:ln>
        </p:spPr>
      </p:pic>
      <p:sp>
        <p:nvSpPr>
          <p:cNvPr id="39941" name="Rectangle 5"/>
          <p:cNvSpPr>
            <a:spLocks noGrp="1" noChangeArrowheads="1"/>
          </p:cNvSpPr>
          <p:nvPr>
            <p:ph type="title"/>
          </p:nvPr>
        </p:nvSpPr>
        <p:spPr>
          <a:xfrm>
            <a:off x="228600" y="198438"/>
            <a:ext cx="8688388" cy="1076325"/>
          </a:xfrm>
        </p:spPr>
        <p:txBody>
          <a:bodyPr rtlCol="0">
            <a:normAutofit fontScale="90000"/>
          </a:bodyPr>
          <a:lstStyle/>
          <a:p>
            <a:pPr fontAlgn="auto">
              <a:spcAft>
                <a:spcPts val="0"/>
              </a:spcAft>
              <a:defRPr/>
            </a:pPr>
            <a:r>
              <a:rPr lang="en-US" b="1" dirty="0" smtClean="0"/>
              <a:t>Invasive Aspergillosis</a:t>
            </a:r>
            <a:r>
              <a:rPr lang="en-US" dirty="0" smtClean="0"/>
              <a:t/>
            </a:r>
            <a:br>
              <a:rPr lang="en-US" dirty="0" smtClean="0"/>
            </a:br>
            <a:endParaRPr lang="en-US" dirty="0" smtClean="0"/>
          </a:p>
        </p:txBody>
      </p:sp>
      <p:sp>
        <p:nvSpPr>
          <p:cNvPr id="41990" name="Rectangle 6"/>
          <p:cNvSpPr>
            <a:spLocks noChangeArrowheads="1"/>
          </p:cNvSpPr>
          <p:nvPr/>
        </p:nvSpPr>
        <p:spPr bwMode="auto">
          <a:xfrm>
            <a:off x="1989138" y="742950"/>
            <a:ext cx="5216525" cy="523875"/>
          </a:xfrm>
          <a:prstGeom prst="rect">
            <a:avLst/>
          </a:prstGeom>
          <a:noFill/>
          <a:ln w="9525">
            <a:noFill/>
            <a:miter lim="800000"/>
            <a:headEnd/>
            <a:tailEnd/>
          </a:ln>
        </p:spPr>
        <p:txBody>
          <a:bodyPr wrap="none">
            <a:spAutoFit/>
          </a:bodyPr>
          <a:lstStyle/>
          <a:p>
            <a:pPr algn="ctr">
              <a:spcBef>
                <a:spcPct val="20000"/>
              </a:spcBef>
            </a:pPr>
            <a:r>
              <a:rPr lang="en-US" sz="2800" b="1">
                <a:latin typeface="Tahoma" pitchFamily="34" charset="0"/>
              </a:rPr>
              <a:t>Other Clinical Presentations</a:t>
            </a:r>
          </a:p>
        </p:txBody>
      </p:sp>
      <p:sp>
        <p:nvSpPr>
          <p:cNvPr id="932871" name="Text Box 7"/>
          <p:cNvSpPr txBox="1">
            <a:spLocks noChangeArrowheads="1"/>
          </p:cNvSpPr>
          <p:nvPr/>
        </p:nvSpPr>
        <p:spPr bwMode="auto">
          <a:xfrm>
            <a:off x="0" y="5715000"/>
            <a:ext cx="8863013" cy="915988"/>
          </a:xfrm>
          <a:prstGeom prst="rect">
            <a:avLst/>
          </a:prstGeom>
          <a:noFill/>
          <a:ln w="9525">
            <a:noFill/>
            <a:miter lim="800000"/>
            <a:headEnd/>
            <a:tailEnd/>
          </a:ln>
          <a:effectLst/>
        </p:spPr>
        <p:txBody>
          <a:bodyPr anchor="b">
            <a:spAutoFit/>
          </a:bodyPr>
          <a:lstStyle/>
          <a:p>
            <a:pPr algn="r" fontAlgn="auto">
              <a:spcBef>
                <a:spcPct val="20000"/>
              </a:spcBef>
              <a:spcAft>
                <a:spcPts val="0"/>
              </a:spcAft>
              <a:defRPr/>
            </a:pPr>
            <a:r>
              <a:rPr lang="en-US" sz="1600" dirty="0">
                <a:latin typeface="+mn-lt"/>
                <a:cs typeface="+mn-cs"/>
              </a:rPr>
              <a:t>Images courtesy of Kenneth V. </a:t>
            </a:r>
            <a:r>
              <a:rPr lang="en-US" sz="1600" dirty="0" err="1">
                <a:latin typeface="+mn-lt"/>
                <a:cs typeface="+mn-cs"/>
              </a:rPr>
              <a:t>Rolston</a:t>
            </a:r>
            <a:r>
              <a:rPr lang="en-US" sz="1600" dirty="0">
                <a:latin typeface="+mn-lt"/>
                <a:cs typeface="+mn-cs"/>
              </a:rPr>
              <a:t>, MD</a:t>
            </a:r>
            <a:r>
              <a:rPr lang="en-US" dirty="0">
                <a:effectLst>
                  <a:outerShdw blurRad="38100" dist="38100" dir="2700000" algn="tl">
                    <a:srgbClr val="919191"/>
                  </a:outerShdw>
                </a:effectLst>
                <a:latin typeface="+mn-lt"/>
                <a:cs typeface="+mn-cs"/>
              </a:rPr>
              <a:t>.</a:t>
            </a:r>
            <a:endParaRPr lang="en-US" sz="1400" dirty="0">
              <a:effectLst>
                <a:outerShdw blurRad="38100" dist="38100" dir="2700000" algn="tl">
                  <a:srgbClr val="919191"/>
                </a:outerShdw>
              </a:effectLst>
              <a:latin typeface="Tahoma" charset="0"/>
              <a:cs typeface="+mn-cs"/>
            </a:endParaRPr>
          </a:p>
          <a:p>
            <a:pPr algn="r" fontAlgn="auto">
              <a:spcBef>
                <a:spcPct val="20000"/>
              </a:spcBef>
              <a:spcAft>
                <a:spcPts val="0"/>
              </a:spcAft>
              <a:defRPr/>
            </a:pPr>
            <a:r>
              <a:rPr lang="en-US" sz="1400" dirty="0">
                <a:latin typeface="Tahoma" charset="0"/>
                <a:cs typeface="+mn-cs"/>
              </a:rPr>
              <a:t>Stevens et al. </a:t>
            </a:r>
            <a:r>
              <a:rPr lang="en-US" sz="1400" i="1" dirty="0" err="1">
                <a:latin typeface="Tahoma" charset="0"/>
                <a:cs typeface="+mn-cs"/>
              </a:rPr>
              <a:t>Clin</a:t>
            </a:r>
            <a:r>
              <a:rPr lang="en-US" sz="1400" i="1" dirty="0">
                <a:latin typeface="Tahoma" charset="0"/>
                <a:cs typeface="+mn-cs"/>
              </a:rPr>
              <a:t> Infect Dis</a:t>
            </a:r>
            <a:r>
              <a:rPr lang="en-US" sz="1400" dirty="0">
                <a:latin typeface="Tahoma" charset="0"/>
                <a:cs typeface="+mn-cs"/>
              </a:rPr>
              <a:t>. 2000;36:696-709;</a:t>
            </a:r>
          </a:p>
          <a:p>
            <a:pPr algn="r" fontAlgn="auto">
              <a:spcBef>
                <a:spcPct val="20000"/>
              </a:spcBef>
              <a:spcAft>
                <a:spcPts val="0"/>
              </a:spcAft>
              <a:defRPr/>
            </a:pPr>
            <a:r>
              <a:rPr lang="en-US" sz="1400" dirty="0">
                <a:latin typeface="Tahoma" charset="0"/>
                <a:cs typeface="+mn-cs"/>
              </a:rPr>
              <a:t> Walsh et al. </a:t>
            </a:r>
            <a:r>
              <a:rPr lang="en-US" sz="1400" i="1" dirty="0">
                <a:latin typeface="Tahoma" charset="0"/>
                <a:cs typeface="+mn-cs"/>
              </a:rPr>
              <a:t>Infect </a:t>
            </a:r>
            <a:r>
              <a:rPr lang="en-US" sz="1400" i="1" dirty="0" err="1">
                <a:latin typeface="Tahoma" charset="0"/>
                <a:cs typeface="+mn-cs"/>
              </a:rPr>
              <a:t>Dis</a:t>
            </a:r>
            <a:r>
              <a:rPr lang="en-US" sz="1400" i="1" dirty="0">
                <a:latin typeface="Tahoma" charset="0"/>
                <a:cs typeface="+mn-cs"/>
              </a:rPr>
              <a:t> </a:t>
            </a:r>
            <a:r>
              <a:rPr lang="en-US" sz="1400" i="1" dirty="0" err="1">
                <a:latin typeface="Tahoma" charset="0"/>
                <a:cs typeface="+mn-cs"/>
              </a:rPr>
              <a:t>Clin</a:t>
            </a:r>
            <a:r>
              <a:rPr lang="en-US" sz="1400" i="1" dirty="0">
                <a:latin typeface="Tahoma" charset="0"/>
                <a:cs typeface="+mn-cs"/>
              </a:rPr>
              <a:t> North Am</a:t>
            </a:r>
            <a:r>
              <a:rPr lang="en-US" sz="1400" dirty="0">
                <a:latin typeface="Tahoma" charset="0"/>
                <a:cs typeface="+mn-cs"/>
              </a:rPr>
              <a:t>. 1996;10:365-400</a:t>
            </a:r>
            <a:r>
              <a:rPr lang="en-US" sz="1600" dirty="0">
                <a:effectLst>
                  <a:outerShdw blurRad="38100" dist="38100" dir="2700000" algn="tl">
                    <a:srgbClr val="919191"/>
                  </a:outerShdw>
                </a:effectLst>
                <a:latin typeface="Tahoma" charset="0"/>
                <a:cs typeface="+mn-cs"/>
              </a:rPr>
              <a:t>.</a:t>
            </a:r>
          </a:p>
        </p:txBody>
      </p:sp>
      <p:sp>
        <p:nvSpPr>
          <p:cNvPr id="41992" name="Rectangle 8"/>
          <p:cNvSpPr>
            <a:spLocks noChangeArrowheads="1"/>
          </p:cNvSpPr>
          <p:nvPr/>
        </p:nvSpPr>
        <p:spPr bwMode="auto">
          <a:xfrm>
            <a:off x="3178175" y="4862513"/>
            <a:ext cx="1892300" cy="396875"/>
          </a:xfrm>
          <a:prstGeom prst="rect">
            <a:avLst/>
          </a:prstGeom>
          <a:noFill/>
          <a:ln w="9525">
            <a:noFill/>
            <a:miter lim="800000"/>
            <a:headEnd/>
            <a:tailEnd/>
          </a:ln>
        </p:spPr>
        <p:txBody>
          <a:bodyPr>
            <a:spAutoFit/>
          </a:bodyPr>
          <a:lstStyle/>
          <a:p>
            <a:pPr algn="ctr">
              <a:spcBef>
                <a:spcPct val="20000"/>
              </a:spcBef>
            </a:pPr>
            <a:r>
              <a:rPr lang="en-US" sz="2000">
                <a:latin typeface="Tahoma" pitchFamily="34" charset="0"/>
              </a:rPr>
              <a:t>B. Cerebritis</a:t>
            </a:r>
          </a:p>
        </p:txBody>
      </p:sp>
      <p:sp>
        <p:nvSpPr>
          <p:cNvPr id="41993" name="Rectangle 9"/>
          <p:cNvSpPr>
            <a:spLocks noChangeArrowheads="1"/>
          </p:cNvSpPr>
          <p:nvPr/>
        </p:nvSpPr>
        <p:spPr bwMode="auto">
          <a:xfrm>
            <a:off x="230188" y="4887913"/>
            <a:ext cx="2673350" cy="396875"/>
          </a:xfrm>
          <a:prstGeom prst="rect">
            <a:avLst/>
          </a:prstGeom>
          <a:noFill/>
          <a:ln w="9525">
            <a:noFill/>
            <a:miter lim="800000"/>
            <a:headEnd/>
            <a:tailEnd/>
          </a:ln>
        </p:spPr>
        <p:txBody>
          <a:bodyPr wrap="none">
            <a:spAutoFit/>
          </a:bodyPr>
          <a:lstStyle/>
          <a:p>
            <a:pPr>
              <a:spcBef>
                <a:spcPct val="20000"/>
              </a:spcBef>
            </a:pPr>
            <a:r>
              <a:rPr lang="en-US" sz="2000">
                <a:latin typeface="Tahoma" pitchFamily="34" charset="0"/>
              </a:rPr>
              <a:t>A. Sino-orbital disease</a:t>
            </a:r>
          </a:p>
        </p:txBody>
      </p:sp>
      <p:sp>
        <p:nvSpPr>
          <p:cNvPr id="41994" name="Text Box 10"/>
          <p:cNvSpPr txBox="1">
            <a:spLocks noChangeArrowheads="1"/>
          </p:cNvSpPr>
          <p:nvPr/>
        </p:nvSpPr>
        <p:spPr bwMode="auto">
          <a:xfrm>
            <a:off x="5872163" y="4851400"/>
            <a:ext cx="2706687" cy="396875"/>
          </a:xfrm>
          <a:prstGeom prst="rect">
            <a:avLst/>
          </a:prstGeom>
          <a:noFill/>
          <a:ln w="9525">
            <a:noFill/>
            <a:miter lim="800000"/>
            <a:headEnd/>
            <a:tailEnd/>
          </a:ln>
        </p:spPr>
        <p:txBody>
          <a:bodyPr wrap="none">
            <a:spAutoFit/>
          </a:bodyPr>
          <a:lstStyle/>
          <a:p>
            <a:pPr>
              <a:spcBef>
                <a:spcPct val="20000"/>
              </a:spcBef>
            </a:pPr>
            <a:r>
              <a:rPr lang="en-US" sz="2000">
                <a:latin typeface="Tahoma" pitchFamily="34" charset="0"/>
              </a:rPr>
              <a:t>C. Cutaneous infection</a:t>
            </a:r>
          </a:p>
        </p:txBody>
      </p:sp>
    </p:spTree>
    <p:extLst>
      <p:ext uri="{BB962C8B-B14F-4D97-AF65-F5344CB8AC3E}">
        <p14:creationId xmlns:p14="http://schemas.microsoft.com/office/powerpoint/2010/main" xmlns="" val="972518189"/>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
          <p:cNvGrpSpPr>
            <a:grpSpLocks/>
          </p:cNvGrpSpPr>
          <p:nvPr/>
        </p:nvGrpSpPr>
        <p:grpSpPr bwMode="auto">
          <a:xfrm>
            <a:off x="533400" y="762000"/>
            <a:ext cx="8382000" cy="6096000"/>
            <a:chOff x="480" y="360"/>
            <a:chExt cx="4786" cy="3581"/>
          </a:xfrm>
        </p:grpSpPr>
        <p:pic>
          <p:nvPicPr>
            <p:cNvPr id="39941" name="Picture 4"/>
            <p:cNvPicPr>
              <a:picLocks noChangeAspect="1" noChangeArrowheads="1"/>
            </p:cNvPicPr>
            <p:nvPr/>
          </p:nvPicPr>
          <p:blipFill>
            <a:blip r:embed="rId2" cstate="print"/>
            <a:srcRect/>
            <a:stretch>
              <a:fillRect/>
            </a:stretch>
          </p:blipFill>
          <p:spPr bwMode="auto">
            <a:xfrm>
              <a:off x="480" y="360"/>
              <a:ext cx="4752" cy="3528"/>
            </a:xfrm>
            <a:prstGeom prst="rect">
              <a:avLst/>
            </a:prstGeom>
            <a:noFill/>
            <a:ln w="9525">
              <a:noFill/>
              <a:miter lim="800000"/>
              <a:headEnd/>
              <a:tailEnd/>
            </a:ln>
          </p:spPr>
        </p:pic>
        <p:sp>
          <p:nvSpPr>
            <p:cNvPr id="39942" name="Rectangle 5" descr="50%"/>
            <p:cNvSpPr>
              <a:spLocks noChangeArrowheads="1"/>
            </p:cNvSpPr>
            <p:nvPr/>
          </p:nvSpPr>
          <p:spPr bwMode="auto">
            <a:xfrm>
              <a:off x="4848" y="3744"/>
              <a:ext cx="418" cy="197"/>
            </a:xfrm>
            <a:prstGeom prst="rect">
              <a:avLst/>
            </a:prstGeom>
            <a:pattFill prst="pct50">
              <a:fgClr>
                <a:srgbClr val="380AAA"/>
              </a:fgClr>
              <a:bgClr>
                <a:srgbClr val="1A044E"/>
              </a:bgClr>
            </a:pattFill>
            <a:ln w="9525">
              <a:noFill/>
              <a:miter lim="800000"/>
              <a:headEnd/>
              <a:tailEnd/>
            </a:ln>
          </p:spPr>
          <p:txBody>
            <a:bodyPr wrap="none" anchor="ctr"/>
            <a:lstStyle/>
            <a:p>
              <a:endParaRPr lang="fa-IR">
                <a:latin typeface="Calibri" pitchFamily="34" charset="0"/>
              </a:endParaRPr>
            </a:p>
          </p:txBody>
        </p:sp>
      </p:grpSp>
      <p:sp>
        <p:nvSpPr>
          <p:cNvPr id="39940" name="AutoShape 6"/>
          <p:cNvSpPr>
            <a:spLocks noChangeArrowheads="1"/>
          </p:cNvSpPr>
          <p:nvPr/>
        </p:nvSpPr>
        <p:spPr bwMode="auto">
          <a:xfrm rot="-5400000" flipH="1" flipV="1">
            <a:off x="4011613" y="1641475"/>
            <a:ext cx="374650" cy="1828800"/>
          </a:xfrm>
          <a:prstGeom prst="curvedRightArrow">
            <a:avLst>
              <a:gd name="adj1" fmla="val 6508"/>
              <a:gd name="adj2" fmla="val 219661"/>
              <a:gd name="adj3" fmla="val 33333"/>
            </a:avLst>
          </a:prstGeom>
          <a:solidFill>
            <a:srgbClr val="008000"/>
          </a:solidFill>
          <a:ln w="9525">
            <a:solidFill>
              <a:schemeClr val="tx1"/>
            </a:solidFill>
            <a:miter lim="800000"/>
            <a:headEnd/>
            <a:tailEnd/>
          </a:ln>
        </p:spPr>
        <p:txBody>
          <a:bodyPr wrap="none" anchor="ctr"/>
          <a:lstStyle/>
          <a:p>
            <a:endParaRPr lang="fa-IR">
              <a:latin typeface="Calibri" pitchFamily="34" charset="0"/>
            </a:endParaRPr>
          </a:p>
        </p:txBody>
      </p:sp>
    </p:spTree>
    <p:extLst>
      <p:ext uri="{BB962C8B-B14F-4D97-AF65-F5344CB8AC3E}">
        <p14:creationId xmlns:p14="http://schemas.microsoft.com/office/powerpoint/2010/main" xmlns="" val="121123753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412776"/>
            <a:ext cx="9172575" cy="38164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8654604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04664"/>
            <a:ext cx="8229600" cy="1728936"/>
          </a:xfrm>
        </p:spPr>
        <p:txBody>
          <a:bodyPr>
            <a:noAutofit/>
          </a:bodyPr>
          <a:lstStyle/>
          <a:p>
            <a:r>
              <a:rPr lang="en-US" sz="3600" dirty="0" smtClean="0">
                <a:effectLst>
                  <a:outerShdw blurRad="38100" dist="38100" dir="2700000" algn="tl">
                    <a:srgbClr val="000000">
                      <a:alpha val="43137"/>
                    </a:srgbClr>
                  </a:outerShdw>
                </a:effectLst>
              </a:rPr>
              <a:t> </a:t>
            </a:r>
            <a:br>
              <a:rPr lang="en-US" sz="3600" dirty="0" smtClean="0">
                <a:effectLst>
                  <a:outerShdw blurRad="38100" dist="38100" dir="2700000" algn="tl">
                    <a:srgbClr val="000000">
                      <a:alpha val="43137"/>
                    </a:srgbClr>
                  </a:outerShdw>
                </a:effectLst>
              </a:rPr>
            </a:br>
            <a:r>
              <a:rPr lang="en-US" sz="3600" b="1" dirty="0" smtClean="0">
                <a:effectLst>
                  <a:outerShdw blurRad="38100" dist="38100" dir="2700000" algn="tl">
                    <a:srgbClr val="000000">
                      <a:alpha val="43137"/>
                    </a:srgbClr>
                  </a:outerShdw>
                </a:effectLst>
              </a:rPr>
              <a:t>INVASIVE PULMONARY ASPERGILLOSIS</a:t>
            </a:r>
            <a:r>
              <a:rPr lang="en-US" sz="3600" dirty="0" smtClean="0">
                <a:effectLst>
                  <a:outerShdw blurRad="38100" dist="38100" dir="2700000" algn="tl">
                    <a:srgbClr val="000000">
                      <a:alpha val="43137"/>
                    </a:srgbClr>
                  </a:outerShdw>
                </a:effectLst>
              </a:rPr>
              <a:t/>
            </a:r>
            <a:br>
              <a:rPr lang="en-US" sz="3600" dirty="0" smtClean="0">
                <a:effectLst>
                  <a:outerShdw blurRad="38100" dist="38100" dir="2700000" algn="tl">
                    <a:srgbClr val="000000">
                      <a:alpha val="43137"/>
                    </a:srgbClr>
                  </a:outerShdw>
                </a:effectLst>
              </a:rPr>
            </a:br>
            <a:endParaRPr lang="fa-IR" sz="36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132856"/>
            <a:ext cx="8229600" cy="4322549"/>
          </a:xfrm>
        </p:spPr>
        <p:txBody>
          <a:bodyPr/>
          <a:lstStyle/>
          <a:p>
            <a:pPr algn="l" rtl="0"/>
            <a:r>
              <a:rPr lang="en-US" b="1" dirty="0" smtClean="0"/>
              <a:t>Early initiation of antifungal therapy in patients with strongly suspected invasive </a:t>
            </a:r>
            <a:r>
              <a:rPr lang="en-US" b="1" dirty="0" err="1" smtClean="0"/>
              <a:t>aspergillosis</a:t>
            </a:r>
            <a:r>
              <a:rPr lang="en-US" b="1" dirty="0" smtClean="0"/>
              <a:t> is warranted while a diagnostic evaluation is conducted  (A-I)</a:t>
            </a:r>
            <a:endParaRPr lang="fa-IR" dirty="0"/>
          </a:p>
        </p:txBody>
      </p:sp>
      <p:sp>
        <p:nvSpPr>
          <p:cNvPr id="6" name="Rectangle 2"/>
          <p:cNvSpPr txBox="1">
            <a:spLocks noChangeArrowheads="1"/>
          </p:cNvSpPr>
          <p:nvPr/>
        </p:nvSpPr>
        <p:spPr bwMode="auto">
          <a:xfrm>
            <a:off x="6400800" y="6324600"/>
            <a:ext cx="27432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100" b="1" dirty="0" smtClean="0">
                <a:solidFill>
                  <a:srgbClr val="002060"/>
                </a:solidFill>
                <a:latin typeface="Arial" pitchFamily="34" charset="0"/>
                <a:ea typeface="Calibri" pitchFamily="34" charset="0"/>
                <a:cs typeface="Arial" pitchFamily="34" charset="0"/>
              </a:rPr>
              <a:t>IDSA Guideline of </a:t>
            </a:r>
            <a:r>
              <a:rPr lang="en-US" sz="1100" b="1" dirty="0" err="1" smtClean="0">
                <a:solidFill>
                  <a:srgbClr val="002060"/>
                </a:solidFill>
                <a:latin typeface="Arial" pitchFamily="34" charset="0"/>
                <a:ea typeface="Calibri" pitchFamily="34" charset="0"/>
                <a:cs typeface="Arial" pitchFamily="34" charset="0"/>
              </a:rPr>
              <a:t>Aspergillosis</a:t>
            </a:r>
            <a:r>
              <a:rPr lang="en-US" sz="1100" b="1" dirty="0" smtClean="0">
                <a:solidFill>
                  <a:srgbClr val="002060"/>
                </a:solidFill>
                <a:latin typeface="Arial" pitchFamily="34" charset="0"/>
                <a:ea typeface="Calibri" pitchFamily="34" charset="0"/>
                <a:cs typeface="Arial" pitchFamily="34" charset="0"/>
              </a:rPr>
              <a:t> 2008</a:t>
            </a:r>
          </a:p>
        </p:txBody>
      </p:sp>
    </p:spTree>
    <p:extLst>
      <p:ext uri="{BB962C8B-B14F-4D97-AF65-F5344CB8AC3E}">
        <p14:creationId xmlns:p14="http://schemas.microsoft.com/office/powerpoint/2010/main" xmlns="" val="11975234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b="1" dirty="0"/>
              <a:t>Because of better survival and improved responses of </a:t>
            </a:r>
            <a:r>
              <a:rPr lang="en-US" b="1" dirty="0" smtClean="0"/>
              <a:t>initial therapy </a:t>
            </a:r>
            <a:r>
              <a:rPr lang="en-US" b="1" dirty="0"/>
              <a:t>with </a:t>
            </a:r>
            <a:r>
              <a:rPr lang="en-US" b="1" dirty="0" err="1"/>
              <a:t>voriconazole</a:t>
            </a:r>
            <a:r>
              <a:rPr lang="en-US" b="1" dirty="0"/>
              <a:t>, primary therapy with D-AMB is </a:t>
            </a:r>
            <a:r>
              <a:rPr lang="en-US" b="1" dirty="0" smtClean="0"/>
              <a:t>not recommended </a:t>
            </a:r>
            <a:r>
              <a:rPr lang="en-US" b="1" dirty="0"/>
              <a:t>(A-I).</a:t>
            </a:r>
          </a:p>
        </p:txBody>
      </p:sp>
    </p:spTree>
    <p:extLst>
      <p:ext uri="{BB962C8B-B14F-4D97-AF65-F5344CB8AC3E}">
        <p14:creationId xmlns:p14="http://schemas.microsoft.com/office/powerpoint/2010/main" xmlns="" val="2967909779"/>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l" rtl="0"/>
            <a:r>
              <a:rPr lang="en-US" dirty="0" smtClean="0"/>
              <a:t> </a:t>
            </a:r>
            <a:r>
              <a:rPr lang="en-US" b="1" dirty="0" smtClean="0"/>
              <a:t>For primary treatment of invasive pulmonary </a:t>
            </a:r>
            <a:r>
              <a:rPr lang="en-US" b="1" dirty="0" err="1" smtClean="0"/>
              <a:t>aspergillosis</a:t>
            </a:r>
            <a:r>
              <a:rPr lang="en-US" b="1" dirty="0" smtClean="0"/>
              <a:t>, IV or oral </a:t>
            </a:r>
            <a:r>
              <a:rPr lang="en-US" b="1" dirty="0" err="1" smtClean="0"/>
              <a:t>voriconazole</a:t>
            </a:r>
            <a:r>
              <a:rPr lang="en-US" b="1" dirty="0" smtClean="0"/>
              <a:t> is </a:t>
            </a:r>
            <a:r>
              <a:rPr lang="en-US" b="1" dirty="0" err="1" smtClean="0"/>
              <a:t>recom</a:t>
            </a:r>
            <a:r>
              <a:rPr lang="en-US" b="1" dirty="0" smtClean="0"/>
              <a:t>-mended for most patients . Oral therapy can be maximized by using a dose of 4 mg/kg rounded up to convenient pill sizes (B-III) . For seriously ill patients, the </a:t>
            </a:r>
            <a:r>
              <a:rPr lang="en-US" b="1" dirty="0" err="1" smtClean="0"/>
              <a:t>parenteral</a:t>
            </a:r>
            <a:r>
              <a:rPr lang="en-US" b="1" dirty="0" smtClean="0"/>
              <a:t>  formulation is recommended . (A-III)</a:t>
            </a:r>
            <a:endParaRPr lang="fa-IR" dirty="0"/>
          </a:p>
        </p:txBody>
      </p:sp>
      <p:sp>
        <p:nvSpPr>
          <p:cNvPr id="5" name="Rectangle 2"/>
          <p:cNvSpPr txBox="1">
            <a:spLocks noChangeArrowheads="1"/>
          </p:cNvSpPr>
          <p:nvPr/>
        </p:nvSpPr>
        <p:spPr bwMode="auto">
          <a:xfrm>
            <a:off x="6400800" y="6324600"/>
            <a:ext cx="27432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100" b="1" dirty="0" smtClean="0">
                <a:solidFill>
                  <a:srgbClr val="002060"/>
                </a:solidFill>
                <a:latin typeface="Arial" pitchFamily="34" charset="0"/>
                <a:ea typeface="Calibri" pitchFamily="34" charset="0"/>
                <a:cs typeface="Arial" pitchFamily="34" charset="0"/>
              </a:rPr>
              <a:t>IDSA Guideline of </a:t>
            </a:r>
            <a:r>
              <a:rPr lang="en-US" sz="1100" b="1" dirty="0" err="1" smtClean="0">
                <a:solidFill>
                  <a:srgbClr val="002060"/>
                </a:solidFill>
                <a:latin typeface="Arial" pitchFamily="34" charset="0"/>
                <a:ea typeface="Calibri" pitchFamily="34" charset="0"/>
                <a:cs typeface="Arial" pitchFamily="34" charset="0"/>
              </a:rPr>
              <a:t>Aspergillosis</a:t>
            </a:r>
            <a:r>
              <a:rPr lang="en-US" sz="1100" b="1" dirty="0" smtClean="0">
                <a:solidFill>
                  <a:srgbClr val="002060"/>
                </a:solidFill>
                <a:latin typeface="Arial" pitchFamily="34" charset="0"/>
                <a:ea typeface="Calibri" pitchFamily="34" charset="0"/>
                <a:cs typeface="Arial" pitchFamily="34" charset="0"/>
              </a:rPr>
              <a:t> 2008</a:t>
            </a:r>
          </a:p>
        </p:txBody>
      </p:sp>
    </p:spTree>
    <p:extLst>
      <p:ext uri="{BB962C8B-B14F-4D97-AF65-F5344CB8AC3E}">
        <p14:creationId xmlns:p14="http://schemas.microsoft.com/office/powerpoint/2010/main" xmlns="" val="334843316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l" rtl="0">
              <a:buNone/>
            </a:pPr>
            <a:r>
              <a:rPr lang="en-US" b="1" dirty="0" smtClean="0"/>
              <a:t>   L-AMB</a:t>
            </a:r>
            <a:r>
              <a:rPr lang="en-US" dirty="0" smtClean="0"/>
              <a:t> </a:t>
            </a:r>
            <a:r>
              <a:rPr lang="en-US" b="1" dirty="0" smtClean="0"/>
              <a:t>may be considered as alternative primary therapy in some patients . (A-I) For salvage therapy, agents include LFABs (A-II) , </a:t>
            </a:r>
            <a:r>
              <a:rPr lang="en-US" b="1" dirty="0" err="1" smtClean="0"/>
              <a:t>posaconazole</a:t>
            </a:r>
            <a:r>
              <a:rPr lang="en-US" b="1" dirty="0" smtClean="0"/>
              <a:t> (B-II) , </a:t>
            </a:r>
            <a:r>
              <a:rPr lang="en-US" b="1" dirty="0" err="1" smtClean="0"/>
              <a:t>itraconazole</a:t>
            </a:r>
            <a:r>
              <a:rPr lang="en-US" b="1" dirty="0" smtClean="0"/>
              <a:t> (B-II), </a:t>
            </a:r>
            <a:r>
              <a:rPr lang="en-US" b="1" dirty="0" err="1" smtClean="0"/>
              <a:t>caspofungin</a:t>
            </a:r>
            <a:r>
              <a:rPr lang="en-US" b="1" dirty="0" smtClean="0"/>
              <a:t> (B-II), or </a:t>
            </a:r>
            <a:r>
              <a:rPr lang="en-US" b="1" dirty="0" err="1" smtClean="0"/>
              <a:t>micafungin</a:t>
            </a:r>
            <a:r>
              <a:rPr lang="en-US" b="1" dirty="0" smtClean="0"/>
              <a:t> (B-II). </a:t>
            </a:r>
            <a:endParaRPr lang="fa-IR" dirty="0"/>
          </a:p>
        </p:txBody>
      </p:sp>
      <p:sp>
        <p:nvSpPr>
          <p:cNvPr id="5" name="Rectangle 2"/>
          <p:cNvSpPr txBox="1">
            <a:spLocks noChangeArrowheads="1"/>
          </p:cNvSpPr>
          <p:nvPr/>
        </p:nvSpPr>
        <p:spPr bwMode="auto">
          <a:xfrm>
            <a:off x="6400800" y="6324600"/>
            <a:ext cx="27432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100" b="1" dirty="0" smtClean="0">
                <a:solidFill>
                  <a:srgbClr val="002060"/>
                </a:solidFill>
                <a:latin typeface="Arial" pitchFamily="34" charset="0"/>
                <a:ea typeface="Calibri" pitchFamily="34" charset="0"/>
                <a:cs typeface="Arial" pitchFamily="34" charset="0"/>
              </a:rPr>
              <a:t>IDSA Guideline of </a:t>
            </a:r>
            <a:r>
              <a:rPr lang="en-US" sz="1100" b="1" dirty="0" err="1" smtClean="0">
                <a:solidFill>
                  <a:srgbClr val="002060"/>
                </a:solidFill>
                <a:latin typeface="Arial" pitchFamily="34" charset="0"/>
                <a:ea typeface="Calibri" pitchFamily="34" charset="0"/>
                <a:cs typeface="Arial" pitchFamily="34" charset="0"/>
              </a:rPr>
              <a:t>Aspergillosis</a:t>
            </a:r>
            <a:r>
              <a:rPr lang="en-US" sz="1100" b="1" dirty="0" smtClean="0">
                <a:solidFill>
                  <a:srgbClr val="002060"/>
                </a:solidFill>
                <a:latin typeface="Arial" pitchFamily="34" charset="0"/>
                <a:ea typeface="Calibri" pitchFamily="34" charset="0"/>
                <a:cs typeface="Arial" pitchFamily="34" charset="0"/>
              </a:rPr>
              <a:t> 2008</a:t>
            </a:r>
          </a:p>
        </p:txBody>
      </p:sp>
    </p:spTree>
    <p:extLst>
      <p:ext uri="{BB962C8B-B14F-4D97-AF65-F5344CB8AC3E}">
        <p14:creationId xmlns:p14="http://schemas.microsoft.com/office/powerpoint/2010/main" xmlns="" val="395050201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dirty="0"/>
          </a:p>
        </p:txBody>
      </p:sp>
      <p:sp>
        <p:nvSpPr>
          <p:cNvPr id="3" name="Content Placeholder 2"/>
          <p:cNvSpPr>
            <a:spLocks noGrp="1"/>
          </p:cNvSpPr>
          <p:nvPr>
            <p:ph idx="1"/>
          </p:nvPr>
        </p:nvSpPr>
        <p:spPr/>
        <p:txBody>
          <a:bodyPr>
            <a:normAutofit/>
          </a:bodyPr>
          <a:lstStyle/>
          <a:p>
            <a:pPr algn="ctr" rtl="0">
              <a:buNone/>
            </a:pPr>
            <a:r>
              <a:rPr lang="en-US" sz="2800" dirty="0" smtClean="0"/>
              <a:t> </a:t>
            </a:r>
            <a:r>
              <a:rPr lang="en-US" sz="2800" b="1" dirty="0" smtClean="0"/>
              <a:t>Therapeutic options include a change of class</a:t>
            </a:r>
            <a:r>
              <a:rPr lang="en-US" sz="2800" dirty="0" smtClean="0"/>
              <a:t> </a:t>
            </a:r>
          </a:p>
          <a:p>
            <a:pPr algn="ctr" rtl="0">
              <a:buNone/>
            </a:pPr>
            <a:r>
              <a:rPr lang="en-US" sz="2800" b="1" dirty="0" smtClean="0"/>
              <a:t>  using an AMB formulation or an  </a:t>
            </a:r>
            <a:r>
              <a:rPr lang="en-US" sz="2800" b="1" dirty="0" err="1" smtClean="0"/>
              <a:t>echinocandin</a:t>
            </a:r>
            <a:r>
              <a:rPr lang="en-US" sz="2800" b="1" dirty="0" smtClean="0"/>
              <a:t> (B-II)</a:t>
            </a:r>
            <a:endParaRPr lang="fa-IR" sz="2800" dirty="0"/>
          </a:p>
        </p:txBody>
      </p:sp>
      <p:sp>
        <p:nvSpPr>
          <p:cNvPr id="5" name="Rectangle 2"/>
          <p:cNvSpPr txBox="1">
            <a:spLocks noChangeArrowheads="1"/>
          </p:cNvSpPr>
          <p:nvPr/>
        </p:nvSpPr>
        <p:spPr bwMode="auto">
          <a:xfrm>
            <a:off x="6400800" y="6324600"/>
            <a:ext cx="27432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100" b="1" dirty="0" smtClean="0">
                <a:solidFill>
                  <a:srgbClr val="002060"/>
                </a:solidFill>
                <a:latin typeface="Arial" pitchFamily="34" charset="0"/>
                <a:ea typeface="Calibri" pitchFamily="34" charset="0"/>
                <a:cs typeface="Arial" pitchFamily="34" charset="0"/>
              </a:rPr>
              <a:t>IDSA Guideline of </a:t>
            </a:r>
            <a:r>
              <a:rPr lang="en-US" sz="1100" b="1" dirty="0" err="1" smtClean="0">
                <a:solidFill>
                  <a:srgbClr val="002060"/>
                </a:solidFill>
                <a:latin typeface="Arial" pitchFamily="34" charset="0"/>
                <a:ea typeface="Calibri" pitchFamily="34" charset="0"/>
                <a:cs typeface="Arial" pitchFamily="34" charset="0"/>
              </a:rPr>
              <a:t>Aspergillosis</a:t>
            </a:r>
            <a:r>
              <a:rPr lang="en-US" sz="1100" b="1" dirty="0" smtClean="0">
                <a:solidFill>
                  <a:srgbClr val="002060"/>
                </a:solidFill>
                <a:latin typeface="Arial" pitchFamily="34" charset="0"/>
                <a:ea typeface="Calibri" pitchFamily="34" charset="0"/>
                <a:cs typeface="Arial" pitchFamily="34" charset="0"/>
              </a:rPr>
              <a:t> 2008</a:t>
            </a:r>
          </a:p>
        </p:txBody>
      </p:sp>
    </p:spTree>
    <p:extLst>
      <p:ext uri="{BB962C8B-B14F-4D97-AF65-F5344CB8AC3E}">
        <p14:creationId xmlns:p14="http://schemas.microsoft.com/office/powerpoint/2010/main" xmlns="" val="18038209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err="1"/>
              <a:t>Candidemia</a:t>
            </a:r>
            <a:r>
              <a:rPr lang="en-US" b="1" dirty="0"/>
              <a:t> in </a:t>
            </a:r>
            <a:r>
              <a:rPr lang="en-US" b="1" dirty="0" err="1"/>
              <a:t>Nonneutropenic</a:t>
            </a:r>
            <a:r>
              <a:rPr lang="en-US" b="1" dirty="0"/>
              <a:t> Patients</a:t>
            </a:r>
            <a:endParaRPr lang="en-US" dirty="0"/>
          </a:p>
        </p:txBody>
      </p:sp>
      <p:sp>
        <p:nvSpPr>
          <p:cNvPr id="3" name="Content Placeholder 2"/>
          <p:cNvSpPr>
            <a:spLocks noGrp="1"/>
          </p:cNvSpPr>
          <p:nvPr>
            <p:ph idx="1"/>
          </p:nvPr>
        </p:nvSpPr>
        <p:spPr/>
        <p:txBody>
          <a:bodyPr>
            <a:normAutofit/>
          </a:bodyPr>
          <a:lstStyle/>
          <a:p>
            <a:r>
              <a:rPr lang="en-US" b="1" dirty="0"/>
              <a:t>Fluconazole</a:t>
            </a:r>
            <a:r>
              <a:rPr lang="en-US" dirty="0"/>
              <a:t> (loading dose of 800 mg [12 mg/kg</a:t>
            </a:r>
            <a:r>
              <a:rPr lang="en-US" dirty="0" smtClean="0"/>
              <a:t>],then </a:t>
            </a:r>
            <a:r>
              <a:rPr lang="en-US" dirty="0"/>
              <a:t>400 mg [6 mg/kg] daily) or an </a:t>
            </a:r>
            <a:r>
              <a:rPr lang="en-US" b="1" dirty="0" err="1" smtClean="0"/>
              <a:t>echinocandin</a:t>
            </a:r>
            <a:r>
              <a:rPr lang="en-US" b="1" dirty="0"/>
              <a:t> </a:t>
            </a:r>
            <a:r>
              <a:rPr lang="en-US" dirty="0" smtClean="0"/>
              <a:t>(</a:t>
            </a:r>
            <a:r>
              <a:rPr lang="en-US" b="1" dirty="0" err="1" smtClean="0"/>
              <a:t>caspofungin</a:t>
            </a:r>
            <a:r>
              <a:rPr lang="en-US" dirty="0"/>
              <a:t>: loading dose of 70 mg, then 50 </a:t>
            </a:r>
            <a:r>
              <a:rPr lang="en-US" dirty="0" smtClean="0"/>
              <a:t>mg daily</a:t>
            </a:r>
            <a:r>
              <a:rPr lang="en-US" dirty="0"/>
              <a:t>; </a:t>
            </a:r>
            <a:r>
              <a:rPr lang="en-US" b="1" dirty="0" err="1"/>
              <a:t>micafungin</a:t>
            </a:r>
            <a:r>
              <a:rPr lang="en-US" dirty="0"/>
              <a:t>: 100 mg daily; </a:t>
            </a:r>
            <a:r>
              <a:rPr lang="en-US" b="1" dirty="0" err="1"/>
              <a:t>anidulafungin</a:t>
            </a:r>
            <a:r>
              <a:rPr lang="en-US" dirty="0"/>
              <a:t>: </a:t>
            </a:r>
            <a:r>
              <a:rPr lang="en-US" dirty="0" smtClean="0"/>
              <a:t>loading dose </a:t>
            </a:r>
            <a:r>
              <a:rPr lang="en-US" dirty="0"/>
              <a:t>of 200 mg, then 100 mg daily) is </a:t>
            </a:r>
            <a:r>
              <a:rPr lang="en-US" dirty="0" smtClean="0"/>
              <a:t>recommended as </a:t>
            </a:r>
            <a:r>
              <a:rPr lang="en-US" dirty="0"/>
              <a:t>initial therapy for most adult patients (AI).</a:t>
            </a:r>
          </a:p>
        </p:txBody>
      </p:sp>
    </p:spTree>
    <p:extLst>
      <p:ext uri="{BB962C8B-B14F-4D97-AF65-F5344CB8AC3E}">
        <p14:creationId xmlns:p14="http://schemas.microsoft.com/office/powerpoint/2010/main" xmlns="" val="148218010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l" rtl="0"/>
            <a:r>
              <a:rPr lang="en-US" b="1" dirty="0" smtClean="0"/>
              <a:t>In the absence of a well-controlled, prospective clinical trial, routine administration of combination therapy for primary therapy is not routinely recommended (B-II)</a:t>
            </a:r>
            <a:endParaRPr lang="fa-IR" dirty="0"/>
          </a:p>
        </p:txBody>
      </p:sp>
      <p:sp>
        <p:nvSpPr>
          <p:cNvPr id="5" name="Rectangle 2"/>
          <p:cNvSpPr txBox="1">
            <a:spLocks noChangeArrowheads="1"/>
          </p:cNvSpPr>
          <p:nvPr/>
        </p:nvSpPr>
        <p:spPr bwMode="auto">
          <a:xfrm>
            <a:off x="6400800" y="6324600"/>
            <a:ext cx="27432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100" b="1" dirty="0" smtClean="0">
                <a:solidFill>
                  <a:srgbClr val="002060"/>
                </a:solidFill>
                <a:latin typeface="Arial" pitchFamily="34" charset="0"/>
                <a:ea typeface="Calibri" pitchFamily="34" charset="0"/>
                <a:cs typeface="Arial" pitchFamily="34" charset="0"/>
              </a:rPr>
              <a:t>IDSA Guideline of </a:t>
            </a:r>
            <a:r>
              <a:rPr lang="en-US" sz="1100" b="1" dirty="0" err="1" smtClean="0">
                <a:solidFill>
                  <a:srgbClr val="002060"/>
                </a:solidFill>
                <a:latin typeface="Arial" pitchFamily="34" charset="0"/>
                <a:ea typeface="Calibri" pitchFamily="34" charset="0"/>
                <a:cs typeface="Arial" pitchFamily="34" charset="0"/>
              </a:rPr>
              <a:t>Aspergillosis</a:t>
            </a:r>
            <a:r>
              <a:rPr lang="en-US" sz="1100" b="1" dirty="0" smtClean="0">
                <a:solidFill>
                  <a:srgbClr val="002060"/>
                </a:solidFill>
                <a:latin typeface="Arial" pitchFamily="34" charset="0"/>
                <a:ea typeface="Calibri" pitchFamily="34" charset="0"/>
                <a:cs typeface="Arial" pitchFamily="34" charset="0"/>
              </a:rPr>
              <a:t> 2008</a:t>
            </a:r>
          </a:p>
        </p:txBody>
      </p:sp>
    </p:spTree>
    <p:extLst>
      <p:ext uri="{BB962C8B-B14F-4D97-AF65-F5344CB8AC3E}">
        <p14:creationId xmlns:p14="http://schemas.microsoft.com/office/powerpoint/2010/main" xmlns="" val="319226416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l" rtl="0"/>
            <a:r>
              <a:rPr lang="en-US" b="1" dirty="0" smtClean="0"/>
              <a:t> The committee recognizes, however, that in the context of salvage therapy, an additional antifungal agent might be added to current therapy, or combination antifungal drugs from different classes other than those in the initial regimen may be used (B-II)</a:t>
            </a:r>
            <a:endParaRPr lang="fa-IR" dirty="0"/>
          </a:p>
        </p:txBody>
      </p:sp>
      <p:sp>
        <p:nvSpPr>
          <p:cNvPr id="5" name="Rectangle 2"/>
          <p:cNvSpPr txBox="1">
            <a:spLocks noChangeArrowheads="1"/>
          </p:cNvSpPr>
          <p:nvPr/>
        </p:nvSpPr>
        <p:spPr bwMode="auto">
          <a:xfrm>
            <a:off x="6400800" y="6324600"/>
            <a:ext cx="27432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100" b="1" dirty="0" smtClean="0">
                <a:solidFill>
                  <a:srgbClr val="002060"/>
                </a:solidFill>
                <a:latin typeface="Arial" pitchFamily="34" charset="0"/>
                <a:ea typeface="Calibri" pitchFamily="34" charset="0"/>
                <a:cs typeface="Arial" pitchFamily="34" charset="0"/>
              </a:rPr>
              <a:t>IDSA Guideline of </a:t>
            </a:r>
            <a:r>
              <a:rPr lang="en-US" sz="1100" b="1" dirty="0" err="1" smtClean="0">
                <a:solidFill>
                  <a:srgbClr val="002060"/>
                </a:solidFill>
                <a:latin typeface="Arial" pitchFamily="34" charset="0"/>
                <a:ea typeface="Calibri" pitchFamily="34" charset="0"/>
                <a:cs typeface="Arial" pitchFamily="34" charset="0"/>
              </a:rPr>
              <a:t>Aspergillosis</a:t>
            </a:r>
            <a:r>
              <a:rPr lang="en-US" sz="1100" b="1" dirty="0" smtClean="0">
                <a:solidFill>
                  <a:srgbClr val="002060"/>
                </a:solidFill>
                <a:latin typeface="Arial" pitchFamily="34" charset="0"/>
                <a:ea typeface="Calibri" pitchFamily="34" charset="0"/>
                <a:cs typeface="Arial" pitchFamily="34" charset="0"/>
              </a:rPr>
              <a:t> 2008</a:t>
            </a:r>
          </a:p>
        </p:txBody>
      </p:sp>
    </p:spTree>
    <p:extLst>
      <p:ext uri="{BB962C8B-B14F-4D97-AF65-F5344CB8AC3E}">
        <p14:creationId xmlns:p14="http://schemas.microsoft.com/office/powerpoint/2010/main" xmlns="" val="267619716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l" rtl="0"/>
            <a:r>
              <a:rPr lang="en-US" b="1" dirty="0" smtClean="0"/>
              <a:t> In addition, management of breakthrough invasive </a:t>
            </a:r>
            <a:r>
              <a:rPr lang="en-US" b="1" dirty="0" err="1" smtClean="0"/>
              <a:t>aspergillosis</a:t>
            </a:r>
            <a:r>
              <a:rPr lang="en-US" b="1" dirty="0" smtClean="0"/>
              <a:t> in the context of mould active </a:t>
            </a:r>
            <a:r>
              <a:rPr lang="en-US" b="1" dirty="0" err="1" smtClean="0"/>
              <a:t>azole</a:t>
            </a:r>
            <a:r>
              <a:rPr lang="en-US" b="1" dirty="0" smtClean="0"/>
              <a:t> prophylaxis or suppressive therapy is not defined by clinical trial data but would suggest a switch to another drug class (B-III)</a:t>
            </a:r>
            <a:endParaRPr lang="fa-IR" dirty="0"/>
          </a:p>
        </p:txBody>
      </p:sp>
      <p:sp>
        <p:nvSpPr>
          <p:cNvPr id="5" name="Rectangle 2"/>
          <p:cNvSpPr txBox="1">
            <a:spLocks noChangeArrowheads="1"/>
          </p:cNvSpPr>
          <p:nvPr/>
        </p:nvSpPr>
        <p:spPr bwMode="auto">
          <a:xfrm>
            <a:off x="6400800" y="6324600"/>
            <a:ext cx="27432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100" b="1" dirty="0" smtClean="0">
                <a:solidFill>
                  <a:srgbClr val="002060"/>
                </a:solidFill>
                <a:latin typeface="Arial" pitchFamily="34" charset="0"/>
                <a:ea typeface="Calibri" pitchFamily="34" charset="0"/>
                <a:cs typeface="Arial" pitchFamily="34" charset="0"/>
              </a:rPr>
              <a:t>IDSA Guideline of </a:t>
            </a:r>
            <a:r>
              <a:rPr lang="en-US" sz="1100" b="1" dirty="0" err="1" smtClean="0">
                <a:solidFill>
                  <a:srgbClr val="002060"/>
                </a:solidFill>
                <a:latin typeface="Arial" pitchFamily="34" charset="0"/>
                <a:ea typeface="Calibri" pitchFamily="34" charset="0"/>
                <a:cs typeface="Arial" pitchFamily="34" charset="0"/>
              </a:rPr>
              <a:t>Aspergillosis</a:t>
            </a:r>
            <a:r>
              <a:rPr lang="en-US" sz="1100" b="1" dirty="0" smtClean="0">
                <a:solidFill>
                  <a:srgbClr val="002060"/>
                </a:solidFill>
                <a:latin typeface="Arial" pitchFamily="34" charset="0"/>
                <a:ea typeface="Calibri" pitchFamily="34" charset="0"/>
                <a:cs typeface="Arial" pitchFamily="34" charset="0"/>
              </a:rPr>
              <a:t> 2008</a:t>
            </a:r>
          </a:p>
        </p:txBody>
      </p:sp>
    </p:spTree>
    <p:extLst>
      <p:ext uri="{BB962C8B-B14F-4D97-AF65-F5344CB8AC3E}">
        <p14:creationId xmlns:p14="http://schemas.microsoft.com/office/powerpoint/2010/main" xmlns="" val="191178868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l" rtl="0"/>
            <a:r>
              <a:rPr lang="en-US" b="1" dirty="0" smtClean="0"/>
              <a:t>Surgical resection of</a:t>
            </a:r>
            <a:r>
              <a:rPr lang="en-US" dirty="0" smtClean="0"/>
              <a:t> </a:t>
            </a:r>
            <a:r>
              <a:rPr lang="en-US" b="1" i="1" dirty="0" err="1" smtClean="0"/>
              <a:t>Aspergillus</a:t>
            </a:r>
            <a:r>
              <a:rPr lang="en-US" b="1" i="1" dirty="0" smtClean="0"/>
              <a:t> </a:t>
            </a:r>
            <a:r>
              <a:rPr lang="en-US" b="1" dirty="0" smtClean="0"/>
              <a:t>infected tissue</a:t>
            </a:r>
            <a:r>
              <a:rPr lang="en-US" dirty="0" smtClean="0"/>
              <a:t> </a:t>
            </a:r>
            <a:r>
              <a:rPr lang="en-US" b="1" dirty="0" smtClean="0"/>
              <a:t>may be useful in patients with lesions that are contiguous with the great vessels or pericardium, lesions causing </a:t>
            </a:r>
            <a:r>
              <a:rPr lang="en-US" b="1" dirty="0" err="1" smtClean="0"/>
              <a:t>hemoptysis</a:t>
            </a:r>
            <a:r>
              <a:rPr lang="en-US" b="1" dirty="0" smtClean="0"/>
              <a:t> from a single focus, and lesions causing erosion into the pleural space or ribs (B-III)</a:t>
            </a:r>
            <a:endParaRPr lang="fa-IR" dirty="0"/>
          </a:p>
        </p:txBody>
      </p:sp>
      <p:sp>
        <p:nvSpPr>
          <p:cNvPr id="5" name="Rectangle 2"/>
          <p:cNvSpPr txBox="1">
            <a:spLocks noChangeArrowheads="1"/>
          </p:cNvSpPr>
          <p:nvPr/>
        </p:nvSpPr>
        <p:spPr bwMode="auto">
          <a:xfrm>
            <a:off x="6400800" y="6324600"/>
            <a:ext cx="27432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100" b="1" dirty="0" smtClean="0">
                <a:solidFill>
                  <a:srgbClr val="002060"/>
                </a:solidFill>
                <a:latin typeface="Arial" pitchFamily="34" charset="0"/>
                <a:ea typeface="Calibri" pitchFamily="34" charset="0"/>
                <a:cs typeface="Arial" pitchFamily="34" charset="0"/>
              </a:rPr>
              <a:t>IDSA Guideline of </a:t>
            </a:r>
            <a:r>
              <a:rPr lang="en-US" sz="1100" b="1" dirty="0" err="1" smtClean="0">
                <a:solidFill>
                  <a:srgbClr val="002060"/>
                </a:solidFill>
                <a:latin typeface="Arial" pitchFamily="34" charset="0"/>
                <a:ea typeface="Calibri" pitchFamily="34" charset="0"/>
                <a:cs typeface="Arial" pitchFamily="34" charset="0"/>
              </a:rPr>
              <a:t>Aspergillosis</a:t>
            </a:r>
            <a:r>
              <a:rPr lang="en-US" sz="1100" b="1" dirty="0" smtClean="0">
                <a:solidFill>
                  <a:srgbClr val="002060"/>
                </a:solidFill>
                <a:latin typeface="Arial" pitchFamily="34" charset="0"/>
                <a:ea typeface="Calibri" pitchFamily="34" charset="0"/>
                <a:cs typeface="Arial" pitchFamily="34" charset="0"/>
              </a:rPr>
              <a:t> 2008</a:t>
            </a:r>
          </a:p>
        </p:txBody>
      </p:sp>
    </p:spTree>
    <p:extLst>
      <p:ext uri="{BB962C8B-B14F-4D97-AF65-F5344CB8AC3E}">
        <p14:creationId xmlns:p14="http://schemas.microsoft.com/office/powerpoint/2010/main" xmlns="" val="269875410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fontScale="92500" lnSpcReduction="20000"/>
          </a:bodyPr>
          <a:lstStyle/>
          <a:p>
            <a:pPr algn="l" rtl="0"/>
            <a:r>
              <a:rPr lang="en-US" dirty="0" smtClean="0"/>
              <a:t>Duration of antifungal therapy for invasive pulmonary </a:t>
            </a:r>
            <a:r>
              <a:rPr lang="en-US" dirty="0" err="1" smtClean="0"/>
              <a:t>aspergillosis</a:t>
            </a:r>
            <a:r>
              <a:rPr lang="en-US" dirty="0" smtClean="0"/>
              <a:t> is not well defined. We generally recommend that treatment of invasive pulmonary </a:t>
            </a:r>
            <a:r>
              <a:rPr lang="en-US" dirty="0" err="1" smtClean="0"/>
              <a:t>aspergillosis</a:t>
            </a:r>
            <a:r>
              <a:rPr lang="en-US" dirty="0" smtClean="0"/>
              <a:t> be continued for a minimum of 6–12 weeks; in </a:t>
            </a:r>
            <a:r>
              <a:rPr lang="en-US" dirty="0" err="1" smtClean="0"/>
              <a:t>immunosuppressed</a:t>
            </a:r>
            <a:r>
              <a:rPr lang="en-US" dirty="0" smtClean="0"/>
              <a:t> patients, therapy should be continued throughout the period of </a:t>
            </a:r>
            <a:r>
              <a:rPr lang="en-US" dirty="0" err="1" smtClean="0"/>
              <a:t>immunosuppression</a:t>
            </a:r>
            <a:r>
              <a:rPr lang="en-US" dirty="0" smtClean="0"/>
              <a:t> and until lesions have resolved. Long-term therapy of invasive </a:t>
            </a:r>
            <a:r>
              <a:rPr lang="en-US" dirty="0" err="1" smtClean="0"/>
              <a:t>aspergillosis</a:t>
            </a:r>
            <a:r>
              <a:rPr lang="en-US" dirty="0" smtClean="0"/>
              <a:t> is facilitated by the availability of oral </a:t>
            </a:r>
            <a:r>
              <a:rPr lang="en-US" dirty="0" err="1" smtClean="0"/>
              <a:t>voriconazole</a:t>
            </a:r>
            <a:r>
              <a:rPr lang="en-US" dirty="0" smtClean="0"/>
              <a:t> in stable patients. </a:t>
            </a:r>
            <a:endParaRPr lang="fa-IR" dirty="0"/>
          </a:p>
        </p:txBody>
      </p:sp>
      <p:sp>
        <p:nvSpPr>
          <p:cNvPr id="5" name="Rectangle 2"/>
          <p:cNvSpPr txBox="1">
            <a:spLocks noChangeArrowheads="1"/>
          </p:cNvSpPr>
          <p:nvPr/>
        </p:nvSpPr>
        <p:spPr bwMode="auto">
          <a:xfrm>
            <a:off x="6400800" y="6324600"/>
            <a:ext cx="27432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100" b="1" dirty="0" smtClean="0">
                <a:solidFill>
                  <a:srgbClr val="002060"/>
                </a:solidFill>
                <a:latin typeface="Arial" pitchFamily="34" charset="0"/>
                <a:ea typeface="Calibri" pitchFamily="34" charset="0"/>
                <a:cs typeface="Arial" pitchFamily="34" charset="0"/>
              </a:rPr>
              <a:t>IDSA Guideline of </a:t>
            </a:r>
            <a:r>
              <a:rPr lang="en-US" sz="1100" b="1" dirty="0" err="1" smtClean="0">
                <a:solidFill>
                  <a:srgbClr val="002060"/>
                </a:solidFill>
                <a:latin typeface="Arial" pitchFamily="34" charset="0"/>
                <a:ea typeface="Calibri" pitchFamily="34" charset="0"/>
                <a:cs typeface="Arial" pitchFamily="34" charset="0"/>
              </a:rPr>
              <a:t>Aspergillosis</a:t>
            </a:r>
            <a:r>
              <a:rPr lang="en-US" sz="1100" b="1" dirty="0" smtClean="0">
                <a:solidFill>
                  <a:srgbClr val="002060"/>
                </a:solidFill>
                <a:latin typeface="Arial" pitchFamily="34" charset="0"/>
                <a:ea typeface="Calibri" pitchFamily="34" charset="0"/>
                <a:cs typeface="Arial" pitchFamily="34" charset="0"/>
              </a:rPr>
              <a:t> 2008</a:t>
            </a:r>
          </a:p>
        </p:txBody>
      </p:sp>
    </p:spTree>
    <p:extLst>
      <p:ext uri="{BB962C8B-B14F-4D97-AF65-F5344CB8AC3E}">
        <p14:creationId xmlns:p14="http://schemas.microsoft.com/office/powerpoint/2010/main" xmlns="" val="275579940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l" rtl="0"/>
            <a:r>
              <a:rPr lang="en-US" dirty="0" smtClean="0"/>
              <a:t> </a:t>
            </a:r>
            <a:r>
              <a:rPr lang="en-US" b="1" dirty="0" smtClean="0"/>
              <a:t>For patients with successfully treated invasive </a:t>
            </a:r>
            <a:r>
              <a:rPr lang="en-US" b="1" dirty="0" err="1" smtClean="0"/>
              <a:t>aspergillosis</a:t>
            </a:r>
            <a:r>
              <a:rPr lang="en-US" b="1" dirty="0" smtClean="0"/>
              <a:t> who will require subsequent </a:t>
            </a:r>
            <a:r>
              <a:rPr lang="en-US" b="1" dirty="0" err="1" smtClean="0"/>
              <a:t>immunosuppression</a:t>
            </a:r>
            <a:r>
              <a:rPr lang="en-US" b="1" dirty="0" smtClean="0"/>
              <a:t>, resumption of antifungal therapy can prevent recurrent infection (A-III)</a:t>
            </a:r>
            <a:endParaRPr lang="fa-IR" dirty="0"/>
          </a:p>
        </p:txBody>
      </p:sp>
      <p:sp>
        <p:nvSpPr>
          <p:cNvPr id="5" name="Rectangle 2"/>
          <p:cNvSpPr txBox="1">
            <a:spLocks noChangeArrowheads="1"/>
          </p:cNvSpPr>
          <p:nvPr/>
        </p:nvSpPr>
        <p:spPr bwMode="auto">
          <a:xfrm>
            <a:off x="6400800" y="6324600"/>
            <a:ext cx="27432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100" b="1" dirty="0" smtClean="0">
                <a:solidFill>
                  <a:srgbClr val="002060"/>
                </a:solidFill>
                <a:latin typeface="Arial" pitchFamily="34" charset="0"/>
                <a:ea typeface="Calibri" pitchFamily="34" charset="0"/>
                <a:cs typeface="Arial" pitchFamily="34" charset="0"/>
              </a:rPr>
              <a:t>IDSA Guideline of </a:t>
            </a:r>
            <a:r>
              <a:rPr lang="en-US" sz="1100" b="1" dirty="0" err="1" smtClean="0">
                <a:solidFill>
                  <a:srgbClr val="002060"/>
                </a:solidFill>
                <a:latin typeface="Arial" pitchFamily="34" charset="0"/>
                <a:ea typeface="Calibri" pitchFamily="34" charset="0"/>
                <a:cs typeface="Arial" pitchFamily="34" charset="0"/>
              </a:rPr>
              <a:t>Aspergillosis</a:t>
            </a:r>
            <a:r>
              <a:rPr lang="en-US" sz="1100" b="1" dirty="0" smtClean="0">
                <a:solidFill>
                  <a:srgbClr val="002060"/>
                </a:solidFill>
                <a:latin typeface="Arial" pitchFamily="34" charset="0"/>
                <a:ea typeface="Calibri" pitchFamily="34" charset="0"/>
                <a:cs typeface="Arial" pitchFamily="34" charset="0"/>
              </a:rPr>
              <a:t> 2008</a:t>
            </a:r>
          </a:p>
        </p:txBody>
      </p:sp>
    </p:spTree>
    <p:extLst>
      <p:ext uri="{BB962C8B-B14F-4D97-AF65-F5344CB8AC3E}">
        <p14:creationId xmlns:p14="http://schemas.microsoft.com/office/powerpoint/2010/main" xmlns="" val="296926125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l" rtl="0"/>
            <a:r>
              <a:rPr lang="en-US" dirty="0" smtClean="0"/>
              <a:t> The volume of pulmonary infiltrates may increase for the first 7– 10 days of therapy especially in the context of granulocyte recovery </a:t>
            </a:r>
            <a:endParaRPr lang="fa-IR" dirty="0"/>
          </a:p>
        </p:txBody>
      </p:sp>
      <p:sp>
        <p:nvSpPr>
          <p:cNvPr id="5" name="Rectangle 2"/>
          <p:cNvSpPr txBox="1">
            <a:spLocks noChangeArrowheads="1"/>
          </p:cNvSpPr>
          <p:nvPr/>
        </p:nvSpPr>
        <p:spPr bwMode="auto">
          <a:xfrm>
            <a:off x="6400800" y="6324600"/>
            <a:ext cx="27432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100" b="1" dirty="0" smtClean="0">
                <a:solidFill>
                  <a:srgbClr val="002060"/>
                </a:solidFill>
                <a:latin typeface="Arial" pitchFamily="34" charset="0"/>
                <a:ea typeface="Calibri" pitchFamily="34" charset="0"/>
                <a:cs typeface="Arial" pitchFamily="34" charset="0"/>
              </a:rPr>
              <a:t>IDSA Guideline of </a:t>
            </a:r>
            <a:r>
              <a:rPr lang="en-US" sz="1100" b="1" dirty="0" err="1" smtClean="0">
                <a:solidFill>
                  <a:srgbClr val="002060"/>
                </a:solidFill>
                <a:latin typeface="Arial" pitchFamily="34" charset="0"/>
                <a:ea typeface="Calibri" pitchFamily="34" charset="0"/>
                <a:cs typeface="Arial" pitchFamily="34" charset="0"/>
              </a:rPr>
              <a:t>Aspergillosis</a:t>
            </a:r>
            <a:r>
              <a:rPr lang="en-US" sz="1100" b="1" dirty="0" smtClean="0">
                <a:solidFill>
                  <a:srgbClr val="002060"/>
                </a:solidFill>
                <a:latin typeface="Arial" pitchFamily="34" charset="0"/>
                <a:ea typeface="Calibri" pitchFamily="34" charset="0"/>
                <a:cs typeface="Arial" pitchFamily="34" charset="0"/>
              </a:rPr>
              <a:t> 2008</a:t>
            </a:r>
          </a:p>
        </p:txBody>
      </p:sp>
    </p:spTree>
    <p:extLst>
      <p:ext uri="{BB962C8B-B14F-4D97-AF65-F5344CB8AC3E}">
        <p14:creationId xmlns:p14="http://schemas.microsoft.com/office/powerpoint/2010/main" xmlns="" val="356966272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l" rtl="0"/>
            <a:r>
              <a:rPr lang="en-US" dirty="0" smtClean="0"/>
              <a:t> Progressive increase in </a:t>
            </a:r>
            <a:r>
              <a:rPr lang="en-US" i="1" dirty="0" err="1" smtClean="0"/>
              <a:t>Aspergillus</a:t>
            </a:r>
            <a:r>
              <a:rPr lang="en-US" dirty="0" smtClean="0"/>
              <a:t> antigen levels over time signifies a poor prognosis. </a:t>
            </a:r>
            <a:r>
              <a:rPr lang="en-US" b="1" dirty="0" smtClean="0"/>
              <a:t>However, resolution</a:t>
            </a:r>
            <a:r>
              <a:rPr lang="en-US" dirty="0" smtClean="0"/>
              <a:t> </a:t>
            </a:r>
            <a:r>
              <a:rPr lang="en-US" b="1" dirty="0" smtClean="0"/>
              <a:t>of </a:t>
            </a:r>
            <a:r>
              <a:rPr lang="en-US" b="1" dirty="0" err="1" smtClean="0"/>
              <a:t>galactomannan</a:t>
            </a:r>
            <a:r>
              <a:rPr lang="en-US" b="1" dirty="0" smtClean="0"/>
              <a:t> </a:t>
            </a:r>
            <a:r>
              <a:rPr lang="en-US" b="1" dirty="0" err="1" smtClean="0"/>
              <a:t>antigenemia</a:t>
            </a:r>
            <a:r>
              <a:rPr lang="en-US" b="1" dirty="0" smtClean="0"/>
              <a:t> to a normal level is not sufficient as a sole criterion for discontinuation of antifungal therapy (B-III)</a:t>
            </a:r>
            <a:endParaRPr lang="fa-IR" dirty="0"/>
          </a:p>
        </p:txBody>
      </p:sp>
      <p:sp>
        <p:nvSpPr>
          <p:cNvPr id="5" name="Rectangle 2"/>
          <p:cNvSpPr txBox="1">
            <a:spLocks noChangeArrowheads="1"/>
          </p:cNvSpPr>
          <p:nvPr/>
        </p:nvSpPr>
        <p:spPr bwMode="auto">
          <a:xfrm>
            <a:off x="6400800" y="6324600"/>
            <a:ext cx="27432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100" b="1" dirty="0" smtClean="0">
                <a:solidFill>
                  <a:srgbClr val="002060"/>
                </a:solidFill>
                <a:latin typeface="Arial" pitchFamily="34" charset="0"/>
                <a:ea typeface="Calibri" pitchFamily="34" charset="0"/>
                <a:cs typeface="Arial" pitchFamily="34" charset="0"/>
              </a:rPr>
              <a:t>IDSA Guideline of </a:t>
            </a:r>
            <a:r>
              <a:rPr lang="en-US" sz="1100" b="1" dirty="0" err="1" smtClean="0">
                <a:solidFill>
                  <a:srgbClr val="002060"/>
                </a:solidFill>
                <a:latin typeface="Arial" pitchFamily="34" charset="0"/>
                <a:ea typeface="Calibri" pitchFamily="34" charset="0"/>
                <a:cs typeface="Arial" pitchFamily="34" charset="0"/>
              </a:rPr>
              <a:t>Aspergillosis</a:t>
            </a:r>
            <a:r>
              <a:rPr lang="en-US" sz="1100" b="1" dirty="0" smtClean="0">
                <a:solidFill>
                  <a:srgbClr val="002060"/>
                </a:solidFill>
                <a:latin typeface="Arial" pitchFamily="34" charset="0"/>
                <a:ea typeface="Calibri" pitchFamily="34" charset="0"/>
                <a:cs typeface="Arial" pitchFamily="34" charset="0"/>
              </a:rPr>
              <a:t> 2008</a:t>
            </a:r>
          </a:p>
        </p:txBody>
      </p:sp>
    </p:spTree>
    <p:extLst>
      <p:ext uri="{BB962C8B-B14F-4D97-AF65-F5344CB8AC3E}">
        <p14:creationId xmlns:p14="http://schemas.microsoft.com/office/powerpoint/2010/main" xmlns="" val="336128208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l" rtl="0"/>
            <a:r>
              <a:rPr lang="en-US" b="1" dirty="0" smtClean="0"/>
              <a:t>Salvage therapy of </a:t>
            </a:r>
            <a:r>
              <a:rPr lang="en-US" b="1" dirty="0" err="1" smtClean="0"/>
              <a:t>itraconazole</a:t>
            </a:r>
            <a:r>
              <a:rPr lang="en-US" b="1" dirty="0" smtClean="0"/>
              <a:t> for treatment of invasive pulmonary </a:t>
            </a:r>
            <a:r>
              <a:rPr lang="en-US" b="1" dirty="0" err="1" smtClean="0"/>
              <a:t>aspergillosis</a:t>
            </a:r>
            <a:r>
              <a:rPr lang="en-US" b="1" dirty="0" smtClean="0"/>
              <a:t> that is refractory to primary therapy with </a:t>
            </a:r>
            <a:r>
              <a:rPr lang="en-US" b="1" dirty="0" err="1" smtClean="0"/>
              <a:t>voriconazole</a:t>
            </a:r>
            <a:r>
              <a:rPr lang="en-US" b="1" dirty="0" smtClean="0"/>
              <a:t> is not recommended because of the same mechanism of action or possible resistance and because of the erratic bioavailability and toxicity (B-II)</a:t>
            </a:r>
            <a:endParaRPr lang="fa-IR" dirty="0"/>
          </a:p>
        </p:txBody>
      </p:sp>
      <p:sp>
        <p:nvSpPr>
          <p:cNvPr id="5" name="Rectangle 2"/>
          <p:cNvSpPr txBox="1">
            <a:spLocks noChangeArrowheads="1"/>
          </p:cNvSpPr>
          <p:nvPr/>
        </p:nvSpPr>
        <p:spPr bwMode="auto">
          <a:xfrm>
            <a:off x="6400800" y="6324600"/>
            <a:ext cx="27432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100" b="1" dirty="0" smtClean="0">
                <a:solidFill>
                  <a:srgbClr val="002060"/>
                </a:solidFill>
                <a:latin typeface="Arial" pitchFamily="34" charset="0"/>
                <a:ea typeface="Calibri" pitchFamily="34" charset="0"/>
                <a:cs typeface="Arial" pitchFamily="34" charset="0"/>
              </a:rPr>
              <a:t>IDSA Guideline of </a:t>
            </a:r>
            <a:r>
              <a:rPr lang="en-US" sz="1100" b="1" dirty="0" err="1" smtClean="0">
                <a:solidFill>
                  <a:srgbClr val="002060"/>
                </a:solidFill>
                <a:latin typeface="Arial" pitchFamily="34" charset="0"/>
                <a:ea typeface="Calibri" pitchFamily="34" charset="0"/>
                <a:cs typeface="Arial" pitchFamily="34" charset="0"/>
              </a:rPr>
              <a:t>Aspergillosis</a:t>
            </a:r>
            <a:r>
              <a:rPr lang="en-US" sz="1100" b="1" dirty="0" smtClean="0">
                <a:solidFill>
                  <a:srgbClr val="002060"/>
                </a:solidFill>
                <a:latin typeface="Arial" pitchFamily="34" charset="0"/>
                <a:ea typeface="Calibri" pitchFamily="34" charset="0"/>
                <a:cs typeface="Arial" pitchFamily="34" charset="0"/>
              </a:rPr>
              <a:t> 2008</a:t>
            </a:r>
          </a:p>
        </p:txBody>
      </p:sp>
    </p:spTree>
    <p:extLst>
      <p:ext uri="{BB962C8B-B14F-4D97-AF65-F5344CB8AC3E}">
        <p14:creationId xmlns:p14="http://schemas.microsoft.com/office/powerpoint/2010/main" xmlns="" val="169593588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ctr" rtl="0">
              <a:buNone/>
            </a:pPr>
            <a:r>
              <a:rPr lang="en-US" dirty="0" smtClean="0"/>
              <a:t>   </a:t>
            </a:r>
            <a:r>
              <a:rPr lang="en-US" b="1" dirty="0" smtClean="0"/>
              <a:t>The aggregate body of data thus far</a:t>
            </a:r>
            <a:r>
              <a:rPr lang="en-US" dirty="0" smtClean="0"/>
              <a:t> </a:t>
            </a:r>
            <a:r>
              <a:rPr lang="en-US" b="1" dirty="0" smtClean="0"/>
              <a:t>warrants</a:t>
            </a:r>
          </a:p>
          <a:p>
            <a:pPr algn="ctr" rtl="0">
              <a:buNone/>
            </a:pPr>
            <a:r>
              <a:rPr lang="en-US" b="1" dirty="0" smtClean="0"/>
              <a:t> that an antifungal </a:t>
            </a:r>
            <a:r>
              <a:rPr lang="en-US" b="1" dirty="0" err="1" smtClean="0"/>
              <a:t>triazole</a:t>
            </a:r>
            <a:r>
              <a:rPr lang="en-US" b="1" dirty="0" smtClean="0"/>
              <a:t> should be used instead </a:t>
            </a:r>
            <a:r>
              <a:rPr lang="fa-IR" b="1" dirty="0" smtClean="0"/>
              <a:t>      </a:t>
            </a:r>
            <a:r>
              <a:rPr lang="en-US" b="1" dirty="0" smtClean="0"/>
              <a:t>of AMB in the primary treatment of infection due to </a:t>
            </a:r>
            <a:r>
              <a:rPr lang="en-US" b="1" i="1" dirty="0" smtClean="0"/>
              <a:t>A.</a:t>
            </a:r>
            <a:r>
              <a:rPr lang="en-US" b="1" dirty="0" smtClean="0"/>
              <a:t> </a:t>
            </a:r>
            <a:r>
              <a:rPr lang="en-US" b="1" i="1" dirty="0" err="1" smtClean="0"/>
              <a:t>terreus</a:t>
            </a:r>
            <a:r>
              <a:rPr lang="en-US" b="1" i="1" dirty="0" smtClean="0"/>
              <a:t> (A-II)</a:t>
            </a:r>
            <a:endParaRPr lang="fa-IR" dirty="0"/>
          </a:p>
        </p:txBody>
      </p:sp>
      <p:sp>
        <p:nvSpPr>
          <p:cNvPr id="5" name="Rectangle 2"/>
          <p:cNvSpPr txBox="1">
            <a:spLocks noChangeArrowheads="1"/>
          </p:cNvSpPr>
          <p:nvPr/>
        </p:nvSpPr>
        <p:spPr bwMode="auto">
          <a:xfrm>
            <a:off x="6400800" y="6324600"/>
            <a:ext cx="27432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100" b="1" dirty="0" smtClean="0">
                <a:solidFill>
                  <a:srgbClr val="002060"/>
                </a:solidFill>
                <a:latin typeface="Arial" pitchFamily="34" charset="0"/>
                <a:ea typeface="Calibri" pitchFamily="34" charset="0"/>
                <a:cs typeface="Arial" pitchFamily="34" charset="0"/>
              </a:rPr>
              <a:t>IDSA Guideline of </a:t>
            </a:r>
            <a:r>
              <a:rPr lang="en-US" sz="1100" b="1" dirty="0" err="1" smtClean="0">
                <a:solidFill>
                  <a:srgbClr val="002060"/>
                </a:solidFill>
                <a:latin typeface="Arial" pitchFamily="34" charset="0"/>
                <a:ea typeface="Calibri" pitchFamily="34" charset="0"/>
                <a:cs typeface="Arial" pitchFamily="34" charset="0"/>
              </a:rPr>
              <a:t>Aspergillosis</a:t>
            </a:r>
            <a:r>
              <a:rPr lang="en-US" sz="1100" b="1" dirty="0" smtClean="0">
                <a:solidFill>
                  <a:srgbClr val="002060"/>
                </a:solidFill>
                <a:latin typeface="Arial" pitchFamily="34" charset="0"/>
                <a:ea typeface="Calibri" pitchFamily="34" charset="0"/>
                <a:cs typeface="Arial" pitchFamily="34" charset="0"/>
              </a:rPr>
              <a:t> 2008</a:t>
            </a:r>
          </a:p>
        </p:txBody>
      </p:sp>
    </p:spTree>
    <p:extLst>
      <p:ext uri="{BB962C8B-B14F-4D97-AF65-F5344CB8AC3E}">
        <p14:creationId xmlns:p14="http://schemas.microsoft.com/office/powerpoint/2010/main" xmlns="" val="32780584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dirty="0"/>
              <a:t>The Expert Panel favors an </a:t>
            </a:r>
            <a:r>
              <a:rPr lang="en-US" b="1" dirty="0" err="1"/>
              <a:t>echinocandin</a:t>
            </a:r>
            <a:r>
              <a:rPr lang="en-US" dirty="0"/>
              <a:t> </a:t>
            </a:r>
            <a:r>
              <a:rPr lang="en-US" dirty="0" smtClean="0"/>
              <a:t>for patients </a:t>
            </a:r>
            <a:r>
              <a:rPr lang="en-US" dirty="0"/>
              <a:t>with moderately severe to severe illness </a:t>
            </a:r>
            <a:r>
              <a:rPr lang="en-US" dirty="0" smtClean="0"/>
              <a:t>or for </a:t>
            </a:r>
            <a:r>
              <a:rPr lang="en-US" dirty="0"/>
              <a:t>patients who have had recent azole exposure (A-III</a:t>
            </a:r>
            <a:r>
              <a:rPr lang="en-US" dirty="0" smtClean="0"/>
              <a:t>).</a:t>
            </a:r>
          </a:p>
          <a:p>
            <a:r>
              <a:rPr lang="en-US" dirty="0" smtClean="0"/>
              <a:t> </a:t>
            </a:r>
            <a:r>
              <a:rPr lang="en-US" b="1" dirty="0" smtClean="0"/>
              <a:t>Fluconazole </a:t>
            </a:r>
            <a:r>
              <a:rPr lang="en-US" dirty="0" smtClean="0"/>
              <a:t>is </a:t>
            </a:r>
            <a:r>
              <a:rPr lang="en-US" dirty="0"/>
              <a:t>recommended for patients who are less </a:t>
            </a:r>
            <a:r>
              <a:rPr lang="en-US" dirty="0" smtClean="0"/>
              <a:t>critically ill </a:t>
            </a:r>
            <a:r>
              <a:rPr lang="en-US" dirty="0"/>
              <a:t>and who have had no recent azole exposure (A-III</a:t>
            </a:r>
            <a:r>
              <a:rPr lang="en-US" dirty="0" smtClean="0"/>
              <a:t>).</a:t>
            </a:r>
          </a:p>
          <a:p>
            <a:r>
              <a:rPr lang="en-US" dirty="0" smtClean="0"/>
              <a:t> The same </a:t>
            </a:r>
            <a:r>
              <a:rPr lang="en-US" dirty="0"/>
              <a:t>therapeutic approach is advised for children, with </a:t>
            </a:r>
            <a:r>
              <a:rPr lang="en-US" dirty="0" smtClean="0"/>
              <a:t>attention to </a:t>
            </a:r>
            <a:r>
              <a:rPr lang="en-US" dirty="0"/>
              <a:t>differences in dosing regimens.</a:t>
            </a:r>
          </a:p>
        </p:txBody>
      </p:sp>
    </p:spTree>
    <p:extLst>
      <p:ext uri="{BB962C8B-B14F-4D97-AF65-F5344CB8AC3E}">
        <p14:creationId xmlns:p14="http://schemas.microsoft.com/office/powerpoint/2010/main" xmlns="" val="217396274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fontScale="92500" lnSpcReduction="10000"/>
          </a:bodyPr>
          <a:lstStyle/>
          <a:p>
            <a:pPr algn="l" rtl="0"/>
            <a:r>
              <a:rPr lang="en-US" b="1" dirty="0" smtClean="0"/>
              <a:t>Although high-risk </a:t>
            </a:r>
            <a:r>
              <a:rPr lang="en-US" b="1" dirty="0" err="1" smtClean="0"/>
              <a:t>neutropenic</a:t>
            </a:r>
            <a:r>
              <a:rPr lang="en-US" b="1" dirty="0" smtClean="0"/>
              <a:t> patients with invasive </a:t>
            </a:r>
            <a:r>
              <a:rPr lang="en-US" b="1" dirty="0" err="1" smtClean="0"/>
              <a:t>aspergillosis</a:t>
            </a:r>
            <a:r>
              <a:rPr lang="en-US" b="1" dirty="0" smtClean="0"/>
              <a:t> may already be receiving granulocyte colony-stimulating factor or granulocyte-macrophage colony-stimulating factor as a component of their cancer chemotherapy, those </a:t>
            </a:r>
            <a:r>
              <a:rPr lang="en-US" b="1" dirty="0" err="1" smtClean="0"/>
              <a:t>neutropenic</a:t>
            </a:r>
            <a:r>
              <a:rPr lang="en-US" b="1" dirty="0" smtClean="0"/>
              <a:t> patients who are not receiving a colony-stimulating factor may benefit from the addition of granulocyte colony-stimulating factor or granulocyte-macrophage colony-stimulating factor (B-III)</a:t>
            </a:r>
            <a:endParaRPr lang="en-US" dirty="0" smtClean="0"/>
          </a:p>
          <a:p>
            <a:pPr algn="l" rtl="0"/>
            <a:endParaRPr lang="fa-IR" dirty="0"/>
          </a:p>
        </p:txBody>
      </p:sp>
      <p:sp>
        <p:nvSpPr>
          <p:cNvPr id="5" name="Rectangle 2"/>
          <p:cNvSpPr txBox="1">
            <a:spLocks noChangeArrowheads="1"/>
          </p:cNvSpPr>
          <p:nvPr/>
        </p:nvSpPr>
        <p:spPr bwMode="auto">
          <a:xfrm>
            <a:off x="6400800" y="6324600"/>
            <a:ext cx="27432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100" b="1" dirty="0" smtClean="0">
                <a:solidFill>
                  <a:srgbClr val="002060"/>
                </a:solidFill>
                <a:latin typeface="Arial" pitchFamily="34" charset="0"/>
                <a:ea typeface="Calibri" pitchFamily="34" charset="0"/>
                <a:cs typeface="Arial" pitchFamily="34" charset="0"/>
              </a:rPr>
              <a:t>IDSA Guideline of </a:t>
            </a:r>
            <a:r>
              <a:rPr lang="en-US" sz="1100" b="1" dirty="0" err="1" smtClean="0">
                <a:solidFill>
                  <a:srgbClr val="002060"/>
                </a:solidFill>
                <a:latin typeface="Arial" pitchFamily="34" charset="0"/>
                <a:ea typeface="Calibri" pitchFamily="34" charset="0"/>
                <a:cs typeface="Arial" pitchFamily="34" charset="0"/>
              </a:rPr>
              <a:t>Aspergillosis</a:t>
            </a:r>
            <a:r>
              <a:rPr lang="en-US" sz="1100" b="1" dirty="0" smtClean="0">
                <a:solidFill>
                  <a:srgbClr val="002060"/>
                </a:solidFill>
                <a:latin typeface="Arial" pitchFamily="34" charset="0"/>
                <a:ea typeface="Calibri" pitchFamily="34" charset="0"/>
                <a:cs typeface="Arial" pitchFamily="34" charset="0"/>
              </a:rPr>
              <a:t> 2008</a:t>
            </a:r>
          </a:p>
        </p:txBody>
      </p:sp>
    </p:spTree>
    <p:extLst>
      <p:ext uri="{BB962C8B-B14F-4D97-AF65-F5344CB8AC3E}">
        <p14:creationId xmlns:p14="http://schemas.microsoft.com/office/powerpoint/2010/main" xmlns="" val="11598068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l" rtl="0"/>
            <a:r>
              <a:rPr lang="en-US" dirty="0" smtClean="0"/>
              <a:t> </a:t>
            </a:r>
            <a:r>
              <a:rPr lang="en-US" b="1" dirty="0" smtClean="0"/>
              <a:t>Individual case reports suggest</a:t>
            </a:r>
            <a:r>
              <a:rPr lang="en-US" dirty="0" smtClean="0"/>
              <a:t> </a:t>
            </a:r>
            <a:r>
              <a:rPr lang="en-US" b="1" dirty="0" smtClean="0"/>
              <a:t>a role for IFN-</a:t>
            </a:r>
            <a:r>
              <a:rPr lang="en-US" dirty="0" smtClean="0"/>
              <a:t>g</a:t>
            </a:r>
            <a:r>
              <a:rPr lang="en-US" b="1" dirty="0" smtClean="0"/>
              <a:t> as adjunctive antifungal therapy for invasive </a:t>
            </a:r>
            <a:r>
              <a:rPr lang="en-US" b="1" dirty="0" err="1" smtClean="0"/>
              <a:t>aspergillosis</a:t>
            </a:r>
            <a:r>
              <a:rPr lang="en-US" b="1" dirty="0" smtClean="0"/>
              <a:t> in </a:t>
            </a:r>
            <a:r>
              <a:rPr lang="en-US" b="1" dirty="0" err="1" smtClean="0"/>
              <a:t>immunocompromised</a:t>
            </a:r>
            <a:r>
              <a:rPr lang="en-US" b="1" dirty="0" smtClean="0"/>
              <a:t> </a:t>
            </a:r>
            <a:r>
              <a:rPr lang="en-US" b="1" dirty="0" err="1" smtClean="0"/>
              <a:t>nonneutropenic</a:t>
            </a:r>
            <a:r>
              <a:rPr lang="en-US" b="1" dirty="0" smtClean="0"/>
              <a:t> patients, particularly those with CGD (B-III)</a:t>
            </a:r>
            <a:endParaRPr lang="fa-IR" dirty="0"/>
          </a:p>
        </p:txBody>
      </p:sp>
      <p:sp>
        <p:nvSpPr>
          <p:cNvPr id="5" name="Rectangle 2"/>
          <p:cNvSpPr txBox="1">
            <a:spLocks noChangeArrowheads="1"/>
          </p:cNvSpPr>
          <p:nvPr/>
        </p:nvSpPr>
        <p:spPr bwMode="auto">
          <a:xfrm>
            <a:off x="6400800" y="6324600"/>
            <a:ext cx="27432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100" b="1" dirty="0" smtClean="0">
                <a:solidFill>
                  <a:srgbClr val="002060"/>
                </a:solidFill>
                <a:latin typeface="Arial" pitchFamily="34" charset="0"/>
                <a:ea typeface="Calibri" pitchFamily="34" charset="0"/>
                <a:cs typeface="Arial" pitchFamily="34" charset="0"/>
              </a:rPr>
              <a:t>IDSA Guideline of </a:t>
            </a:r>
            <a:r>
              <a:rPr lang="en-US" sz="1100" b="1" dirty="0" err="1" smtClean="0">
                <a:solidFill>
                  <a:srgbClr val="002060"/>
                </a:solidFill>
                <a:latin typeface="Arial" pitchFamily="34" charset="0"/>
                <a:ea typeface="Calibri" pitchFamily="34" charset="0"/>
                <a:cs typeface="Arial" pitchFamily="34" charset="0"/>
              </a:rPr>
              <a:t>Aspergillosis</a:t>
            </a:r>
            <a:r>
              <a:rPr lang="en-US" sz="1100" b="1" dirty="0" smtClean="0">
                <a:solidFill>
                  <a:srgbClr val="002060"/>
                </a:solidFill>
                <a:latin typeface="Arial" pitchFamily="34" charset="0"/>
                <a:ea typeface="Calibri" pitchFamily="34" charset="0"/>
                <a:cs typeface="Arial" pitchFamily="34" charset="0"/>
              </a:rPr>
              <a:t> 2008</a:t>
            </a:r>
          </a:p>
        </p:txBody>
      </p:sp>
    </p:spTree>
    <p:extLst>
      <p:ext uri="{BB962C8B-B14F-4D97-AF65-F5344CB8AC3E}">
        <p14:creationId xmlns:p14="http://schemas.microsoft.com/office/powerpoint/2010/main" xmlns="" val="52866014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l" rtl="0"/>
            <a:r>
              <a:rPr lang="en-US" b="1" i="1" dirty="0" smtClean="0"/>
              <a:t>Management of immunosuppressive therapies. </a:t>
            </a:r>
            <a:r>
              <a:rPr lang="en-US" b="1" dirty="0" smtClean="0"/>
              <a:t>Withdrawal of corticosteroids or reduction of dosage is often critical for successful outcome in invasive </a:t>
            </a:r>
            <a:r>
              <a:rPr lang="en-US" b="1" dirty="0" err="1" smtClean="0"/>
              <a:t>aspergillosis</a:t>
            </a:r>
            <a:r>
              <a:rPr lang="en-US" b="1" dirty="0" smtClean="0"/>
              <a:t> (A-III)</a:t>
            </a:r>
            <a:endParaRPr lang="fa-IR" dirty="0"/>
          </a:p>
        </p:txBody>
      </p:sp>
      <p:sp>
        <p:nvSpPr>
          <p:cNvPr id="5" name="Rectangle 2"/>
          <p:cNvSpPr txBox="1">
            <a:spLocks noChangeArrowheads="1"/>
          </p:cNvSpPr>
          <p:nvPr/>
        </p:nvSpPr>
        <p:spPr bwMode="auto">
          <a:xfrm>
            <a:off x="6400800" y="6324600"/>
            <a:ext cx="27432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100" b="1" dirty="0" smtClean="0">
                <a:solidFill>
                  <a:srgbClr val="002060"/>
                </a:solidFill>
                <a:latin typeface="Arial" pitchFamily="34" charset="0"/>
                <a:ea typeface="Calibri" pitchFamily="34" charset="0"/>
                <a:cs typeface="Arial" pitchFamily="34" charset="0"/>
              </a:rPr>
              <a:t>IDSA Guideline of </a:t>
            </a:r>
            <a:r>
              <a:rPr lang="en-US" sz="1100" b="1" dirty="0" err="1" smtClean="0">
                <a:solidFill>
                  <a:srgbClr val="002060"/>
                </a:solidFill>
                <a:latin typeface="Arial" pitchFamily="34" charset="0"/>
                <a:ea typeface="Calibri" pitchFamily="34" charset="0"/>
                <a:cs typeface="Arial" pitchFamily="34" charset="0"/>
              </a:rPr>
              <a:t>Aspergillosis</a:t>
            </a:r>
            <a:r>
              <a:rPr lang="en-US" sz="1100" b="1" dirty="0" smtClean="0">
                <a:solidFill>
                  <a:srgbClr val="002060"/>
                </a:solidFill>
                <a:latin typeface="Arial" pitchFamily="34" charset="0"/>
                <a:ea typeface="Calibri" pitchFamily="34" charset="0"/>
                <a:cs typeface="Arial" pitchFamily="34" charset="0"/>
              </a:rPr>
              <a:t> 2008</a:t>
            </a:r>
          </a:p>
        </p:txBody>
      </p:sp>
    </p:spTree>
    <p:extLst>
      <p:ext uri="{BB962C8B-B14F-4D97-AF65-F5344CB8AC3E}">
        <p14:creationId xmlns:p14="http://schemas.microsoft.com/office/powerpoint/2010/main" xmlns="" val="296913984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l" rtl="0"/>
            <a:r>
              <a:rPr lang="en-US" b="1" dirty="0" smtClean="0"/>
              <a:t>For patients with chronic </a:t>
            </a:r>
            <a:r>
              <a:rPr lang="en-US" b="1" dirty="0" err="1" smtClean="0"/>
              <a:t>immunosuppression</a:t>
            </a:r>
            <a:r>
              <a:rPr lang="en-US" b="1" dirty="0" smtClean="0"/>
              <a:t>, continuation of antifungal therapy throughout the duration of </a:t>
            </a:r>
            <a:r>
              <a:rPr lang="en-US" b="1" dirty="0" err="1" smtClean="0"/>
              <a:t>immunosuppression</a:t>
            </a:r>
            <a:r>
              <a:rPr lang="en-US" b="1" dirty="0" smtClean="0"/>
              <a:t> seems to be associated with a more favorable outcome (A-III)</a:t>
            </a:r>
            <a:endParaRPr lang="fa-IR" dirty="0"/>
          </a:p>
        </p:txBody>
      </p:sp>
      <p:sp>
        <p:nvSpPr>
          <p:cNvPr id="5" name="Rectangle 2"/>
          <p:cNvSpPr txBox="1">
            <a:spLocks noChangeArrowheads="1"/>
          </p:cNvSpPr>
          <p:nvPr/>
        </p:nvSpPr>
        <p:spPr bwMode="auto">
          <a:xfrm>
            <a:off x="6400800" y="6324600"/>
            <a:ext cx="27432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100" b="1" dirty="0" smtClean="0">
                <a:solidFill>
                  <a:srgbClr val="002060"/>
                </a:solidFill>
                <a:latin typeface="Arial" pitchFamily="34" charset="0"/>
                <a:ea typeface="Calibri" pitchFamily="34" charset="0"/>
                <a:cs typeface="Arial" pitchFamily="34" charset="0"/>
              </a:rPr>
              <a:t>IDSA Guideline of </a:t>
            </a:r>
            <a:r>
              <a:rPr lang="en-US" sz="1100" b="1" dirty="0" err="1" smtClean="0">
                <a:solidFill>
                  <a:srgbClr val="002060"/>
                </a:solidFill>
                <a:latin typeface="Arial" pitchFamily="34" charset="0"/>
                <a:ea typeface="Calibri" pitchFamily="34" charset="0"/>
                <a:cs typeface="Arial" pitchFamily="34" charset="0"/>
              </a:rPr>
              <a:t>Aspergillosis</a:t>
            </a:r>
            <a:r>
              <a:rPr lang="en-US" sz="1100" b="1" dirty="0" smtClean="0">
                <a:solidFill>
                  <a:srgbClr val="002060"/>
                </a:solidFill>
                <a:latin typeface="Arial" pitchFamily="34" charset="0"/>
                <a:ea typeface="Calibri" pitchFamily="34" charset="0"/>
                <a:cs typeface="Arial" pitchFamily="34" charset="0"/>
              </a:rPr>
              <a:t> 2008</a:t>
            </a:r>
          </a:p>
        </p:txBody>
      </p:sp>
    </p:spTree>
    <p:extLst>
      <p:ext uri="{BB962C8B-B14F-4D97-AF65-F5344CB8AC3E}">
        <p14:creationId xmlns:p14="http://schemas.microsoft.com/office/powerpoint/2010/main" xmlns="" val="406186193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l" rtl="0"/>
            <a:r>
              <a:rPr lang="en-US" dirty="0" smtClean="0"/>
              <a:t> </a:t>
            </a:r>
            <a:r>
              <a:rPr lang="en-US" b="1" dirty="0" smtClean="0"/>
              <a:t>Surgical therapy may be useful in patients with lesions</a:t>
            </a:r>
            <a:r>
              <a:rPr lang="en-US" dirty="0" smtClean="0"/>
              <a:t> </a:t>
            </a:r>
            <a:r>
              <a:rPr lang="en-US" b="1" dirty="0" smtClean="0"/>
              <a:t>that are contiguous with the great vessels or the pericardium, </a:t>
            </a:r>
            <a:r>
              <a:rPr lang="en-US" b="1" dirty="0" err="1" smtClean="0"/>
              <a:t>hemoptysis</a:t>
            </a:r>
            <a:r>
              <a:rPr lang="en-US" b="1" dirty="0" smtClean="0"/>
              <a:t> from a single </a:t>
            </a:r>
            <a:r>
              <a:rPr lang="en-US" b="1" dirty="0" err="1" smtClean="0"/>
              <a:t>cavitary</a:t>
            </a:r>
            <a:r>
              <a:rPr lang="en-US" b="1" dirty="0" smtClean="0"/>
              <a:t> lesion, or invasion of the chest wall (B-II). Another relative indication for surgery is the resection of a single pulmonary lesion prior to intensive chemotherapy or HSCT (B-II)</a:t>
            </a:r>
            <a:endParaRPr lang="fa-IR" dirty="0"/>
          </a:p>
        </p:txBody>
      </p:sp>
      <p:sp>
        <p:nvSpPr>
          <p:cNvPr id="5" name="Rectangle 2"/>
          <p:cNvSpPr txBox="1">
            <a:spLocks noChangeArrowheads="1"/>
          </p:cNvSpPr>
          <p:nvPr/>
        </p:nvSpPr>
        <p:spPr bwMode="auto">
          <a:xfrm>
            <a:off x="6400800" y="6324600"/>
            <a:ext cx="27432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100" b="1" dirty="0" smtClean="0">
                <a:solidFill>
                  <a:srgbClr val="002060"/>
                </a:solidFill>
                <a:latin typeface="Arial" pitchFamily="34" charset="0"/>
                <a:ea typeface="Calibri" pitchFamily="34" charset="0"/>
                <a:cs typeface="Arial" pitchFamily="34" charset="0"/>
              </a:rPr>
              <a:t>IDSA Guideline of </a:t>
            </a:r>
            <a:r>
              <a:rPr lang="en-US" sz="1100" b="1" dirty="0" err="1" smtClean="0">
                <a:solidFill>
                  <a:srgbClr val="002060"/>
                </a:solidFill>
                <a:latin typeface="Arial" pitchFamily="34" charset="0"/>
                <a:ea typeface="Calibri" pitchFamily="34" charset="0"/>
                <a:cs typeface="Arial" pitchFamily="34" charset="0"/>
              </a:rPr>
              <a:t>Aspergillosis</a:t>
            </a:r>
            <a:r>
              <a:rPr lang="en-US" sz="1100" b="1" dirty="0" smtClean="0">
                <a:solidFill>
                  <a:srgbClr val="002060"/>
                </a:solidFill>
                <a:latin typeface="Arial" pitchFamily="34" charset="0"/>
                <a:ea typeface="Calibri" pitchFamily="34" charset="0"/>
                <a:cs typeface="Arial" pitchFamily="34" charset="0"/>
              </a:rPr>
              <a:t> 2008</a:t>
            </a:r>
          </a:p>
        </p:txBody>
      </p:sp>
    </p:spTree>
    <p:extLst>
      <p:ext uri="{BB962C8B-B14F-4D97-AF65-F5344CB8AC3E}">
        <p14:creationId xmlns:p14="http://schemas.microsoft.com/office/powerpoint/2010/main" xmlns="" val="204093899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24320" y="116633"/>
            <a:ext cx="7820025" cy="36724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38175" y="3933056"/>
            <a:ext cx="7867650" cy="25922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1111813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229600" cy="1143000"/>
          </a:xfrm>
        </p:spPr>
        <p:txBody>
          <a:bodyPr>
            <a:noAutofit/>
          </a:bodyPr>
          <a:lstStyle/>
          <a:p>
            <a:r>
              <a:rPr lang="en-US" sz="4000" b="1" dirty="0" smtClean="0">
                <a:effectLst>
                  <a:outerShdw blurRad="38100" dist="38100" dir="2700000" algn="tl">
                    <a:srgbClr val="000000">
                      <a:alpha val="43137"/>
                    </a:srgbClr>
                  </a:outerShdw>
                </a:effectLst>
              </a:rPr>
              <a:t>TRACHEOBRONCHIAL ASPERGILLOSIS</a:t>
            </a:r>
            <a:r>
              <a:rPr lang="en-US" sz="4000" dirty="0" smtClean="0">
                <a:effectLst>
                  <a:outerShdw blurRad="38100" dist="38100" dir="2700000" algn="tl">
                    <a:srgbClr val="000000">
                      <a:alpha val="43137"/>
                    </a:srgbClr>
                  </a:outerShdw>
                </a:effectLst>
              </a:rPr>
              <a:t/>
            </a:r>
            <a:br>
              <a:rPr lang="en-US" sz="4000" dirty="0" smtClean="0">
                <a:effectLst>
                  <a:outerShdw blurRad="38100" dist="38100" dir="2700000" algn="tl">
                    <a:srgbClr val="000000">
                      <a:alpha val="43137"/>
                    </a:srgbClr>
                  </a:outerShdw>
                </a:effectLst>
              </a:rPr>
            </a:br>
            <a:endParaRPr lang="fa-IR" sz="4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algn="l" rtl="0"/>
            <a:r>
              <a:rPr lang="en-US" b="1" i="1" dirty="0" smtClean="0"/>
              <a:t> </a:t>
            </a:r>
            <a:r>
              <a:rPr lang="en-US" b="1" dirty="0" err="1" smtClean="0"/>
              <a:t>Voriconazole</a:t>
            </a:r>
            <a:r>
              <a:rPr lang="en-US" b="1" dirty="0" smtClean="0"/>
              <a:t> is recommended as</a:t>
            </a:r>
            <a:r>
              <a:rPr lang="en-US" b="1" i="1" dirty="0" smtClean="0"/>
              <a:t> </a:t>
            </a:r>
            <a:r>
              <a:rPr lang="en-US" b="1" dirty="0" smtClean="0"/>
              <a:t>initial therapy                          in the treatment of </a:t>
            </a:r>
            <a:r>
              <a:rPr lang="en-US" b="1" dirty="0" err="1" smtClean="0"/>
              <a:t>tracheobronchial</a:t>
            </a:r>
            <a:r>
              <a:rPr lang="en-US" b="1" dirty="0" smtClean="0"/>
              <a:t> </a:t>
            </a:r>
            <a:r>
              <a:rPr lang="en-US" b="1" dirty="0" err="1" smtClean="0"/>
              <a:t>aspergillosis</a:t>
            </a:r>
            <a:r>
              <a:rPr lang="en-US" b="1" dirty="0" smtClean="0"/>
              <a:t> (B-II)</a:t>
            </a:r>
            <a:endParaRPr lang="fa-IR" dirty="0"/>
          </a:p>
        </p:txBody>
      </p:sp>
      <p:sp>
        <p:nvSpPr>
          <p:cNvPr id="5" name="Rectangle 2"/>
          <p:cNvSpPr txBox="1">
            <a:spLocks noChangeArrowheads="1"/>
          </p:cNvSpPr>
          <p:nvPr/>
        </p:nvSpPr>
        <p:spPr bwMode="auto">
          <a:xfrm>
            <a:off x="6400800" y="6324600"/>
            <a:ext cx="27432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100" b="1" dirty="0" smtClean="0">
                <a:solidFill>
                  <a:srgbClr val="002060"/>
                </a:solidFill>
                <a:latin typeface="Arial" pitchFamily="34" charset="0"/>
                <a:ea typeface="Calibri" pitchFamily="34" charset="0"/>
                <a:cs typeface="Arial" pitchFamily="34" charset="0"/>
              </a:rPr>
              <a:t>IDSA Guideline of </a:t>
            </a:r>
            <a:r>
              <a:rPr lang="en-US" sz="1100" b="1" dirty="0" err="1" smtClean="0">
                <a:solidFill>
                  <a:srgbClr val="002060"/>
                </a:solidFill>
                <a:latin typeface="Arial" pitchFamily="34" charset="0"/>
                <a:ea typeface="Calibri" pitchFamily="34" charset="0"/>
                <a:cs typeface="Arial" pitchFamily="34" charset="0"/>
              </a:rPr>
              <a:t>Aspergillosis</a:t>
            </a:r>
            <a:r>
              <a:rPr lang="en-US" sz="1100" b="1" dirty="0" smtClean="0">
                <a:solidFill>
                  <a:srgbClr val="002060"/>
                </a:solidFill>
                <a:latin typeface="Arial" pitchFamily="34" charset="0"/>
                <a:ea typeface="Calibri" pitchFamily="34" charset="0"/>
                <a:cs typeface="Arial" pitchFamily="34" charset="0"/>
              </a:rPr>
              <a:t> 2008</a:t>
            </a:r>
          </a:p>
        </p:txBody>
      </p:sp>
    </p:spTree>
    <p:extLst>
      <p:ext uri="{BB962C8B-B14F-4D97-AF65-F5344CB8AC3E}">
        <p14:creationId xmlns:p14="http://schemas.microsoft.com/office/powerpoint/2010/main" xmlns="" val="179556337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l" rtl="0"/>
            <a:r>
              <a:rPr lang="en-US" b="1" dirty="0" smtClean="0"/>
              <a:t>Because the</a:t>
            </a:r>
            <a:r>
              <a:rPr lang="en-US" dirty="0" smtClean="0"/>
              <a:t> </a:t>
            </a:r>
            <a:r>
              <a:rPr lang="en-US" b="1" dirty="0" smtClean="0"/>
              <a:t>use of D-AMB may result in increased </a:t>
            </a:r>
            <a:r>
              <a:rPr lang="en-US" b="1" dirty="0" err="1" smtClean="0"/>
              <a:t>nephrotoxicity</a:t>
            </a:r>
            <a:r>
              <a:rPr lang="en-US" b="1" dirty="0" smtClean="0"/>
              <a:t> in association with </a:t>
            </a:r>
            <a:r>
              <a:rPr lang="en-US" b="1" dirty="0" err="1" smtClean="0"/>
              <a:t>calcineurin</a:t>
            </a:r>
            <a:r>
              <a:rPr lang="en-US" b="1" dirty="0" smtClean="0"/>
              <a:t> inhibitors, an LFAB is recommended if a </a:t>
            </a:r>
            <a:r>
              <a:rPr lang="en-US" b="1" dirty="0" err="1" smtClean="0"/>
              <a:t>polyene</a:t>
            </a:r>
            <a:r>
              <a:rPr lang="en-US" b="1" dirty="0" smtClean="0"/>
              <a:t> is considered in the patient (e.g., lung transplant recipient) (B-III)</a:t>
            </a:r>
            <a:endParaRPr lang="fa-IR" dirty="0"/>
          </a:p>
        </p:txBody>
      </p:sp>
      <p:sp>
        <p:nvSpPr>
          <p:cNvPr id="5" name="Rectangle 2"/>
          <p:cNvSpPr txBox="1">
            <a:spLocks noChangeArrowheads="1"/>
          </p:cNvSpPr>
          <p:nvPr/>
        </p:nvSpPr>
        <p:spPr bwMode="auto">
          <a:xfrm>
            <a:off x="6400800" y="6324600"/>
            <a:ext cx="27432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100" b="1" dirty="0" smtClean="0">
                <a:solidFill>
                  <a:srgbClr val="002060"/>
                </a:solidFill>
                <a:latin typeface="Arial" pitchFamily="34" charset="0"/>
                <a:ea typeface="Calibri" pitchFamily="34" charset="0"/>
                <a:cs typeface="Arial" pitchFamily="34" charset="0"/>
              </a:rPr>
              <a:t>IDSA Guideline of </a:t>
            </a:r>
            <a:r>
              <a:rPr lang="en-US" sz="1100" b="1" dirty="0" err="1" smtClean="0">
                <a:solidFill>
                  <a:srgbClr val="002060"/>
                </a:solidFill>
                <a:latin typeface="Arial" pitchFamily="34" charset="0"/>
                <a:ea typeface="Calibri" pitchFamily="34" charset="0"/>
                <a:cs typeface="Arial" pitchFamily="34" charset="0"/>
              </a:rPr>
              <a:t>Aspergillosis</a:t>
            </a:r>
            <a:r>
              <a:rPr lang="en-US" sz="1100" b="1" dirty="0" smtClean="0">
                <a:solidFill>
                  <a:srgbClr val="002060"/>
                </a:solidFill>
                <a:latin typeface="Arial" pitchFamily="34" charset="0"/>
                <a:ea typeface="Calibri" pitchFamily="34" charset="0"/>
                <a:cs typeface="Arial" pitchFamily="34" charset="0"/>
              </a:rPr>
              <a:t> 2008</a:t>
            </a:r>
          </a:p>
        </p:txBody>
      </p:sp>
    </p:spTree>
    <p:extLst>
      <p:ext uri="{BB962C8B-B14F-4D97-AF65-F5344CB8AC3E}">
        <p14:creationId xmlns:p14="http://schemas.microsoft.com/office/powerpoint/2010/main" xmlns="" val="332461091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l" rtl="0"/>
            <a:r>
              <a:rPr lang="en-US" dirty="0" smtClean="0"/>
              <a:t> </a:t>
            </a:r>
            <a:r>
              <a:rPr lang="en-US" b="1" dirty="0" smtClean="0"/>
              <a:t>Aerosolized D-AMB or LFAB may have some benefit for delivering high concentrations of </a:t>
            </a:r>
            <a:r>
              <a:rPr lang="en-US" b="1" dirty="0" err="1" smtClean="0"/>
              <a:t>polyene</a:t>
            </a:r>
            <a:r>
              <a:rPr lang="en-US" b="1" dirty="0" smtClean="0"/>
              <a:t> therapy to the infected (often </a:t>
            </a:r>
            <a:r>
              <a:rPr lang="en-US" b="1" dirty="0" err="1" smtClean="0"/>
              <a:t>anastomotic</a:t>
            </a:r>
            <a:r>
              <a:rPr lang="en-US" b="1" dirty="0" smtClean="0"/>
              <a:t>) site; however, this approach has not been standardized and remains investigational (C-III)</a:t>
            </a:r>
            <a:endParaRPr lang="fa-IR" dirty="0"/>
          </a:p>
        </p:txBody>
      </p:sp>
      <p:sp>
        <p:nvSpPr>
          <p:cNvPr id="5" name="Rectangle 2"/>
          <p:cNvSpPr txBox="1">
            <a:spLocks noChangeArrowheads="1"/>
          </p:cNvSpPr>
          <p:nvPr/>
        </p:nvSpPr>
        <p:spPr bwMode="auto">
          <a:xfrm>
            <a:off x="6400800" y="6324600"/>
            <a:ext cx="27432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100" b="1" dirty="0" smtClean="0">
                <a:solidFill>
                  <a:srgbClr val="002060"/>
                </a:solidFill>
                <a:latin typeface="Arial" pitchFamily="34" charset="0"/>
                <a:ea typeface="Calibri" pitchFamily="34" charset="0"/>
                <a:cs typeface="Arial" pitchFamily="34" charset="0"/>
              </a:rPr>
              <a:t>IDSA Guideline of </a:t>
            </a:r>
            <a:r>
              <a:rPr lang="en-US" sz="1100" b="1" dirty="0" err="1" smtClean="0">
                <a:solidFill>
                  <a:srgbClr val="002060"/>
                </a:solidFill>
                <a:latin typeface="Arial" pitchFamily="34" charset="0"/>
                <a:ea typeface="Calibri" pitchFamily="34" charset="0"/>
                <a:cs typeface="Arial" pitchFamily="34" charset="0"/>
              </a:rPr>
              <a:t>Aspergillosis</a:t>
            </a:r>
            <a:r>
              <a:rPr lang="en-US" sz="1100" b="1" dirty="0" smtClean="0">
                <a:solidFill>
                  <a:srgbClr val="002060"/>
                </a:solidFill>
                <a:latin typeface="Arial" pitchFamily="34" charset="0"/>
                <a:ea typeface="Calibri" pitchFamily="34" charset="0"/>
                <a:cs typeface="Arial" pitchFamily="34" charset="0"/>
              </a:rPr>
              <a:t> 2008</a:t>
            </a:r>
          </a:p>
        </p:txBody>
      </p:sp>
    </p:spTree>
    <p:extLst>
      <p:ext uri="{BB962C8B-B14F-4D97-AF65-F5344CB8AC3E}">
        <p14:creationId xmlns:p14="http://schemas.microsoft.com/office/powerpoint/2010/main" xmlns="" val="186982169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48680"/>
            <a:ext cx="8229600" cy="1872208"/>
          </a:xfrm>
        </p:spPr>
        <p:txBody>
          <a:bodyPr>
            <a:noAutofit/>
          </a:bodyPr>
          <a:lstStyle/>
          <a:p>
            <a:r>
              <a:rPr lang="en-US" sz="3200" b="1" dirty="0" smtClean="0">
                <a:effectLst>
                  <a:outerShdw blurRad="38100" dist="38100" dir="2700000" algn="tl">
                    <a:srgbClr val="000000">
                      <a:alpha val="43137"/>
                    </a:srgbClr>
                  </a:outerShdw>
                </a:effectLst>
              </a:rPr>
              <a:t>CHRONIC NECROTIZING PULMONARY ASPERGILLOSIS (CNPA; SUBACUTE INVASIVE PULMONARY ASPERGILLOSIS)</a:t>
            </a:r>
            <a:r>
              <a:rPr lang="en-US" sz="3200" dirty="0" smtClean="0">
                <a:effectLst>
                  <a:outerShdw blurRad="38100" dist="38100" dir="2700000" algn="tl">
                    <a:srgbClr val="000000">
                      <a:alpha val="43137"/>
                    </a:srgbClr>
                  </a:outerShdw>
                </a:effectLst>
              </a:rPr>
              <a:t/>
            </a:r>
            <a:br>
              <a:rPr lang="en-US" sz="3200" dirty="0" smtClean="0">
                <a:effectLst>
                  <a:outerShdw blurRad="38100" dist="38100" dir="2700000" algn="tl">
                    <a:srgbClr val="000000">
                      <a:alpha val="43137"/>
                    </a:srgbClr>
                  </a:outerShdw>
                </a:effectLst>
              </a:rPr>
            </a:br>
            <a:endParaRPr lang="fa-IR" sz="32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468880"/>
            <a:ext cx="8229600" cy="4389120"/>
          </a:xfrm>
        </p:spPr>
        <p:txBody>
          <a:bodyPr/>
          <a:lstStyle/>
          <a:p>
            <a:pPr algn="l" rtl="0"/>
            <a:r>
              <a:rPr lang="en-US" b="1" i="1" dirty="0" smtClean="0"/>
              <a:t> </a:t>
            </a:r>
            <a:r>
              <a:rPr lang="en-US" b="1" dirty="0" smtClean="0"/>
              <a:t>The greatest body of evidence regarding effective therapy supports the use of orally administered </a:t>
            </a:r>
            <a:r>
              <a:rPr lang="en-US" b="1" dirty="0" err="1" smtClean="0"/>
              <a:t>itraconazole</a:t>
            </a:r>
            <a:r>
              <a:rPr lang="en-US" b="1" dirty="0" smtClean="0"/>
              <a:t> (B-III). Although </a:t>
            </a:r>
            <a:r>
              <a:rPr lang="en-US" b="1" dirty="0" err="1" smtClean="0"/>
              <a:t>voriconazole</a:t>
            </a:r>
            <a:r>
              <a:rPr lang="en-US" b="1" dirty="0" smtClean="0"/>
              <a:t> (and pre-</a:t>
            </a:r>
            <a:r>
              <a:rPr lang="en-US" b="1" dirty="0" err="1" smtClean="0"/>
              <a:t>sumably</a:t>
            </a:r>
            <a:r>
              <a:rPr lang="en-US" b="1" dirty="0" smtClean="0"/>
              <a:t> </a:t>
            </a:r>
            <a:r>
              <a:rPr lang="en-US" b="1" dirty="0" err="1" smtClean="0"/>
              <a:t>posaconazole</a:t>
            </a:r>
            <a:r>
              <a:rPr lang="en-US" b="1" dirty="0" smtClean="0"/>
              <a:t>) is also likely to be effective, there is less published information available for its use in CNPA (B-III)</a:t>
            </a:r>
            <a:endParaRPr lang="fa-IR" dirty="0"/>
          </a:p>
        </p:txBody>
      </p:sp>
      <p:sp>
        <p:nvSpPr>
          <p:cNvPr id="5" name="Rectangle 2"/>
          <p:cNvSpPr txBox="1">
            <a:spLocks noChangeArrowheads="1"/>
          </p:cNvSpPr>
          <p:nvPr/>
        </p:nvSpPr>
        <p:spPr bwMode="auto">
          <a:xfrm>
            <a:off x="6400800" y="6324600"/>
            <a:ext cx="27432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100" b="1" dirty="0" smtClean="0">
                <a:solidFill>
                  <a:srgbClr val="002060"/>
                </a:solidFill>
                <a:latin typeface="Arial" pitchFamily="34" charset="0"/>
                <a:ea typeface="Calibri" pitchFamily="34" charset="0"/>
                <a:cs typeface="Arial" pitchFamily="34" charset="0"/>
              </a:rPr>
              <a:t>IDSA Guideline of </a:t>
            </a:r>
            <a:r>
              <a:rPr lang="en-US" sz="1100" b="1" dirty="0" err="1" smtClean="0">
                <a:solidFill>
                  <a:srgbClr val="002060"/>
                </a:solidFill>
                <a:latin typeface="Arial" pitchFamily="34" charset="0"/>
                <a:ea typeface="Calibri" pitchFamily="34" charset="0"/>
                <a:cs typeface="Arial" pitchFamily="34" charset="0"/>
              </a:rPr>
              <a:t>Aspergillosis</a:t>
            </a:r>
            <a:r>
              <a:rPr lang="en-US" sz="1100" b="1" dirty="0" smtClean="0">
                <a:solidFill>
                  <a:srgbClr val="002060"/>
                </a:solidFill>
                <a:latin typeface="Arial" pitchFamily="34" charset="0"/>
                <a:ea typeface="Calibri" pitchFamily="34" charset="0"/>
                <a:cs typeface="Arial" pitchFamily="34" charset="0"/>
              </a:rPr>
              <a:t> 2008</a:t>
            </a:r>
          </a:p>
        </p:txBody>
      </p:sp>
    </p:spTree>
    <p:extLst>
      <p:ext uri="{BB962C8B-B14F-4D97-AF65-F5344CB8AC3E}">
        <p14:creationId xmlns:p14="http://schemas.microsoft.com/office/powerpoint/2010/main" xmlns="" val="1015222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t>Transition from an </a:t>
            </a:r>
            <a:r>
              <a:rPr lang="en-US" dirty="0" err="1"/>
              <a:t>echinocandin</a:t>
            </a:r>
            <a:r>
              <a:rPr lang="en-US" dirty="0"/>
              <a:t> to fluconazole is </a:t>
            </a:r>
            <a:r>
              <a:rPr lang="en-US" dirty="0" smtClean="0"/>
              <a:t>recommended for </a:t>
            </a:r>
            <a:r>
              <a:rPr lang="en-US" dirty="0"/>
              <a:t>patients who have isolates that are likely to </a:t>
            </a:r>
            <a:r>
              <a:rPr lang="en-US" dirty="0" smtClean="0"/>
              <a:t>be </a:t>
            </a:r>
            <a:r>
              <a:rPr lang="en-US" b="1" dirty="0" smtClean="0"/>
              <a:t>susceptible</a:t>
            </a:r>
            <a:r>
              <a:rPr lang="en-US" dirty="0" smtClean="0"/>
              <a:t> </a:t>
            </a:r>
            <a:r>
              <a:rPr lang="en-US" b="1" dirty="0"/>
              <a:t>to fluconazole </a:t>
            </a:r>
            <a:r>
              <a:rPr lang="en-US" dirty="0"/>
              <a:t>(</a:t>
            </a:r>
            <a:r>
              <a:rPr lang="en-US" dirty="0" err="1"/>
              <a:t>e.g</a:t>
            </a:r>
            <a:r>
              <a:rPr lang="en-US" b="1" dirty="0" err="1"/>
              <a:t>.,</a:t>
            </a:r>
            <a:r>
              <a:rPr lang="en-US" b="1" i="1" dirty="0" err="1"/>
              <a:t>Candida</a:t>
            </a:r>
            <a:r>
              <a:rPr lang="en-US" b="1" i="1" dirty="0"/>
              <a:t> </a:t>
            </a:r>
            <a:r>
              <a:rPr lang="en-US" b="1" i="1" dirty="0" err="1"/>
              <a:t>albicans</a:t>
            </a:r>
            <a:r>
              <a:rPr lang="en-US" dirty="0"/>
              <a:t>) </a:t>
            </a:r>
            <a:r>
              <a:rPr lang="en-US" b="1" dirty="0"/>
              <a:t>and</a:t>
            </a:r>
            <a:r>
              <a:rPr lang="en-US" dirty="0"/>
              <a:t> </a:t>
            </a:r>
            <a:r>
              <a:rPr lang="en-US" b="1" dirty="0" smtClean="0"/>
              <a:t>who are </a:t>
            </a:r>
            <a:r>
              <a:rPr lang="en-US" b="1" dirty="0"/>
              <a:t>clinically stable </a:t>
            </a:r>
            <a:r>
              <a:rPr lang="en-US" dirty="0"/>
              <a:t>(A-II).</a:t>
            </a:r>
          </a:p>
        </p:txBody>
      </p:sp>
    </p:spTree>
    <p:extLst>
      <p:ext uri="{BB962C8B-B14F-4D97-AF65-F5344CB8AC3E}">
        <p14:creationId xmlns:p14="http://schemas.microsoft.com/office/powerpoint/2010/main" xmlns="" val="146170811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1143000"/>
          </a:xfrm>
        </p:spPr>
        <p:txBody>
          <a:bodyPr>
            <a:noAutofit/>
          </a:bodyPr>
          <a:lstStyle/>
          <a:p>
            <a:pPr rtl="0"/>
            <a:r>
              <a:rPr lang="en-US" sz="3600" b="1" dirty="0" smtClean="0"/>
              <a:t>SINGLE-ORGAN, EXTRAPULMONARY FORMS OF INVASIVE ASPERGILLOSIS</a:t>
            </a:r>
            <a:r>
              <a:rPr lang="en-US" sz="3600" dirty="0" smtClean="0"/>
              <a:t/>
            </a:r>
            <a:br>
              <a:rPr lang="en-US" sz="3600" dirty="0" smtClean="0"/>
            </a:br>
            <a:endParaRPr lang="fa-IR" sz="3600" dirty="0"/>
          </a:p>
        </p:txBody>
      </p:sp>
      <p:sp>
        <p:nvSpPr>
          <p:cNvPr id="3" name="Content Placeholder 2"/>
          <p:cNvSpPr>
            <a:spLocks noGrp="1"/>
          </p:cNvSpPr>
          <p:nvPr>
            <p:ph idx="1"/>
          </p:nvPr>
        </p:nvSpPr>
        <p:spPr>
          <a:xfrm>
            <a:off x="457200" y="2590800"/>
            <a:ext cx="8229600" cy="4389120"/>
          </a:xfrm>
        </p:spPr>
        <p:txBody>
          <a:bodyPr/>
          <a:lstStyle/>
          <a:p>
            <a:pPr algn="l" rtl="0"/>
            <a:r>
              <a:rPr lang="en-US" dirty="0" smtClean="0"/>
              <a:t> </a:t>
            </a:r>
            <a:r>
              <a:rPr lang="en-US" b="1" dirty="0" smtClean="0"/>
              <a:t>However, based on the strength of the</a:t>
            </a:r>
            <a:r>
              <a:rPr lang="en-US" dirty="0" smtClean="0"/>
              <a:t> </a:t>
            </a:r>
            <a:r>
              <a:rPr lang="en-US" b="1" dirty="0" smtClean="0"/>
              <a:t>randomized study comparing </a:t>
            </a:r>
            <a:r>
              <a:rPr lang="en-US" b="1" dirty="0" err="1" smtClean="0"/>
              <a:t>voriconazole</a:t>
            </a:r>
            <a:r>
              <a:rPr lang="en-US" b="1" dirty="0" smtClean="0"/>
              <a:t> to D-AMB , the panel recommends </a:t>
            </a:r>
            <a:r>
              <a:rPr lang="en-US" b="1" dirty="0" err="1" smtClean="0"/>
              <a:t>voriconazole</a:t>
            </a:r>
            <a:r>
              <a:rPr lang="en-US" b="1" dirty="0" smtClean="0"/>
              <a:t> for primary treatment of these uncommon manifestations of invasive </a:t>
            </a:r>
            <a:r>
              <a:rPr lang="en-US" b="1" dirty="0" err="1" smtClean="0"/>
              <a:t>aspergillosis</a:t>
            </a:r>
            <a:r>
              <a:rPr lang="en-US" b="1" dirty="0" smtClean="0"/>
              <a:t> (B-III)</a:t>
            </a:r>
            <a:endParaRPr lang="fa-IR" dirty="0"/>
          </a:p>
        </p:txBody>
      </p:sp>
      <p:sp>
        <p:nvSpPr>
          <p:cNvPr id="5" name="Rectangle 2"/>
          <p:cNvSpPr txBox="1">
            <a:spLocks noChangeArrowheads="1"/>
          </p:cNvSpPr>
          <p:nvPr/>
        </p:nvSpPr>
        <p:spPr bwMode="auto">
          <a:xfrm>
            <a:off x="6400800" y="6324600"/>
            <a:ext cx="27432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100" b="1" dirty="0" smtClean="0">
                <a:solidFill>
                  <a:srgbClr val="002060"/>
                </a:solidFill>
                <a:latin typeface="Arial" pitchFamily="34" charset="0"/>
                <a:ea typeface="Calibri" pitchFamily="34" charset="0"/>
                <a:cs typeface="Arial" pitchFamily="34" charset="0"/>
              </a:rPr>
              <a:t>IDSA Guideline of </a:t>
            </a:r>
            <a:r>
              <a:rPr lang="en-US" sz="1100" b="1" dirty="0" err="1" smtClean="0">
                <a:solidFill>
                  <a:srgbClr val="002060"/>
                </a:solidFill>
                <a:latin typeface="Arial" pitchFamily="34" charset="0"/>
                <a:ea typeface="Calibri" pitchFamily="34" charset="0"/>
                <a:cs typeface="Arial" pitchFamily="34" charset="0"/>
              </a:rPr>
              <a:t>Aspergillosis</a:t>
            </a:r>
            <a:r>
              <a:rPr lang="en-US" sz="1100" b="1" dirty="0" smtClean="0">
                <a:solidFill>
                  <a:srgbClr val="002060"/>
                </a:solidFill>
                <a:latin typeface="Arial" pitchFamily="34" charset="0"/>
                <a:ea typeface="Calibri" pitchFamily="34" charset="0"/>
                <a:cs typeface="Arial" pitchFamily="34" charset="0"/>
              </a:rPr>
              <a:t> 2008</a:t>
            </a:r>
          </a:p>
        </p:txBody>
      </p:sp>
    </p:spTree>
    <p:extLst>
      <p:ext uri="{BB962C8B-B14F-4D97-AF65-F5344CB8AC3E}">
        <p14:creationId xmlns:p14="http://schemas.microsoft.com/office/powerpoint/2010/main" xmlns="" val="1870982193"/>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noAutofit/>
          </a:bodyPr>
          <a:lstStyle/>
          <a:p>
            <a:r>
              <a:rPr lang="en-US" sz="4000" b="1" dirty="0" smtClean="0"/>
              <a:t>ASPERGILLOSIS OF THE CNS</a:t>
            </a:r>
            <a:r>
              <a:rPr lang="en-US" sz="4000" dirty="0" smtClean="0"/>
              <a:t/>
            </a:r>
            <a:br>
              <a:rPr lang="en-US" sz="4000" dirty="0" smtClean="0"/>
            </a:br>
            <a:endParaRPr lang="fa-IR" sz="4000" dirty="0"/>
          </a:p>
        </p:txBody>
      </p:sp>
      <p:sp>
        <p:nvSpPr>
          <p:cNvPr id="3" name="Content Placeholder 2"/>
          <p:cNvSpPr>
            <a:spLocks noGrp="1"/>
          </p:cNvSpPr>
          <p:nvPr>
            <p:ph idx="1"/>
          </p:nvPr>
        </p:nvSpPr>
        <p:spPr/>
        <p:txBody>
          <a:bodyPr/>
          <a:lstStyle/>
          <a:p>
            <a:pPr algn="l" rtl="0"/>
            <a:r>
              <a:rPr lang="en-US" b="1" dirty="0" smtClean="0"/>
              <a:t>The weight of evidence supports </a:t>
            </a:r>
            <a:r>
              <a:rPr lang="en-US" b="1" dirty="0" err="1" smtClean="0"/>
              <a:t>voriconazole</a:t>
            </a:r>
            <a:r>
              <a:rPr lang="en-US" b="1" dirty="0" smtClean="0"/>
              <a:t> as the primary recommendation for systemic antifungal therapy of CNS </a:t>
            </a:r>
            <a:r>
              <a:rPr lang="en-US" b="1" dirty="0" err="1" smtClean="0"/>
              <a:t>aspergillosis</a:t>
            </a:r>
            <a:r>
              <a:rPr lang="en-US" b="1" dirty="0" smtClean="0"/>
              <a:t> (A-II). </a:t>
            </a:r>
            <a:r>
              <a:rPr lang="en-US" b="1" dirty="0" err="1" smtClean="0"/>
              <a:t>Itraconazole</a:t>
            </a:r>
            <a:r>
              <a:rPr lang="en-US" b="1" dirty="0" smtClean="0"/>
              <a:t>, </a:t>
            </a:r>
            <a:r>
              <a:rPr lang="en-US" b="1" dirty="0" err="1" smtClean="0"/>
              <a:t>posaconazole</a:t>
            </a:r>
            <a:r>
              <a:rPr lang="en-US" b="1" dirty="0" smtClean="0"/>
              <a:t>, or LFAB are recommended for patients who are intolerant or refractory to </a:t>
            </a:r>
            <a:r>
              <a:rPr lang="en-US" b="1" dirty="0" err="1" smtClean="0"/>
              <a:t>voriconazole</a:t>
            </a:r>
            <a:r>
              <a:rPr lang="en-US" b="1" dirty="0" smtClean="0"/>
              <a:t> (B-III)</a:t>
            </a:r>
            <a:endParaRPr lang="fa-IR" dirty="0"/>
          </a:p>
        </p:txBody>
      </p:sp>
      <p:sp>
        <p:nvSpPr>
          <p:cNvPr id="5" name="Rectangle 2"/>
          <p:cNvSpPr txBox="1">
            <a:spLocks noChangeArrowheads="1"/>
          </p:cNvSpPr>
          <p:nvPr/>
        </p:nvSpPr>
        <p:spPr bwMode="auto">
          <a:xfrm>
            <a:off x="6400800" y="6324600"/>
            <a:ext cx="27432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100" b="1" dirty="0" smtClean="0">
                <a:solidFill>
                  <a:srgbClr val="002060"/>
                </a:solidFill>
                <a:latin typeface="Arial" pitchFamily="34" charset="0"/>
                <a:ea typeface="Calibri" pitchFamily="34" charset="0"/>
                <a:cs typeface="Arial" pitchFamily="34" charset="0"/>
              </a:rPr>
              <a:t>IDSA Guideline of </a:t>
            </a:r>
            <a:r>
              <a:rPr lang="en-US" sz="1100" b="1" dirty="0" err="1" smtClean="0">
                <a:solidFill>
                  <a:srgbClr val="002060"/>
                </a:solidFill>
                <a:latin typeface="Arial" pitchFamily="34" charset="0"/>
                <a:ea typeface="Calibri" pitchFamily="34" charset="0"/>
                <a:cs typeface="Arial" pitchFamily="34" charset="0"/>
              </a:rPr>
              <a:t>Aspergillosis</a:t>
            </a:r>
            <a:r>
              <a:rPr lang="en-US" sz="1100" b="1" dirty="0" smtClean="0">
                <a:solidFill>
                  <a:srgbClr val="002060"/>
                </a:solidFill>
                <a:latin typeface="Arial" pitchFamily="34" charset="0"/>
                <a:ea typeface="Calibri" pitchFamily="34" charset="0"/>
                <a:cs typeface="Arial" pitchFamily="34" charset="0"/>
              </a:rPr>
              <a:t> 2008</a:t>
            </a:r>
          </a:p>
        </p:txBody>
      </p:sp>
    </p:spTree>
    <p:extLst>
      <p:ext uri="{BB962C8B-B14F-4D97-AF65-F5344CB8AC3E}">
        <p14:creationId xmlns:p14="http://schemas.microsoft.com/office/powerpoint/2010/main" xmlns="" val="168159033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143000"/>
          </a:xfrm>
        </p:spPr>
        <p:txBody>
          <a:bodyPr>
            <a:noAutofit/>
          </a:bodyPr>
          <a:lstStyle/>
          <a:p>
            <a:r>
              <a:rPr lang="en-US" sz="4000" b="1" dirty="0" smtClean="0"/>
              <a:t>INVASIVE SINONASAL ASPERGILLOSIS</a:t>
            </a:r>
            <a:r>
              <a:rPr lang="en-US" sz="4000" dirty="0" smtClean="0"/>
              <a:t/>
            </a:r>
            <a:br>
              <a:rPr lang="en-US" sz="4000" dirty="0" smtClean="0"/>
            </a:br>
            <a:endParaRPr lang="fa-IR" sz="4000" dirty="0"/>
          </a:p>
        </p:txBody>
      </p:sp>
      <p:sp>
        <p:nvSpPr>
          <p:cNvPr id="3" name="Content Placeholder 2"/>
          <p:cNvSpPr>
            <a:spLocks noGrp="1"/>
          </p:cNvSpPr>
          <p:nvPr>
            <p:ph idx="1"/>
          </p:nvPr>
        </p:nvSpPr>
        <p:spPr/>
        <p:txBody>
          <a:bodyPr>
            <a:normAutofit fontScale="77500" lnSpcReduction="20000"/>
          </a:bodyPr>
          <a:lstStyle/>
          <a:p>
            <a:pPr algn="l" rtl="0" hangingPunct="0"/>
            <a:r>
              <a:rPr lang="en-US" dirty="0" smtClean="0"/>
              <a:t> </a:t>
            </a:r>
            <a:r>
              <a:rPr lang="en-US" b="1" dirty="0" smtClean="0"/>
              <a:t>If the infection is known to be due</a:t>
            </a:r>
            <a:r>
              <a:rPr lang="en-US" dirty="0" smtClean="0"/>
              <a:t> </a:t>
            </a:r>
            <a:r>
              <a:rPr lang="en-US" b="1" dirty="0" smtClean="0"/>
              <a:t>to </a:t>
            </a:r>
            <a:r>
              <a:rPr lang="en-US" b="1" i="1" dirty="0" err="1" smtClean="0"/>
              <a:t>Aspergillus</a:t>
            </a:r>
            <a:r>
              <a:rPr lang="en-US" b="1" dirty="0" smtClean="0"/>
              <a:t>  species, </a:t>
            </a:r>
            <a:r>
              <a:rPr lang="en-US" b="1" dirty="0" err="1" smtClean="0"/>
              <a:t>voriconazole</a:t>
            </a:r>
            <a:r>
              <a:rPr lang="en-US" b="1" dirty="0" smtClean="0"/>
              <a:t> should be initiated(B-III) .Thus, if the etiological organism is not known or </a:t>
            </a:r>
            <a:r>
              <a:rPr lang="en-US" b="1" dirty="0" err="1" smtClean="0"/>
              <a:t>histopathologic</a:t>
            </a:r>
            <a:r>
              <a:rPr lang="en-US" b="1" dirty="0" smtClean="0"/>
              <a:t> examination is still pending, an AMB formulation should be initiated in anticipation of possible sinus </a:t>
            </a:r>
            <a:r>
              <a:rPr lang="en-US" b="1" dirty="0" err="1" smtClean="0"/>
              <a:t>zygomycosis</a:t>
            </a:r>
            <a:r>
              <a:rPr lang="en-US" b="1" dirty="0" smtClean="0"/>
              <a:t> (A-III) . </a:t>
            </a:r>
            <a:r>
              <a:rPr lang="en-US" b="1" dirty="0" err="1" smtClean="0"/>
              <a:t>Posaconazole</a:t>
            </a:r>
            <a:r>
              <a:rPr lang="en-US" b="1" dirty="0" smtClean="0"/>
              <a:t> demonstrates salvage activity in </a:t>
            </a:r>
            <a:r>
              <a:rPr lang="en-US" b="1" dirty="0" err="1" smtClean="0"/>
              <a:t>extrapulmonary</a:t>
            </a:r>
            <a:r>
              <a:rPr lang="en-US" b="1" dirty="0" smtClean="0"/>
              <a:t> </a:t>
            </a:r>
            <a:r>
              <a:rPr lang="en-US" b="1" dirty="0" err="1" smtClean="0"/>
              <a:t>aspergillosis</a:t>
            </a:r>
            <a:r>
              <a:rPr lang="en-US" b="1" dirty="0" smtClean="0"/>
              <a:t> and offers the theoretical advantage of activity against </a:t>
            </a:r>
            <a:r>
              <a:rPr lang="en-US" b="1" dirty="0" err="1" smtClean="0"/>
              <a:t>Zygomyetes</a:t>
            </a:r>
            <a:r>
              <a:rPr lang="en-US" b="1" dirty="0" smtClean="0"/>
              <a:t> in this context, although published clinical experience is limited (B-III).</a:t>
            </a:r>
            <a:endParaRPr lang="en-US" dirty="0" smtClean="0"/>
          </a:p>
          <a:p>
            <a:pPr algn="l" rtl="0">
              <a:buNone/>
            </a:pPr>
            <a:r>
              <a:rPr lang="en-US" dirty="0" smtClean="0"/>
              <a:t> </a:t>
            </a:r>
          </a:p>
          <a:p>
            <a:pPr algn="l" rtl="0"/>
            <a:r>
              <a:rPr lang="en-US" dirty="0" smtClean="0"/>
              <a:t>There are limited data supporting  </a:t>
            </a:r>
            <a:r>
              <a:rPr lang="en-US" dirty="0" err="1" smtClean="0"/>
              <a:t>echinocandin</a:t>
            </a:r>
            <a:r>
              <a:rPr lang="en-US" dirty="0" smtClean="0"/>
              <a:t> use in </a:t>
            </a:r>
            <a:r>
              <a:rPr lang="en-US" i="1" dirty="0" err="1" smtClean="0"/>
              <a:t>Aspergillus</a:t>
            </a:r>
            <a:r>
              <a:rPr lang="en-US" i="1" dirty="0" smtClean="0"/>
              <a:t>  </a:t>
            </a:r>
            <a:r>
              <a:rPr lang="en-US" dirty="0" smtClean="0"/>
              <a:t>sinusitis</a:t>
            </a:r>
            <a:endParaRPr lang="fa-IR" dirty="0"/>
          </a:p>
        </p:txBody>
      </p:sp>
      <p:sp>
        <p:nvSpPr>
          <p:cNvPr id="5" name="Rectangle 2"/>
          <p:cNvSpPr txBox="1">
            <a:spLocks noChangeArrowheads="1"/>
          </p:cNvSpPr>
          <p:nvPr/>
        </p:nvSpPr>
        <p:spPr bwMode="auto">
          <a:xfrm>
            <a:off x="6400800" y="6324600"/>
            <a:ext cx="27432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100" b="1" dirty="0" smtClean="0">
                <a:solidFill>
                  <a:srgbClr val="002060"/>
                </a:solidFill>
                <a:latin typeface="Arial" pitchFamily="34" charset="0"/>
                <a:ea typeface="Calibri" pitchFamily="34" charset="0"/>
                <a:cs typeface="Arial" pitchFamily="34" charset="0"/>
              </a:rPr>
              <a:t>IDSA Guideline of </a:t>
            </a:r>
            <a:r>
              <a:rPr lang="en-US" sz="1100" b="1" dirty="0" err="1" smtClean="0">
                <a:solidFill>
                  <a:srgbClr val="002060"/>
                </a:solidFill>
                <a:latin typeface="Arial" pitchFamily="34" charset="0"/>
                <a:ea typeface="Calibri" pitchFamily="34" charset="0"/>
                <a:cs typeface="Arial" pitchFamily="34" charset="0"/>
              </a:rPr>
              <a:t>Aspergillosis</a:t>
            </a:r>
            <a:r>
              <a:rPr lang="en-US" sz="1100" b="1" dirty="0" smtClean="0">
                <a:solidFill>
                  <a:srgbClr val="002060"/>
                </a:solidFill>
                <a:latin typeface="Arial" pitchFamily="34" charset="0"/>
                <a:ea typeface="Calibri" pitchFamily="34" charset="0"/>
                <a:cs typeface="Arial" pitchFamily="34" charset="0"/>
              </a:rPr>
              <a:t> 2008</a:t>
            </a:r>
          </a:p>
        </p:txBody>
      </p:sp>
    </p:spTree>
    <p:extLst>
      <p:ext uri="{BB962C8B-B14F-4D97-AF65-F5344CB8AC3E}">
        <p14:creationId xmlns:p14="http://schemas.microsoft.com/office/powerpoint/2010/main" xmlns="" val="67318496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l" rtl="0"/>
            <a:r>
              <a:rPr lang="en-US" b="1" dirty="0" smtClean="0"/>
              <a:t>EMPIRICAL ANTIFUNGAL THERAPY OF NEUTROPENIC PATIENTS WITH PROLONGED FEVER DESPITE ANTIBACTERIAL THERAPY AND PRESUMPTIVE THERAPY FOR INVASIVE ASPERGILLOSIS</a:t>
            </a:r>
            <a:endParaRPr lang="en-US" dirty="0" smtClean="0"/>
          </a:p>
          <a:p>
            <a:pPr algn="l" rtl="0"/>
            <a:endParaRPr lang="fa-IR" dirty="0"/>
          </a:p>
        </p:txBody>
      </p:sp>
      <p:sp>
        <p:nvSpPr>
          <p:cNvPr id="5" name="Rectangle 2"/>
          <p:cNvSpPr txBox="1">
            <a:spLocks noChangeArrowheads="1"/>
          </p:cNvSpPr>
          <p:nvPr/>
        </p:nvSpPr>
        <p:spPr bwMode="auto">
          <a:xfrm>
            <a:off x="6400800" y="6324600"/>
            <a:ext cx="27432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100" b="1" dirty="0" smtClean="0">
                <a:solidFill>
                  <a:srgbClr val="002060"/>
                </a:solidFill>
                <a:latin typeface="Arial" pitchFamily="34" charset="0"/>
                <a:ea typeface="Calibri" pitchFamily="34" charset="0"/>
                <a:cs typeface="Arial" pitchFamily="34" charset="0"/>
              </a:rPr>
              <a:t>IDSA Guideline of </a:t>
            </a:r>
            <a:r>
              <a:rPr lang="en-US" sz="1100" b="1" dirty="0" err="1" smtClean="0">
                <a:solidFill>
                  <a:srgbClr val="002060"/>
                </a:solidFill>
                <a:latin typeface="Arial" pitchFamily="34" charset="0"/>
                <a:ea typeface="Calibri" pitchFamily="34" charset="0"/>
                <a:cs typeface="Arial" pitchFamily="34" charset="0"/>
              </a:rPr>
              <a:t>Aspergillosis</a:t>
            </a:r>
            <a:r>
              <a:rPr lang="en-US" sz="1100" b="1" dirty="0" smtClean="0">
                <a:solidFill>
                  <a:srgbClr val="002060"/>
                </a:solidFill>
                <a:latin typeface="Arial" pitchFamily="34" charset="0"/>
                <a:ea typeface="Calibri" pitchFamily="34" charset="0"/>
                <a:cs typeface="Arial" pitchFamily="34" charset="0"/>
              </a:rPr>
              <a:t> 2008</a:t>
            </a:r>
          </a:p>
        </p:txBody>
      </p:sp>
    </p:spTree>
    <p:extLst>
      <p:ext uri="{BB962C8B-B14F-4D97-AF65-F5344CB8AC3E}">
        <p14:creationId xmlns:p14="http://schemas.microsoft.com/office/powerpoint/2010/main" xmlns="" val="395676854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normAutofit/>
          </a:bodyPr>
          <a:lstStyle/>
          <a:p>
            <a:pPr algn="l" rtl="0"/>
            <a:r>
              <a:rPr lang="en-US" b="1" i="1" dirty="0" smtClean="0"/>
              <a:t> </a:t>
            </a:r>
            <a:r>
              <a:rPr lang="en-US" b="1" dirty="0" smtClean="0"/>
              <a:t>Empirical antifungal therapy with</a:t>
            </a:r>
            <a:r>
              <a:rPr lang="en-US" b="1" i="1" dirty="0" smtClean="0"/>
              <a:t> </a:t>
            </a:r>
            <a:r>
              <a:rPr lang="en-US" b="1" dirty="0" smtClean="0"/>
              <a:t>AMB, an LFAB, </a:t>
            </a:r>
            <a:r>
              <a:rPr lang="en-US" b="1" dirty="0" err="1" smtClean="0"/>
              <a:t>itraconazole</a:t>
            </a:r>
            <a:r>
              <a:rPr lang="en-US" b="1" dirty="0" smtClean="0"/>
              <a:t>, </a:t>
            </a:r>
            <a:r>
              <a:rPr lang="en-US" b="1" dirty="0" err="1" smtClean="0"/>
              <a:t>voriconazole</a:t>
            </a:r>
            <a:r>
              <a:rPr lang="en-US" b="1" dirty="0" smtClean="0"/>
              <a:t>, or </a:t>
            </a:r>
            <a:r>
              <a:rPr lang="en-US" b="1" dirty="0" err="1" smtClean="0"/>
              <a:t>caspofungin</a:t>
            </a:r>
            <a:r>
              <a:rPr lang="en-US" b="1" dirty="0" smtClean="0"/>
              <a:t> is recommended for high-risk patients with prolonged </a:t>
            </a:r>
            <a:r>
              <a:rPr lang="en-US" b="1" dirty="0" err="1" smtClean="0"/>
              <a:t>neutropenia</a:t>
            </a:r>
            <a:r>
              <a:rPr lang="en-US" b="1" dirty="0" smtClean="0"/>
              <a:t> who remain persistently febrile despite broad-spectrum antibiotic therapy (A-I)</a:t>
            </a:r>
            <a:endParaRPr lang="fa-IR" dirty="0"/>
          </a:p>
        </p:txBody>
      </p:sp>
      <p:sp>
        <p:nvSpPr>
          <p:cNvPr id="5" name="Rectangle 2"/>
          <p:cNvSpPr txBox="1">
            <a:spLocks noChangeArrowheads="1"/>
          </p:cNvSpPr>
          <p:nvPr/>
        </p:nvSpPr>
        <p:spPr bwMode="auto">
          <a:xfrm>
            <a:off x="6400800" y="6324600"/>
            <a:ext cx="27432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100" b="1" dirty="0" smtClean="0">
                <a:solidFill>
                  <a:srgbClr val="002060"/>
                </a:solidFill>
                <a:latin typeface="Arial" pitchFamily="34" charset="0"/>
                <a:ea typeface="Calibri" pitchFamily="34" charset="0"/>
                <a:cs typeface="Arial" pitchFamily="34" charset="0"/>
              </a:rPr>
              <a:t>IDSA Guideline of </a:t>
            </a:r>
            <a:r>
              <a:rPr lang="en-US" sz="1100" b="1" dirty="0" err="1" smtClean="0">
                <a:solidFill>
                  <a:srgbClr val="002060"/>
                </a:solidFill>
                <a:latin typeface="Arial" pitchFamily="34" charset="0"/>
                <a:ea typeface="Calibri" pitchFamily="34" charset="0"/>
                <a:cs typeface="Arial" pitchFamily="34" charset="0"/>
              </a:rPr>
              <a:t>Aspergillosis</a:t>
            </a:r>
            <a:r>
              <a:rPr lang="en-US" sz="1100" b="1" dirty="0" smtClean="0">
                <a:solidFill>
                  <a:srgbClr val="002060"/>
                </a:solidFill>
                <a:latin typeface="Arial" pitchFamily="34" charset="0"/>
                <a:ea typeface="Calibri" pitchFamily="34" charset="0"/>
                <a:cs typeface="Arial" pitchFamily="34" charset="0"/>
              </a:rPr>
              <a:t> 2008</a:t>
            </a:r>
          </a:p>
        </p:txBody>
      </p:sp>
    </p:spTree>
    <p:extLst>
      <p:ext uri="{BB962C8B-B14F-4D97-AF65-F5344CB8AC3E}">
        <p14:creationId xmlns:p14="http://schemas.microsoft.com/office/powerpoint/2010/main" xmlns="" val="390784857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l" rtl="0"/>
            <a:r>
              <a:rPr lang="en-US" b="1" dirty="0" smtClean="0"/>
              <a:t> Empirical antifungal therapy is not recommended for patients who are anticipated to have short durations of neutropenia (duration of neutropenia, 10 days), unless other findings indicate the presence of an invasive fungal infection (B-III)</a:t>
            </a:r>
            <a:endParaRPr lang="fa-IR" dirty="0"/>
          </a:p>
        </p:txBody>
      </p:sp>
      <p:sp>
        <p:nvSpPr>
          <p:cNvPr id="5" name="Rectangle 2"/>
          <p:cNvSpPr txBox="1">
            <a:spLocks noChangeArrowheads="1"/>
          </p:cNvSpPr>
          <p:nvPr/>
        </p:nvSpPr>
        <p:spPr bwMode="auto">
          <a:xfrm>
            <a:off x="6400800" y="6324600"/>
            <a:ext cx="27432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100" b="1" dirty="0" smtClean="0">
                <a:solidFill>
                  <a:srgbClr val="002060"/>
                </a:solidFill>
                <a:latin typeface="Arial" pitchFamily="34" charset="0"/>
                <a:ea typeface="Calibri" pitchFamily="34" charset="0"/>
                <a:cs typeface="Arial" pitchFamily="34" charset="0"/>
              </a:rPr>
              <a:t>IDSA Guideline of </a:t>
            </a:r>
            <a:r>
              <a:rPr lang="en-US" sz="1100" b="1" dirty="0" err="1" smtClean="0">
                <a:solidFill>
                  <a:srgbClr val="002060"/>
                </a:solidFill>
                <a:latin typeface="Arial" pitchFamily="34" charset="0"/>
                <a:ea typeface="Calibri" pitchFamily="34" charset="0"/>
                <a:cs typeface="Arial" pitchFamily="34" charset="0"/>
              </a:rPr>
              <a:t>Aspergillosis</a:t>
            </a:r>
            <a:r>
              <a:rPr lang="en-US" sz="1100" b="1" dirty="0" smtClean="0">
                <a:solidFill>
                  <a:srgbClr val="002060"/>
                </a:solidFill>
                <a:latin typeface="Arial" pitchFamily="34" charset="0"/>
                <a:ea typeface="Calibri" pitchFamily="34" charset="0"/>
                <a:cs typeface="Arial" pitchFamily="34" charset="0"/>
              </a:rPr>
              <a:t> 2008</a:t>
            </a:r>
          </a:p>
        </p:txBody>
      </p:sp>
    </p:spTree>
    <p:extLst>
      <p:ext uri="{BB962C8B-B14F-4D97-AF65-F5344CB8AC3E}">
        <p14:creationId xmlns:p14="http://schemas.microsoft.com/office/powerpoint/2010/main" xmlns="" val="403966440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76672"/>
            <a:ext cx="8229600" cy="1728192"/>
          </a:xfrm>
        </p:spPr>
        <p:txBody>
          <a:bodyPr>
            <a:noAutofit/>
          </a:bodyPr>
          <a:lstStyle/>
          <a:p>
            <a:r>
              <a:rPr lang="en-US" sz="4000" dirty="0" smtClean="0"/>
              <a:t> </a:t>
            </a:r>
            <a:br>
              <a:rPr lang="en-US" sz="4000" dirty="0" smtClean="0"/>
            </a:br>
            <a:r>
              <a:rPr lang="en-US" sz="4000" b="1" dirty="0" smtClean="0"/>
              <a:t>PROPHYLAXIS AGAINST INVASIVE</a:t>
            </a:r>
            <a:r>
              <a:rPr lang="en-US" sz="4000" dirty="0" smtClean="0"/>
              <a:t/>
            </a:r>
            <a:br>
              <a:rPr lang="en-US" sz="4000" dirty="0" smtClean="0"/>
            </a:br>
            <a:r>
              <a:rPr lang="en-US" sz="4000" b="1" dirty="0" smtClean="0"/>
              <a:t>ASPERGILLOSIS</a:t>
            </a:r>
            <a:r>
              <a:rPr lang="en-US" sz="4000" dirty="0" smtClean="0"/>
              <a:t/>
            </a:r>
            <a:br>
              <a:rPr lang="en-US" sz="4000" dirty="0" smtClean="0"/>
            </a:br>
            <a:endParaRPr lang="fa-IR" sz="4000" dirty="0"/>
          </a:p>
        </p:txBody>
      </p:sp>
      <p:sp>
        <p:nvSpPr>
          <p:cNvPr id="3" name="Content Placeholder 2"/>
          <p:cNvSpPr>
            <a:spLocks noGrp="1"/>
          </p:cNvSpPr>
          <p:nvPr>
            <p:ph idx="1"/>
          </p:nvPr>
        </p:nvSpPr>
        <p:spPr>
          <a:xfrm>
            <a:off x="457200" y="2209800"/>
            <a:ext cx="8229600" cy="4389120"/>
          </a:xfrm>
        </p:spPr>
        <p:txBody>
          <a:bodyPr/>
          <a:lstStyle/>
          <a:p>
            <a:pPr algn="l" rtl="0"/>
            <a:r>
              <a:rPr lang="en-US" b="1" i="1" dirty="0" smtClean="0"/>
              <a:t> </a:t>
            </a:r>
            <a:r>
              <a:rPr lang="en-US" b="1" dirty="0" smtClean="0"/>
              <a:t>Antifungal prophylaxis with </a:t>
            </a:r>
            <a:r>
              <a:rPr lang="en-US" b="1" dirty="0" err="1" smtClean="0"/>
              <a:t>posaconazole</a:t>
            </a:r>
            <a:r>
              <a:rPr lang="en-US" b="1" dirty="0" smtClean="0"/>
              <a:t> can be recommended in HSCT recipients with GVHD who are at high risk for invasive </a:t>
            </a:r>
            <a:r>
              <a:rPr lang="en-US" b="1" dirty="0" err="1" smtClean="0"/>
              <a:t>aspergillosis</a:t>
            </a:r>
            <a:r>
              <a:rPr lang="en-US" b="1" dirty="0" smtClean="0"/>
              <a:t> and in patients with acute </a:t>
            </a:r>
            <a:r>
              <a:rPr lang="en-US" b="1" dirty="0" err="1" smtClean="0"/>
              <a:t>myelogenous</a:t>
            </a:r>
            <a:r>
              <a:rPr lang="en-US" b="1" dirty="0" smtClean="0"/>
              <a:t> leukemia or </a:t>
            </a:r>
            <a:r>
              <a:rPr lang="en-US" b="1" dirty="0" err="1" smtClean="0"/>
              <a:t>myelodysplastic</a:t>
            </a:r>
            <a:r>
              <a:rPr lang="en-US" b="1" dirty="0" smtClean="0"/>
              <a:t> syndrome who are at high risk for invasive </a:t>
            </a:r>
            <a:r>
              <a:rPr lang="en-US" b="1" dirty="0" err="1" smtClean="0"/>
              <a:t>aspergillosis</a:t>
            </a:r>
            <a:r>
              <a:rPr lang="en-US" b="1" dirty="0" smtClean="0"/>
              <a:t> (A-I). </a:t>
            </a:r>
            <a:r>
              <a:rPr lang="en-US" b="1" dirty="0" err="1" smtClean="0"/>
              <a:t>Itraconazole</a:t>
            </a:r>
            <a:r>
              <a:rPr lang="en-US" b="1" dirty="0" smtClean="0"/>
              <a:t> may be effective, but tolerability limits its </a:t>
            </a:r>
            <a:r>
              <a:rPr lang="en-US" b="1" smtClean="0"/>
              <a:t>use (B-I)</a:t>
            </a:r>
            <a:endParaRPr lang="fa-IR" dirty="0"/>
          </a:p>
        </p:txBody>
      </p:sp>
      <p:sp>
        <p:nvSpPr>
          <p:cNvPr id="5" name="Rectangle 2"/>
          <p:cNvSpPr txBox="1">
            <a:spLocks noChangeArrowheads="1"/>
          </p:cNvSpPr>
          <p:nvPr/>
        </p:nvSpPr>
        <p:spPr bwMode="auto">
          <a:xfrm>
            <a:off x="6400800" y="6324600"/>
            <a:ext cx="2743200" cy="2616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1100" b="1" dirty="0" smtClean="0">
                <a:solidFill>
                  <a:srgbClr val="002060"/>
                </a:solidFill>
                <a:latin typeface="Arial" pitchFamily="34" charset="0"/>
                <a:ea typeface="Calibri" pitchFamily="34" charset="0"/>
                <a:cs typeface="Arial" pitchFamily="34" charset="0"/>
              </a:rPr>
              <a:t>IDSA Guideline of </a:t>
            </a:r>
            <a:r>
              <a:rPr lang="en-US" sz="1100" b="1" dirty="0" err="1" smtClean="0">
                <a:solidFill>
                  <a:srgbClr val="002060"/>
                </a:solidFill>
                <a:latin typeface="Arial" pitchFamily="34" charset="0"/>
                <a:ea typeface="Calibri" pitchFamily="34" charset="0"/>
                <a:cs typeface="Arial" pitchFamily="34" charset="0"/>
              </a:rPr>
              <a:t>Aspergillosis</a:t>
            </a:r>
            <a:r>
              <a:rPr lang="en-US" sz="1100" b="1" dirty="0" smtClean="0">
                <a:solidFill>
                  <a:srgbClr val="002060"/>
                </a:solidFill>
                <a:latin typeface="Arial" pitchFamily="34" charset="0"/>
                <a:ea typeface="Calibri" pitchFamily="34" charset="0"/>
                <a:cs typeface="Arial" pitchFamily="34" charset="0"/>
              </a:rPr>
              <a:t> 2008</a:t>
            </a:r>
          </a:p>
        </p:txBody>
      </p:sp>
    </p:spTree>
    <p:extLst>
      <p:ext uri="{BB962C8B-B14F-4D97-AF65-F5344CB8AC3E}">
        <p14:creationId xmlns:p14="http://schemas.microsoft.com/office/powerpoint/2010/main" xmlns="" val="12127195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68953" y="0"/>
            <a:ext cx="6696743" cy="450912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15616" y="4509120"/>
            <a:ext cx="6552727" cy="21602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9082746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536" y="620688"/>
            <a:ext cx="8280920" cy="583264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60015004"/>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536" y="404664"/>
            <a:ext cx="8280920" cy="57606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90086527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906</TotalTime>
  <Words>4771</Words>
  <Application>Microsoft Office PowerPoint</Application>
  <PresentationFormat>On-screen Show (4:3)</PresentationFormat>
  <Paragraphs>234</Paragraphs>
  <Slides>122</Slides>
  <Notes>5</Notes>
  <HiddenSlides>0</HiddenSlides>
  <MMClips>0</MMClips>
  <ScaleCrop>false</ScaleCrop>
  <HeadingPairs>
    <vt:vector size="4" baseType="variant">
      <vt:variant>
        <vt:lpstr>Theme</vt:lpstr>
      </vt:variant>
      <vt:variant>
        <vt:i4>1</vt:i4>
      </vt:variant>
      <vt:variant>
        <vt:lpstr>Slide Titles</vt:lpstr>
      </vt:variant>
      <vt:variant>
        <vt:i4>122</vt:i4>
      </vt:variant>
    </vt:vector>
  </HeadingPairs>
  <TitlesOfParts>
    <vt:vector size="123" baseType="lpstr">
      <vt:lpstr>Office Theme</vt:lpstr>
      <vt:lpstr>Antifungal Treatment</vt:lpstr>
      <vt:lpstr>Slide 2</vt:lpstr>
      <vt:lpstr>Candidiasis Spectrum of Infection</vt:lpstr>
      <vt:lpstr>Slide 4</vt:lpstr>
      <vt:lpstr>Slide 5</vt:lpstr>
      <vt:lpstr>Slide 6</vt:lpstr>
      <vt:lpstr>Candidemia in Nonneutropenic Patients</vt:lpstr>
      <vt:lpstr>Slide 8</vt:lpstr>
      <vt:lpstr>Slide 9</vt:lpstr>
      <vt:lpstr>Slide 10</vt:lpstr>
      <vt:lpstr>Slide 11</vt:lpstr>
      <vt:lpstr>Slide 12</vt:lpstr>
      <vt:lpstr>Slide 13</vt:lpstr>
      <vt:lpstr>Slide 14</vt:lpstr>
      <vt:lpstr>Slide 15</vt:lpstr>
      <vt:lpstr>Candidemia in Neutropenic Patients</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Pediatric Dosing</vt:lpstr>
      <vt:lpstr>Slide 35</vt:lpstr>
      <vt:lpstr>Slide 36</vt:lpstr>
      <vt:lpstr>Slide 37</vt:lpstr>
      <vt:lpstr>Slide 38</vt:lpstr>
      <vt:lpstr>Slide 39</vt:lpstr>
      <vt:lpstr>Slide 40</vt:lpstr>
      <vt:lpstr>Slide 41</vt:lpstr>
      <vt:lpstr>Slide 42</vt:lpstr>
      <vt:lpstr>Slide 43</vt:lpstr>
      <vt:lpstr>Antifungal Susceptibility Testing</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Aspergillosis</vt:lpstr>
      <vt:lpstr>Invasive Aspergillosis </vt:lpstr>
      <vt:lpstr>Slide 63</vt:lpstr>
      <vt:lpstr>Slide 64</vt:lpstr>
      <vt:lpstr>  INVASIVE PULMONARY ASPERGILLOSIS </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TRACHEOBRONCHIAL ASPERGILLOSIS </vt:lpstr>
      <vt:lpstr>Slide 87</vt:lpstr>
      <vt:lpstr>Slide 88</vt:lpstr>
      <vt:lpstr>CHRONIC NECROTIZING PULMONARY ASPERGILLOSIS (CNPA; SUBACUTE INVASIVE PULMONARY ASPERGILLOSIS) </vt:lpstr>
      <vt:lpstr>SINGLE-ORGAN, EXTRAPULMONARY FORMS OF INVASIVE ASPERGILLOSIS </vt:lpstr>
      <vt:lpstr>ASPERGILLOSIS OF THE CNS </vt:lpstr>
      <vt:lpstr>INVASIVE SINONASAL ASPERGILLOSIS </vt:lpstr>
      <vt:lpstr>Slide 93</vt:lpstr>
      <vt:lpstr>Slide 94</vt:lpstr>
      <vt:lpstr>Slide 95</vt:lpstr>
      <vt:lpstr>  PROPHYLAXIS AGAINST INVASIVE ASPERGILLOSIS </vt:lpstr>
      <vt:lpstr>Slide 97</vt:lpstr>
      <vt:lpstr>Slide 98</vt:lpstr>
      <vt:lpstr>Slide 99</vt:lpstr>
      <vt:lpstr>When should Antifungal prophylaxis given?</vt:lpstr>
      <vt:lpstr>Slide 101</vt:lpstr>
      <vt:lpstr>High risk</vt:lpstr>
      <vt:lpstr>With what agent</vt:lpstr>
      <vt:lpstr>When should Antifungal prophylaxis given?</vt:lpstr>
      <vt:lpstr>Slide 105</vt:lpstr>
      <vt:lpstr>Slide 106</vt:lpstr>
      <vt:lpstr>Slide 107</vt:lpstr>
      <vt:lpstr>Slide 108</vt:lpstr>
      <vt:lpstr>Regimens</vt:lpstr>
      <vt:lpstr>Duration</vt:lpstr>
      <vt:lpstr>Slide 111</vt:lpstr>
      <vt:lpstr>Low Risk</vt:lpstr>
      <vt:lpstr>Slide 113</vt:lpstr>
      <vt:lpstr>Slide 114</vt:lpstr>
      <vt:lpstr>What Is the Role of Empirical or Preemptive Antifungal Therapy and Which Antifungal Should be Used?</vt:lpstr>
      <vt:lpstr>Slide 116</vt:lpstr>
      <vt:lpstr>Slide 117</vt:lpstr>
      <vt:lpstr>Slide 118</vt:lpstr>
      <vt:lpstr>Slide 119</vt:lpstr>
      <vt:lpstr>Slide 120</vt:lpstr>
      <vt:lpstr>Slide 121</vt:lpstr>
      <vt:lpstr>Slide 122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Antifungal Treatment</dc:title>
  <dc:creator>MK</dc:creator>
  <cp:lastModifiedBy>p.eshghi</cp:lastModifiedBy>
  <cp:revision>58</cp:revision>
  <dcterms:created xsi:type="dcterms:W3CDTF">2013-05-25T03:28:16Z</dcterms:created>
  <dcterms:modified xsi:type="dcterms:W3CDTF">2013-06-02T06:51:37Z</dcterms:modified>
</cp:coreProperties>
</file>