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324" r:id="rId10"/>
    <p:sldId id="323" r:id="rId11"/>
    <p:sldId id="316" r:id="rId12"/>
    <p:sldId id="266" r:id="rId13"/>
    <p:sldId id="278" r:id="rId14"/>
    <p:sldId id="264" r:id="rId15"/>
    <p:sldId id="282" r:id="rId16"/>
    <p:sldId id="283" r:id="rId17"/>
    <p:sldId id="328" r:id="rId18"/>
    <p:sldId id="317" r:id="rId19"/>
    <p:sldId id="319" r:id="rId20"/>
    <p:sldId id="318" r:id="rId21"/>
    <p:sldId id="327" r:id="rId22"/>
    <p:sldId id="326" r:id="rId23"/>
    <p:sldId id="320" r:id="rId24"/>
    <p:sldId id="325" r:id="rId25"/>
    <p:sldId id="322" r:id="rId26"/>
    <p:sldId id="321" r:id="rId27"/>
    <p:sldId id="329" r:id="rId28"/>
    <p:sldId id="330" r:id="rId29"/>
    <p:sldId id="331" r:id="rId30"/>
    <p:sldId id="333" r:id="rId31"/>
    <p:sldId id="332" r:id="rId32"/>
    <p:sldId id="257" r:id="rId33"/>
    <p:sldId id="265" r:id="rId34"/>
    <p:sldId id="279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84" r:id="rId47"/>
    <p:sldId id="285" r:id="rId48"/>
    <p:sldId id="286" r:id="rId49"/>
    <p:sldId id="287" r:id="rId50"/>
    <p:sldId id="289" r:id="rId51"/>
    <p:sldId id="288" r:id="rId52"/>
    <p:sldId id="290" r:id="rId53"/>
    <p:sldId id="291" r:id="rId54"/>
    <p:sldId id="292" r:id="rId55"/>
    <p:sldId id="293" r:id="rId56"/>
    <p:sldId id="294" r:id="rId57"/>
    <p:sldId id="295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0B1B-8D1A-4E2F-B731-85932B1AF99C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F0E9-2D4B-4FAA-B920-C306EC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F0E9-2D4B-4FAA-B920-C306EC713E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0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6DE-8303-4A5C-A5B4-FB169F057AE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2EAD-6B55-4AF9-984B-57AA634C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Diagnosis of Invasive Fungal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7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7" y="332656"/>
            <a:ext cx="835292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888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167614"/>
            <a:ext cx="69246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7" y="2339314"/>
            <a:ext cx="67627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2900876"/>
            <a:ext cx="9010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548680"/>
            <a:ext cx="8229600" cy="55196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68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589240"/>
            <a:ext cx="27527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“Gold </a:t>
            </a:r>
            <a:r>
              <a:rPr lang="en-US" b="1" dirty="0"/>
              <a:t>standard,” blood </a:t>
            </a:r>
            <a:r>
              <a:rPr lang="en-US" b="1" dirty="0" smtClean="0"/>
              <a:t>cultures  </a:t>
            </a:r>
            <a:r>
              <a:rPr lang="en-US" dirty="0" smtClean="0"/>
              <a:t>for </a:t>
            </a:r>
            <a:r>
              <a:rPr lang="en-US" dirty="0"/>
              <a:t>the diagnosis of </a:t>
            </a:r>
            <a:r>
              <a:rPr lang="en-US" b="1" dirty="0" err="1"/>
              <a:t>candidemia</a:t>
            </a:r>
            <a:r>
              <a:rPr lang="en-US" dirty="0"/>
              <a:t> have been associated with </a:t>
            </a:r>
            <a:r>
              <a:rPr lang="en-US" dirty="0" smtClean="0"/>
              <a:t>a sensitivity </a:t>
            </a:r>
            <a:r>
              <a:rPr lang="en-US" dirty="0"/>
              <a:t>historically ranging from 21.3 to 54%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advent of </a:t>
            </a:r>
            <a:r>
              <a:rPr lang="en-US" b="1" i="1" dirty="0" err="1"/>
              <a:t>lysis</a:t>
            </a:r>
            <a:r>
              <a:rPr lang="en-US" b="1" i="1" dirty="0"/>
              <a:t> centrifugation </a:t>
            </a:r>
            <a:r>
              <a:rPr lang="en-US" dirty="0"/>
              <a:t>has increased the </a:t>
            </a:r>
            <a:r>
              <a:rPr lang="en-US" dirty="0" smtClean="0"/>
              <a:t>diagnostic yield </a:t>
            </a:r>
            <a:r>
              <a:rPr lang="en-US" dirty="0"/>
              <a:t>of blood cultures for the diagnosis of </a:t>
            </a:r>
            <a:r>
              <a:rPr lang="en-US" dirty="0" err="1"/>
              <a:t>candidemia</a:t>
            </a:r>
            <a:r>
              <a:rPr lang="en-US" dirty="0"/>
              <a:t>, </a:t>
            </a:r>
            <a:r>
              <a:rPr lang="en-US" dirty="0" smtClean="0"/>
              <a:t>albeit with </a:t>
            </a:r>
            <a:r>
              <a:rPr lang="en-US" dirty="0"/>
              <a:t>limitations including higher rates of contamination </a:t>
            </a:r>
            <a:r>
              <a:rPr lang="en-US" dirty="0" smtClean="0"/>
              <a:t>and additional </a:t>
            </a:r>
            <a:r>
              <a:rPr lang="en-US" dirty="0"/>
              <a:t>cost and required personnel</a:t>
            </a:r>
          </a:p>
        </p:txBody>
      </p:sp>
    </p:spTree>
    <p:extLst>
      <p:ext uri="{BB962C8B-B14F-4D97-AF65-F5344CB8AC3E}">
        <p14:creationId xmlns:p14="http://schemas.microsoft.com/office/powerpoint/2010/main" val="2399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Peptide Nucleic Acid Fluorescent In Situ </a:t>
            </a:r>
            <a:r>
              <a:rPr lang="en-US" dirty="0" smtClean="0"/>
              <a:t>Hybridization  </a:t>
            </a:r>
            <a:r>
              <a:rPr lang="en-US" b="1" dirty="0" smtClean="0"/>
              <a:t>(PNA-FISH</a:t>
            </a:r>
            <a:r>
              <a:rPr lang="en-US" b="1" dirty="0"/>
              <a:t>) </a:t>
            </a:r>
            <a:r>
              <a:rPr lang="en-US" dirty="0"/>
              <a:t>test has been studied and recently </a:t>
            </a:r>
            <a:r>
              <a:rPr lang="en-US" dirty="0" smtClean="0"/>
              <a:t>introduced in </a:t>
            </a:r>
            <a:r>
              <a:rPr lang="en-US" dirty="0"/>
              <a:t>clinical practice for the rapid identification of </a:t>
            </a:r>
            <a:r>
              <a:rPr lang="en-US" b="1" i="1" dirty="0" smtClean="0"/>
              <a:t>Candida</a:t>
            </a:r>
            <a:r>
              <a:rPr lang="en-US" i="1" dirty="0" smtClean="0"/>
              <a:t> </a:t>
            </a:r>
            <a:r>
              <a:rPr lang="en-US" dirty="0" smtClean="0"/>
              <a:t>species</a:t>
            </a:r>
            <a:r>
              <a:rPr lang="en-US" dirty="0"/>
              <a:t>. The PNA-FISH for </a:t>
            </a:r>
            <a:r>
              <a:rPr lang="en-US" i="1" dirty="0"/>
              <a:t>C. </a:t>
            </a:r>
            <a:r>
              <a:rPr lang="en-US" i="1" dirty="0" err="1"/>
              <a:t>albicans</a:t>
            </a:r>
            <a:r>
              <a:rPr lang="en-US" i="1" dirty="0"/>
              <a:t> </a:t>
            </a:r>
            <a:r>
              <a:rPr lang="en-US" dirty="0"/>
              <a:t>has had </a:t>
            </a:r>
            <a:r>
              <a:rPr lang="en-US" b="1" i="1" dirty="0"/>
              <a:t>a </a:t>
            </a:r>
            <a:r>
              <a:rPr lang="en-US" b="1" i="1" dirty="0" smtClean="0"/>
              <a:t>sensitivity, specificity</a:t>
            </a:r>
            <a:r>
              <a:rPr lang="en-US" b="1" i="1" dirty="0"/>
              <a:t>,</a:t>
            </a:r>
            <a:r>
              <a:rPr lang="en-US" dirty="0"/>
              <a:t> positive, and negative predictive value of </a:t>
            </a:r>
            <a:r>
              <a:rPr lang="en-US" b="1" i="1" dirty="0"/>
              <a:t>99, </a:t>
            </a:r>
            <a:r>
              <a:rPr lang="en-US" b="1" i="1" dirty="0" smtClean="0"/>
              <a:t>100</a:t>
            </a:r>
            <a:r>
              <a:rPr lang="en-US" dirty="0" smtClean="0"/>
              <a:t>, 100</a:t>
            </a:r>
            <a:r>
              <a:rPr lang="en-US" dirty="0"/>
              <a:t>, and 99.3%,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873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recently, a </a:t>
            </a:r>
            <a:r>
              <a:rPr lang="en-US" dirty="0" smtClean="0"/>
              <a:t>multicenter study </a:t>
            </a:r>
            <a:r>
              <a:rPr lang="en-US" dirty="0"/>
              <a:t>evaluated the performance of a </a:t>
            </a:r>
            <a:r>
              <a:rPr lang="en-US" b="1" dirty="0"/>
              <a:t>rapid </a:t>
            </a:r>
            <a:r>
              <a:rPr lang="en-US" b="1" dirty="0" smtClean="0"/>
              <a:t>two-color PNA-FISH </a:t>
            </a:r>
            <a:r>
              <a:rPr lang="en-US" b="1" dirty="0"/>
              <a:t>assay </a:t>
            </a:r>
            <a:r>
              <a:rPr lang="en-US" dirty="0"/>
              <a:t>for detection of </a:t>
            </a:r>
            <a:r>
              <a:rPr lang="en-US" i="1" dirty="0"/>
              <a:t>C. </a:t>
            </a:r>
            <a:r>
              <a:rPr lang="en-US" i="1" dirty="0" err="1"/>
              <a:t>albicans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i="1" dirty="0" err="1" smtClean="0"/>
              <a:t>glabrata</a:t>
            </a:r>
            <a:r>
              <a:rPr lang="en-US" i="1" dirty="0"/>
              <a:t> </a:t>
            </a:r>
            <a:r>
              <a:rPr lang="en-US" dirty="0" smtClean="0"/>
              <a:t>directly </a:t>
            </a:r>
            <a:r>
              <a:rPr lang="en-US" dirty="0"/>
              <a:t>from positive blood culture bottles</a:t>
            </a:r>
          </a:p>
        </p:txBody>
      </p:sp>
    </p:spTree>
    <p:extLst>
      <p:ext uri="{BB962C8B-B14F-4D97-AF65-F5344CB8AC3E}">
        <p14:creationId xmlns:p14="http://schemas.microsoft.com/office/powerpoint/2010/main" val="307157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76350"/>
            <a:ext cx="87630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Considering the relatively low sensitivity of blood </a:t>
            </a:r>
            <a:r>
              <a:rPr lang="en-US" dirty="0" smtClean="0"/>
              <a:t>cultures, </a:t>
            </a:r>
            <a:r>
              <a:rPr lang="en-US" b="1" dirty="0" smtClean="0"/>
              <a:t>PCR</a:t>
            </a:r>
            <a:r>
              <a:rPr lang="en-US" dirty="0" smtClean="0"/>
              <a:t> </a:t>
            </a:r>
            <a:r>
              <a:rPr lang="en-US" dirty="0"/>
              <a:t>may prove to be a significant adjunct for the </a:t>
            </a:r>
            <a:r>
              <a:rPr lang="en-US" dirty="0" smtClean="0"/>
              <a:t>diagnosis of </a:t>
            </a:r>
            <a:r>
              <a:rPr lang="en-US" b="1" dirty="0" err="1"/>
              <a:t>candidemia</a:t>
            </a:r>
            <a:r>
              <a:rPr lang="en-US" dirty="0"/>
              <a:t> particularly in high risk patients, such as </a:t>
            </a:r>
            <a:r>
              <a:rPr lang="en-US" dirty="0" smtClean="0"/>
              <a:t>cancer patients</a:t>
            </a:r>
            <a:r>
              <a:rPr lang="en-US" dirty="0"/>
              <a:t>. However, a major limitation of most PCR assays </a:t>
            </a:r>
            <a:r>
              <a:rPr lang="en-US" dirty="0" smtClean="0"/>
              <a:t>is </a:t>
            </a:r>
            <a:r>
              <a:rPr lang="en-US" b="1" dirty="0" smtClean="0"/>
              <a:t>their </a:t>
            </a:r>
            <a:r>
              <a:rPr lang="en-US" b="1" dirty="0"/>
              <a:t>relative lack of specificity</a:t>
            </a:r>
            <a:r>
              <a:rPr lang="en-US" dirty="0"/>
              <a:t>, mostly due to </a:t>
            </a:r>
            <a:r>
              <a:rPr lang="en-US" b="1" dirty="0"/>
              <a:t>high rates </a:t>
            </a:r>
            <a:r>
              <a:rPr lang="en-US" b="1" dirty="0" smtClean="0"/>
              <a:t>of contamination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34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Diagnosis of </a:t>
            </a:r>
            <a:r>
              <a:rPr lang="en-US" b="1" i="1" dirty="0" err="1"/>
              <a:t>Hepatosplenic</a:t>
            </a:r>
            <a:r>
              <a:rPr lang="en-US" b="1" i="1" dirty="0"/>
              <a:t> 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Definitive diagnosis requires </a:t>
            </a:r>
            <a:r>
              <a:rPr lang="en-US" b="1" dirty="0"/>
              <a:t>biopsy</a:t>
            </a:r>
            <a:r>
              <a:rPr lang="en-US" dirty="0"/>
              <a:t> of hepatic lesions </a:t>
            </a:r>
            <a:r>
              <a:rPr lang="en-US" dirty="0" smtClean="0"/>
              <a:t>that may </a:t>
            </a:r>
            <a:r>
              <a:rPr lang="en-US" dirty="0"/>
              <a:t>reveal </a:t>
            </a:r>
            <a:r>
              <a:rPr lang="en-US" dirty="0" err="1"/>
              <a:t>hyphal</a:t>
            </a:r>
            <a:r>
              <a:rPr lang="en-US" dirty="0"/>
              <a:t> forms consistent with </a:t>
            </a:r>
            <a:r>
              <a:rPr lang="en-US" i="1" dirty="0"/>
              <a:t>Candida </a:t>
            </a:r>
            <a:r>
              <a:rPr lang="en-US" dirty="0"/>
              <a:t>species.</a:t>
            </a:r>
          </a:p>
          <a:p>
            <a:r>
              <a:rPr lang="en-US" dirty="0"/>
              <a:t>The diagnosis is suggested by the presence of </a:t>
            </a:r>
            <a:r>
              <a:rPr lang="en-US" dirty="0" smtClean="0"/>
              <a:t>multiple lesions </a:t>
            </a:r>
            <a:r>
              <a:rPr lang="en-US" dirty="0"/>
              <a:t>of the liver and spleen, occasionally described </a:t>
            </a:r>
            <a:r>
              <a:rPr lang="en-US" dirty="0" smtClean="0"/>
              <a:t>as </a:t>
            </a:r>
            <a:r>
              <a:rPr lang="en-US" b="1" dirty="0" smtClean="0"/>
              <a:t>“bull’s </a:t>
            </a:r>
            <a:r>
              <a:rPr lang="en-US" b="1" dirty="0"/>
              <a:t>eye</a:t>
            </a:r>
            <a:r>
              <a:rPr lang="en-US" dirty="0"/>
              <a:t>” appearing on abdominal </a:t>
            </a:r>
            <a:r>
              <a:rPr lang="en-US" b="1" dirty="0"/>
              <a:t>CT scan </a:t>
            </a:r>
            <a:r>
              <a:rPr lang="en-US" dirty="0"/>
              <a:t>or </a:t>
            </a:r>
            <a:r>
              <a:rPr lang="en-US" dirty="0" smtClean="0"/>
              <a:t>magnetic resonance </a:t>
            </a:r>
            <a:r>
              <a:rPr lang="en-US" dirty="0"/>
              <a:t>imaging </a:t>
            </a:r>
            <a:r>
              <a:rPr lang="en-US" b="1" dirty="0"/>
              <a:t>(MRI)</a:t>
            </a:r>
          </a:p>
        </p:txBody>
      </p:sp>
    </p:spTree>
    <p:extLst>
      <p:ext uri="{BB962C8B-B14F-4D97-AF65-F5344CB8AC3E}">
        <p14:creationId xmlns:p14="http://schemas.microsoft.com/office/powerpoint/2010/main" val="156197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Invasive mold infections affecting the lungs may </a:t>
            </a:r>
            <a:r>
              <a:rPr lang="en-US" dirty="0" smtClean="0"/>
              <a:t>present with </a:t>
            </a:r>
            <a:r>
              <a:rPr lang="en-US" dirty="0"/>
              <a:t>different patterns on a chest CT, including </a:t>
            </a:r>
            <a:r>
              <a:rPr lang="en-US" b="1" dirty="0"/>
              <a:t>small or </a:t>
            </a:r>
            <a:r>
              <a:rPr lang="en-US" b="1" dirty="0" smtClean="0"/>
              <a:t>large nodules</a:t>
            </a:r>
            <a:r>
              <a:rPr lang="en-US" dirty="0"/>
              <a:t>, </a:t>
            </a:r>
            <a:r>
              <a:rPr lang="en-US" b="1" dirty="0"/>
              <a:t>patchy</a:t>
            </a:r>
            <a:r>
              <a:rPr lang="en-US" dirty="0"/>
              <a:t>, </a:t>
            </a:r>
            <a:r>
              <a:rPr lang="en-US" b="1" dirty="0"/>
              <a:t>segmental</a:t>
            </a:r>
            <a:r>
              <a:rPr lang="en-US" dirty="0"/>
              <a:t>, or </a:t>
            </a:r>
            <a:r>
              <a:rPr lang="en-US" b="1" dirty="0"/>
              <a:t>wedge-shaped </a:t>
            </a:r>
            <a:r>
              <a:rPr lang="en-US" b="1" dirty="0" smtClean="0"/>
              <a:t>consolidations</a:t>
            </a:r>
            <a:r>
              <a:rPr lang="en-US" dirty="0" smtClean="0"/>
              <a:t>, </a:t>
            </a:r>
            <a:r>
              <a:rPr lang="en-US" b="1" dirty="0" err="1" smtClean="0"/>
              <a:t>peribronchial</a:t>
            </a:r>
            <a:r>
              <a:rPr lang="en-US" b="1" dirty="0" smtClean="0"/>
              <a:t> </a:t>
            </a:r>
            <a:r>
              <a:rPr lang="en-US" b="1" dirty="0"/>
              <a:t>infiltrates </a:t>
            </a:r>
            <a:r>
              <a:rPr lang="en-US" dirty="0"/>
              <a:t>with a </a:t>
            </a:r>
            <a:r>
              <a:rPr lang="en-US" b="1" dirty="0"/>
              <a:t>tree-in-bud distribution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b="1" dirty="0" smtClean="0"/>
              <a:t>cavitation</a:t>
            </a:r>
            <a:r>
              <a:rPr lang="en-US" dirty="0" smtClean="0"/>
              <a:t> 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CT patterns have been associated with early and </a:t>
            </a:r>
            <a:r>
              <a:rPr lang="en-US" dirty="0" smtClean="0"/>
              <a:t>late pulmonary </a:t>
            </a:r>
            <a:r>
              <a:rPr lang="en-US" dirty="0"/>
              <a:t>IA: the </a:t>
            </a:r>
            <a:r>
              <a:rPr lang="en-US" b="1" dirty="0"/>
              <a:t>“halo</a:t>
            </a:r>
            <a:r>
              <a:rPr lang="en-US" dirty="0"/>
              <a:t>” and the “</a:t>
            </a:r>
            <a:r>
              <a:rPr lang="en-US" b="1" dirty="0"/>
              <a:t>crescent</a:t>
            </a:r>
            <a:r>
              <a:rPr lang="en-US" dirty="0"/>
              <a:t>” sign, respectively</a:t>
            </a:r>
          </a:p>
        </p:txBody>
      </p:sp>
    </p:spTree>
    <p:extLst>
      <p:ext uri="{BB962C8B-B14F-4D97-AF65-F5344CB8AC3E}">
        <p14:creationId xmlns:p14="http://schemas.microsoft.com/office/powerpoint/2010/main" val="159714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Histopathologic</a:t>
            </a:r>
            <a:r>
              <a:rPr lang="en-US" dirty="0"/>
              <a:t> confirmation of sterile tissue </a:t>
            </a:r>
            <a:r>
              <a:rPr lang="en-US" dirty="0" smtClean="0"/>
              <a:t>invasion remains </a:t>
            </a:r>
            <a:r>
              <a:rPr lang="en-US" dirty="0"/>
              <a:t>the </a:t>
            </a:r>
            <a:r>
              <a:rPr lang="en-US" b="1" dirty="0"/>
              <a:t>“gold standard</a:t>
            </a:r>
            <a:r>
              <a:rPr lang="en-US" dirty="0"/>
              <a:t>” to establish a proven </a:t>
            </a:r>
            <a:r>
              <a:rPr lang="en-US" dirty="0" smtClean="0"/>
              <a:t>diagnosis of </a:t>
            </a:r>
            <a:r>
              <a:rPr lang="en-US" dirty="0"/>
              <a:t>an invasive mold infection</a:t>
            </a:r>
          </a:p>
        </p:txBody>
      </p:sp>
    </p:spTree>
    <p:extLst>
      <p:ext uri="{BB962C8B-B14F-4D97-AF65-F5344CB8AC3E}">
        <p14:creationId xmlns:p14="http://schemas.microsoft.com/office/powerpoint/2010/main" val="2089011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Severe </a:t>
            </a:r>
            <a:r>
              <a:rPr lang="en-US" b="1" dirty="0" err="1" smtClean="0"/>
              <a:t>mucositis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/>
              <a:t>gastrointestinal GHVD </a:t>
            </a:r>
            <a:r>
              <a:rPr lang="en-US" dirty="0"/>
              <a:t>following HSCT </a:t>
            </a:r>
            <a:r>
              <a:rPr lang="en-US" dirty="0" smtClean="0"/>
              <a:t>can occasionally </a:t>
            </a:r>
            <a:r>
              <a:rPr lang="en-US" dirty="0"/>
              <a:t>lead to </a:t>
            </a:r>
            <a:r>
              <a:rPr lang="en-US" b="1" dirty="0"/>
              <a:t>false</a:t>
            </a:r>
            <a:r>
              <a:rPr lang="en-US" dirty="0"/>
              <a:t> </a:t>
            </a:r>
            <a:r>
              <a:rPr lang="en-US" b="1" dirty="0"/>
              <a:t>positive</a:t>
            </a:r>
            <a:r>
              <a:rPr lang="en-US" dirty="0"/>
              <a:t> results, likely due to </a:t>
            </a:r>
            <a:r>
              <a:rPr lang="en-US" dirty="0" smtClean="0"/>
              <a:t>translocation of </a:t>
            </a:r>
            <a:r>
              <a:rPr lang="en-US" dirty="0"/>
              <a:t>GM across the intestinal mucosa during </a:t>
            </a:r>
            <a:r>
              <a:rPr lang="en-US" dirty="0" smtClean="0"/>
              <a:t>periods of </a:t>
            </a:r>
            <a:r>
              <a:rPr lang="en-US" dirty="0"/>
              <a:t>reduced mucosal integrity. </a:t>
            </a:r>
            <a:r>
              <a:rPr lang="en-US" b="1" dirty="0"/>
              <a:t>Younger</a:t>
            </a:r>
            <a:r>
              <a:rPr lang="en-US" dirty="0"/>
              <a:t> </a:t>
            </a:r>
            <a:r>
              <a:rPr lang="en-US" b="1" dirty="0"/>
              <a:t>age </a:t>
            </a:r>
            <a:r>
              <a:rPr lang="en-US" dirty="0"/>
              <a:t>has been </a:t>
            </a:r>
            <a:r>
              <a:rPr lang="en-US" dirty="0" smtClean="0"/>
              <a:t>associated with </a:t>
            </a:r>
            <a:r>
              <a:rPr lang="en-US" b="1" dirty="0"/>
              <a:t>lower specificity </a:t>
            </a:r>
            <a:r>
              <a:rPr lang="en-US" dirty="0"/>
              <a:t>rates, predominately attributed </a:t>
            </a:r>
            <a:r>
              <a:rPr lang="en-US" dirty="0" smtClean="0"/>
              <a:t>to the </a:t>
            </a:r>
            <a:r>
              <a:rPr lang="en-US" dirty="0"/>
              <a:t>high concentration of GM in children’s food (e.g., cereals)</a:t>
            </a:r>
          </a:p>
        </p:txBody>
      </p:sp>
    </p:spTree>
    <p:extLst>
      <p:ext uri="{BB962C8B-B14F-4D97-AF65-F5344CB8AC3E}">
        <p14:creationId xmlns:p14="http://schemas.microsoft.com/office/powerpoint/2010/main" val="2686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revised definitions retain the original classifications </a:t>
            </a:r>
            <a:r>
              <a:rPr lang="en-US" dirty="0" smtClean="0"/>
              <a:t>of </a:t>
            </a:r>
            <a:r>
              <a:rPr lang="en-US" b="1" dirty="0" smtClean="0"/>
              <a:t>“proven</a:t>
            </a:r>
            <a:r>
              <a:rPr lang="en-US" b="1" dirty="0"/>
              <a:t>,” “probable,” and “possible</a:t>
            </a:r>
            <a:r>
              <a:rPr lang="en-US" dirty="0"/>
              <a:t>” IMIs. For most </a:t>
            </a:r>
            <a:r>
              <a:rPr lang="en-US" dirty="0" smtClean="0"/>
              <a:t>conditions, </a:t>
            </a:r>
            <a:r>
              <a:rPr lang="en-US" b="1" dirty="0" smtClean="0"/>
              <a:t>proven </a:t>
            </a:r>
            <a:r>
              <a:rPr lang="en-US" dirty="0"/>
              <a:t>infections require </a:t>
            </a:r>
            <a:r>
              <a:rPr lang="en-US" b="1" dirty="0"/>
              <a:t>proof of </a:t>
            </a:r>
            <a:r>
              <a:rPr lang="en-US" b="1" dirty="0" err="1"/>
              <a:t>hyphal</a:t>
            </a:r>
            <a:r>
              <a:rPr lang="en-US" b="1" dirty="0"/>
              <a:t> elements </a:t>
            </a:r>
            <a:r>
              <a:rPr lang="en-US" b="1" dirty="0" smtClean="0"/>
              <a:t>in diseased </a:t>
            </a:r>
            <a:r>
              <a:rPr lang="en-US" b="1" dirty="0"/>
              <a:t>tissue</a:t>
            </a:r>
            <a:r>
              <a:rPr lang="en-US" dirty="0"/>
              <a:t>. To characterize a case as </a:t>
            </a:r>
            <a:r>
              <a:rPr lang="en-US" b="1" dirty="0"/>
              <a:t>probable</a:t>
            </a:r>
            <a:r>
              <a:rPr lang="en-US" dirty="0"/>
              <a:t>, a </a:t>
            </a:r>
            <a:r>
              <a:rPr lang="en-US" b="1" dirty="0"/>
              <a:t>host </a:t>
            </a:r>
            <a:r>
              <a:rPr lang="en-US" b="1" dirty="0" smtClean="0"/>
              <a:t>factor, clinical </a:t>
            </a:r>
            <a:r>
              <a:rPr lang="en-US" b="1" dirty="0"/>
              <a:t>features, and a </a:t>
            </a:r>
            <a:r>
              <a:rPr lang="en-US" b="1" dirty="0" err="1"/>
              <a:t>mycologic</a:t>
            </a:r>
            <a:r>
              <a:rPr lang="en-US" b="1" dirty="0"/>
              <a:t> or </a:t>
            </a:r>
            <a:r>
              <a:rPr lang="en-US" b="1" dirty="0" err="1" smtClean="0"/>
              <a:t>nonculture</a:t>
            </a:r>
            <a:r>
              <a:rPr lang="en-US" b="1" dirty="0" smtClean="0"/>
              <a:t>-based surrogate </a:t>
            </a:r>
            <a:r>
              <a:rPr lang="en-US" b="1" dirty="0"/>
              <a:t>marker (e.g., </a:t>
            </a:r>
            <a:r>
              <a:rPr lang="en-US" b="1" dirty="0" err="1"/>
              <a:t>galactomannan</a:t>
            </a:r>
            <a:r>
              <a:rPr lang="en-US" b="1" dirty="0"/>
              <a:t>, beta-</a:t>
            </a:r>
            <a:r>
              <a:rPr lang="en-US" b="1" dirty="0" err="1"/>
              <a:t>glucan</a:t>
            </a:r>
            <a:r>
              <a:rPr lang="en-US" dirty="0"/>
              <a:t>, or </a:t>
            </a:r>
            <a:r>
              <a:rPr lang="en-US" dirty="0" smtClean="0"/>
              <a:t>as determined </a:t>
            </a:r>
            <a:r>
              <a:rPr lang="en-US" dirty="0"/>
              <a:t>by polymerase chain reaction </a:t>
            </a:r>
            <a:r>
              <a:rPr lang="en-US" b="1" dirty="0"/>
              <a:t>[PCR</a:t>
            </a:r>
            <a:r>
              <a:rPr lang="en-US" dirty="0"/>
              <a:t>]) must </a:t>
            </a:r>
            <a:r>
              <a:rPr lang="en-US" dirty="0" smtClean="0"/>
              <a:t>be present</a:t>
            </a:r>
            <a:r>
              <a:rPr lang="en-US" dirty="0"/>
              <a:t>. </a:t>
            </a:r>
            <a:r>
              <a:rPr lang="en-US" b="1" dirty="0"/>
              <a:t>Possible</a:t>
            </a:r>
            <a:r>
              <a:rPr lang="en-US" dirty="0"/>
              <a:t> invasive fungal disease is more </a:t>
            </a:r>
            <a:r>
              <a:rPr lang="en-US" dirty="0" smtClean="0"/>
              <a:t>strictly defined </a:t>
            </a:r>
            <a:r>
              <a:rPr lang="en-US" dirty="0"/>
              <a:t>to include </a:t>
            </a:r>
            <a:r>
              <a:rPr lang="en-US" b="1" dirty="0"/>
              <a:t>patients with the appropriate host </a:t>
            </a:r>
            <a:r>
              <a:rPr lang="en-US" b="1" dirty="0" smtClean="0"/>
              <a:t>factors</a:t>
            </a:r>
            <a:r>
              <a:rPr lang="en-US" dirty="0" smtClean="0"/>
              <a:t> and </a:t>
            </a:r>
            <a:r>
              <a:rPr lang="en-US" b="1" dirty="0"/>
              <a:t>sufficient clinical evidence of </a:t>
            </a:r>
            <a:r>
              <a:rPr lang="en-US" dirty="0"/>
              <a:t>invasive fungal disease, </a:t>
            </a:r>
            <a:r>
              <a:rPr lang="en-US" dirty="0" smtClean="0"/>
              <a:t>but no </a:t>
            </a:r>
            <a:r>
              <a:rPr lang="en-US" dirty="0" err="1"/>
              <a:t>mycologic</a:t>
            </a:r>
            <a:r>
              <a:rPr lang="en-US" dirty="0"/>
              <a:t> evidence.</a:t>
            </a:r>
          </a:p>
        </p:txBody>
      </p:sp>
    </p:spTree>
    <p:extLst>
      <p:ext uri="{BB962C8B-B14F-4D97-AF65-F5344CB8AC3E}">
        <p14:creationId xmlns:p14="http://schemas.microsoft.com/office/powerpoint/2010/main" val="42907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rare molds, the isolation of </a:t>
            </a:r>
            <a:r>
              <a:rPr lang="en-US" dirty="0" smtClean="0"/>
              <a:t>fungus in </a:t>
            </a:r>
            <a:r>
              <a:rPr lang="en-US" dirty="0"/>
              <a:t>respiratory secretions, skin, and blood is not </a:t>
            </a:r>
            <a:r>
              <a:rPr lang="en-US" dirty="0" smtClean="0"/>
              <a:t>synonymous with </a:t>
            </a:r>
            <a:r>
              <a:rPr lang="en-US" dirty="0"/>
              <a:t>invasive disease. Most such cases </a:t>
            </a:r>
            <a:r>
              <a:rPr lang="en-US" dirty="0" smtClean="0"/>
              <a:t>represent contamination </a:t>
            </a:r>
            <a:r>
              <a:rPr lang="en-US" dirty="0"/>
              <a:t>or colonization, even among high-risk patients</a:t>
            </a:r>
          </a:p>
        </p:txBody>
      </p:sp>
    </p:spTree>
    <p:extLst>
      <p:ext uri="{BB962C8B-B14F-4D97-AF65-F5344CB8AC3E}">
        <p14:creationId xmlns:p14="http://schemas.microsoft.com/office/powerpoint/2010/main" val="8632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8568952" cy="15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38213"/>
            <a:ext cx="88106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6" y="643371"/>
            <a:ext cx="883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2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287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087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41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9685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9200"/>
            <a:ext cx="4476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Diagnostic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i="1" dirty="0"/>
              <a:t>Afebrile patient.</a:t>
            </a:r>
          </a:p>
          <a:p>
            <a:r>
              <a:rPr lang="en-US" dirty="0"/>
              <a:t>−− Daily clinical exam + body temperature at least </a:t>
            </a:r>
            <a:r>
              <a:rPr lang="en-US" dirty="0" smtClean="0"/>
              <a:t>three times </a:t>
            </a:r>
            <a:r>
              <a:rPr lang="en-US" dirty="0"/>
              <a:t>daily.</a:t>
            </a:r>
          </a:p>
          <a:p>
            <a:r>
              <a:rPr lang="en-US" b="1" dirty="0"/>
              <a:t>Note</a:t>
            </a:r>
            <a:r>
              <a:rPr lang="en-US" dirty="0"/>
              <a:t>: antipyretic medication (steroids; analgesics such </a:t>
            </a:r>
            <a:r>
              <a:rPr lang="en-US" dirty="0" smtClean="0"/>
              <a:t>as </a:t>
            </a:r>
            <a:r>
              <a:rPr lang="en-US" dirty="0" err="1" smtClean="0"/>
              <a:t>metamizole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−− Serum C-reactive protein </a:t>
            </a:r>
            <a:r>
              <a:rPr lang="en-US" b="1" dirty="0"/>
              <a:t>(CRP) </a:t>
            </a:r>
            <a:r>
              <a:rPr lang="en-US" dirty="0"/>
              <a:t>twice weekly.</a:t>
            </a:r>
          </a:p>
          <a:p>
            <a:r>
              <a:rPr lang="en-US" dirty="0"/>
              <a:t>−− </a:t>
            </a:r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dirty="0"/>
              <a:t>antigen </a:t>
            </a:r>
            <a:r>
              <a:rPr lang="en-US" b="1" dirty="0"/>
              <a:t>(GM) </a:t>
            </a:r>
            <a:r>
              <a:rPr lang="en-US" dirty="0"/>
              <a:t>³twice weekly.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i="1" dirty="0"/>
              <a:t>First fever.</a:t>
            </a:r>
          </a:p>
          <a:p>
            <a:r>
              <a:rPr lang="en-US" dirty="0"/>
              <a:t>−− Update physical exam, blood cultures, clinical </a:t>
            </a:r>
            <a:r>
              <a:rPr lang="en-US" dirty="0" smtClean="0"/>
              <a:t>chemistry, CRP</a:t>
            </a:r>
            <a:r>
              <a:rPr lang="en-US" dirty="0"/>
              <a:t>, interleukin-6 (IL-6), and thoracic </a:t>
            </a:r>
            <a:r>
              <a:rPr lang="en-US" dirty="0" smtClean="0"/>
              <a:t>computed tomography </a:t>
            </a:r>
            <a:r>
              <a:rPr lang="en-US" dirty="0"/>
              <a:t>(CT) scan; other measures according </a:t>
            </a:r>
            <a:r>
              <a:rPr lang="en-US" dirty="0" smtClean="0"/>
              <a:t>to clinical </a:t>
            </a:r>
            <a:r>
              <a:rPr lang="en-US" dirty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8971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/>
              <a:t>Persistent fever</a:t>
            </a:r>
            <a:r>
              <a:rPr lang="en-US" dirty="0"/>
              <a:t>.</a:t>
            </a:r>
          </a:p>
          <a:p>
            <a:r>
              <a:rPr lang="en-US" dirty="0"/>
              <a:t>−− Update physical exam, blood cultures, clinical </a:t>
            </a:r>
            <a:r>
              <a:rPr lang="en-US" dirty="0" smtClean="0"/>
              <a:t>chemistry, CRP</a:t>
            </a:r>
            <a:r>
              <a:rPr lang="en-US" dirty="0"/>
              <a:t>, IL-6, and thoracic CT scan; consider </a:t>
            </a:r>
            <a:r>
              <a:rPr lang="en-US" dirty="0" smtClean="0"/>
              <a:t>abdominal ultrasound </a:t>
            </a:r>
            <a:r>
              <a:rPr lang="en-US" dirty="0"/>
              <a:t>or magnetic resonance imaging (MRI).</a:t>
            </a:r>
          </a:p>
          <a:p>
            <a:r>
              <a:rPr lang="en-US" dirty="0"/>
              <a:t>−− Check results of antigen </a:t>
            </a:r>
            <a:r>
              <a:rPr lang="en-US" dirty="0" err="1"/>
              <a:t>testings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931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/>
              <a:t>Fever + pulmonary infiltrates.</a:t>
            </a:r>
          </a:p>
          <a:p>
            <a:r>
              <a:rPr lang="en-US" dirty="0"/>
              <a:t>−− Bronchoscopy + </a:t>
            </a:r>
            <a:r>
              <a:rPr lang="en-US" dirty="0" err="1"/>
              <a:t>bronchoalveolar</a:t>
            </a:r>
            <a:r>
              <a:rPr lang="en-US" dirty="0"/>
              <a:t> lavage (BAL) =&gt;</a:t>
            </a:r>
            <a:r>
              <a:rPr lang="en-US" dirty="0" smtClean="0"/>
              <a:t>microscopy + </a:t>
            </a:r>
            <a:r>
              <a:rPr lang="en-US" dirty="0"/>
              <a:t>culture for bacteria; 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/>
              <a:t>for </a:t>
            </a:r>
            <a:r>
              <a:rPr lang="en-US" i="1" dirty="0"/>
              <a:t>Mycobacterium </a:t>
            </a:r>
            <a:r>
              <a:rPr lang="en-US" i="1" dirty="0" err="1" smtClean="0"/>
              <a:t>tuberculous</a:t>
            </a:r>
            <a:r>
              <a:rPr lang="en-US" i="1" dirty="0" smtClean="0"/>
              <a:t> </a:t>
            </a:r>
            <a:r>
              <a:rPr lang="en-US" dirty="0" smtClean="0"/>
              <a:t>(MTB)</a:t>
            </a:r>
          </a:p>
          <a:p>
            <a:r>
              <a:rPr lang="en-US" i="1" dirty="0" smtClean="0"/>
              <a:t>Pneumocystis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cytomegalovirus (CMV</a:t>
            </a:r>
            <a:r>
              <a:rPr lang="en-US" dirty="0" smtClean="0"/>
              <a:t>), respiratory </a:t>
            </a:r>
            <a:r>
              <a:rPr lang="en-US" dirty="0"/>
              <a:t>viruses, adenovirus, </a:t>
            </a:r>
            <a:endParaRPr lang="en-US" dirty="0" smtClean="0"/>
          </a:p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dirty="0"/>
              <a:t>+ other </a:t>
            </a:r>
            <a:r>
              <a:rPr lang="en-US" dirty="0" smtClean="0"/>
              <a:t>fungi; check </a:t>
            </a:r>
            <a:r>
              <a:rPr lang="en-US" dirty="0"/>
              <a:t>for </a:t>
            </a:r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dirty="0"/>
              <a:t>GM; </a:t>
            </a:r>
            <a:endParaRPr lang="en-US" dirty="0" smtClean="0"/>
          </a:p>
          <a:p>
            <a:r>
              <a:rPr lang="en-US" b="1" i="1" dirty="0" smtClean="0"/>
              <a:t>optional</a:t>
            </a:r>
            <a:r>
              <a:rPr lang="en-US" dirty="0"/>
              <a:t>: </a:t>
            </a:r>
            <a:r>
              <a:rPr lang="en-US" i="1" dirty="0" err="1" smtClean="0"/>
              <a:t>Aspergillus</a:t>
            </a:r>
            <a:r>
              <a:rPr lang="en-US" dirty="0" smtClean="0"/>
              <a:t>-PCR and MTB/</a:t>
            </a:r>
            <a:r>
              <a:rPr lang="en-US" i="1" dirty="0" smtClean="0"/>
              <a:t>Pneumocystis</a:t>
            </a:r>
            <a:r>
              <a:rPr lang="en-US" dirty="0" smtClean="0"/>
              <a:t>-PCR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6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i="1" dirty="0"/>
              <a:t>Fever + signs of inflammation at CVC.</a:t>
            </a:r>
          </a:p>
          <a:p>
            <a:r>
              <a:rPr lang="en-US" dirty="0"/>
              <a:t>−− Blood cultures from peripheral vein and from CVC.</a:t>
            </a:r>
          </a:p>
          <a:p>
            <a:r>
              <a:rPr lang="en-US" dirty="0"/>
              <a:t>−− Follow-up cultures in case of cultures positive </a:t>
            </a:r>
            <a:r>
              <a:rPr lang="en-US" dirty="0" smtClean="0"/>
              <a:t>for </a:t>
            </a:r>
            <a:r>
              <a:rPr lang="en-US" i="1" dirty="0" smtClean="0"/>
              <a:t>Staphylococcus </a:t>
            </a:r>
            <a:r>
              <a:rPr lang="en-US" i="1" dirty="0" err="1"/>
              <a:t>aureus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Candida </a:t>
            </a:r>
            <a:r>
              <a:rPr lang="en-US" dirty="0"/>
              <a:t>spp.</a:t>
            </a:r>
          </a:p>
        </p:txBody>
      </p:sp>
    </p:spTree>
    <p:extLst>
      <p:ext uri="{BB962C8B-B14F-4D97-AF65-F5344CB8AC3E}">
        <p14:creationId xmlns:p14="http://schemas.microsoft.com/office/powerpoint/2010/main" val="1026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448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• Fever accompanied by skin lesions.</a:t>
            </a:r>
          </a:p>
          <a:p>
            <a:r>
              <a:rPr lang="en-US" dirty="0"/>
              <a:t>−− Blood cultures.</a:t>
            </a:r>
          </a:p>
          <a:p>
            <a:r>
              <a:rPr lang="en-US" dirty="0"/>
              <a:t>−− Biopsy (=&gt;histopathology and </a:t>
            </a:r>
            <a:r>
              <a:rPr lang="en-US" i="1" dirty="0" err="1" smtClean="0"/>
              <a:t>nonfixated</a:t>
            </a:r>
            <a:r>
              <a:rPr lang="en-US" i="1" dirty="0" smtClean="0"/>
              <a:t> </a:t>
            </a:r>
            <a:r>
              <a:rPr lang="en-US" dirty="0" smtClean="0"/>
              <a:t>=&gt;</a:t>
            </a:r>
            <a:r>
              <a:rPr lang="en-US" dirty="0"/>
              <a:t>microbiology).</a:t>
            </a:r>
          </a:p>
        </p:txBody>
      </p:sp>
    </p:spTree>
    <p:extLst>
      <p:ext uri="{BB962C8B-B14F-4D97-AF65-F5344CB8AC3E}">
        <p14:creationId xmlns:p14="http://schemas.microsoft.com/office/powerpoint/2010/main" val="3891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/>
              <a:t>Neurological symptoms ± fever.</a:t>
            </a:r>
          </a:p>
          <a:p>
            <a:r>
              <a:rPr lang="en-US" dirty="0"/>
              <a:t>−− Cerebrospinal fluid (CSF) =&gt;human herpes </a:t>
            </a:r>
            <a:r>
              <a:rPr lang="en-US" dirty="0" smtClean="0"/>
              <a:t>virus-6 (HHV-6</a:t>
            </a:r>
            <a:r>
              <a:rPr lang="en-US" dirty="0"/>
              <a:t>); </a:t>
            </a:r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dirty="0"/>
              <a:t>GM; CMV; HSV, VZV.</a:t>
            </a:r>
          </a:p>
          <a:p>
            <a:r>
              <a:rPr lang="en-US" dirty="0"/>
              <a:t>−− </a:t>
            </a:r>
            <a:r>
              <a:rPr lang="en-US" dirty="0" err="1"/>
              <a:t>Fundoscopy</a:t>
            </a:r>
            <a:r>
              <a:rPr lang="en-US" dirty="0"/>
              <a:t>.</a:t>
            </a:r>
          </a:p>
          <a:p>
            <a:r>
              <a:rPr lang="en-US" dirty="0"/>
              <a:t>−− Cranial MRI.</a:t>
            </a:r>
          </a:p>
        </p:txBody>
      </p:sp>
    </p:spTree>
    <p:extLst>
      <p:ext uri="{BB962C8B-B14F-4D97-AF65-F5344CB8AC3E}">
        <p14:creationId xmlns:p14="http://schemas.microsoft.com/office/powerpoint/2010/main" val="33744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/>
              <a:t>Fever + abdominal symptoms.</a:t>
            </a:r>
          </a:p>
          <a:p>
            <a:r>
              <a:rPr lang="en-US" dirty="0"/>
              <a:t>−− </a:t>
            </a:r>
            <a:r>
              <a:rPr lang="en-US" i="1" dirty="0"/>
              <a:t>Clostridium 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toxins; </a:t>
            </a:r>
            <a:r>
              <a:rPr lang="en-US" dirty="0" err="1"/>
              <a:t>noro</a:t>
            </a:r>
            <a:r>
              <a:rPr lang="en-US" dirty="0"/>
              <a:t>-/rotaviruses; </a:t>
            </a:r>
            <a:r>
              <a:rPr lang="en-US" dirty="0" smtClean="0"/>
              <a:t>CMV; adenovirus</a:t>
            </a:r>
            <a:r>
              <a:rPr lang="en-US" dirty="0"/>
              <a:t>; Epstein–Barr virus (EBV).</a:t>
            </a:r>
          </a:p>
        </p:txBody>
      </p:sp>
    </p:spTree>
    <p:extLst>
      <p:ext uri="{BB962C8B-B14F-4D97-AF65-F5344CB8AC3E}">
        <p14:creationId xmlns:p14="http://schemas.microsoft.com/office/powerpoint/2010/main" val="23251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/>
              <a:t>Perianal infiltrate/abscess.</a:t>
            </a:r>
          </a:p>
          <a:p>
            <a:r>
              <a:rPr lang="en-US" dirty="0"/>
              <a:t>−− Beware of results from inappropriate </a:t>
            </a:r>
            <a:r>
              <a:rPr lang="en-US" dirty="0" smtClean="0"/>
              <a:t>microbiological diagnostics </a:t>
            </a:r>
            <a:r>
              <a:rPr lang="en-US" dirty="0"/>
              <a:t>suggesting </a:t>
            </a:r>
            <a:r>
              <a:rPr lang="en-US" dirty="0" err="1"/>
              <a:t>monomicrobial</a:t>
            </a:r>
            <a:r>
              <a:rPr lang="en-US" dirty="0"/>
              <a:t> etiology.</a:t>
            </a:r>
          </a:p>
        </p:txBody>
      </p:sp>
    </p:spTree>
    <p:extLst>
      <p:ext uri="{BB962C8B-B14F-4D97-AF65-F5344CB8AC3E}">
        <p14:creationId xmlns:p14="http://schemas.microsoft.com/office/powerpoint/2010/main" val="39261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 </a:t>
            </a:r>
            <a:r>
              <a:rPr lang="en-US" b="1" i="1" dirty="0"/>
              <a:t>Fever + increasing “liver function tests” </a:t>
            </a:r>
            <a:r>
              <a:rPr lang="en-US" dirty="0"/>
              <a:t>=&gt;viral (</a:t>
            </a:r>
            <a:r>
              <a:rPr lang="en-US" dirty="0" smtClean="0"/>
              <a:t>hepatitis B </a:t>
            </a:r>
            <a:r>
              <a:rPr lang="en-US" dirty="0"/>
              <a:t>virus (HBV), varicella zoster virus (VZV); CMV, etc</a:t>
            </a:r>
            <a:r>
              <a:rPr lang="en-US" dirty="0" smtClean="0"/>
              <a:t>.), </a:t>
            </a:r>
            <a:r>
              <a:rPr lang="en-US" i="1" dirty="0" smtClean="0"/>
              <a:t>Candida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−− Liver ultrasound or CT or MRI (preferred) </a:t>
            </a:r>
          </a:p>
          <a:p>
            <a:r>
              <a:rPr lang="en-US" dirty="0"/>
              <a:t>NB: </a:t>
            </a:r>
            <a:r>
              <a:rPr lang="en-US" i="1" dirty="0"/>
              <a:t>Pneumocystis </a:t>
            </a:r>
            <a:r>
              <a:rPr lang="en-US" i="1" dirty="0" err="1"/>
              <a:t>jiroveci</a:t>
            </a:r>
            <a:r>
              <a:rPr lang="en-US" i="1" dirty="0"/>
              <a:t> </a:t>
            </a:r>
            <a:r>
              <a:rPr lang="en-US" dirty="0"/>
              <a:t>typically accompanied </a:t>
            </a:r>
            <a:r>
              <a:rPr lang="en-US" dirty="0" smtClean="0"/>
              <a:t>by lactate </a:t>
            </a:r>
            <a:r>
              <a:rPr lang="en-US" dirty="0"/>
              <a:t>dehydrogenase rise</a:t>
            </a:r>
          </a:p>
        </p:txBody>
      </p:sp>
    </p:spTree>
    <p:extLst>
      <p:ext uri="{BB962C8B-B14F-4D97-AF65-F5344CB8AC3E}">
        <p14:creationId xmlns:p14="http://schemas.microsoft.com/office/powerpoint/2010/main" val="239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840760" cy="516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They</a:t>
            </a:r>
          </a:p>
          <a:p>
            <a:r>
              <a:rPr lang="en-US" dirty="0"/>
              <a:t>are based on the idea that the strains that have an MIC for an</a:t>
            </a:r>
          </a:p>
          <a:p>
            <a:r>
              <a:rPr lang="en-US" dirty="0"/>
              <a:t>antifungal above a certain value respond significantly less well</a:t>
            </a:r>
          </a:p>
          <a:p>
            <a:r>
              <a:rPr lang="en-US" dirty="0"/>
              <a:t>to treatment with that drug, since it is impossible to achieve</a:t>
            </a:r>
          </a:p>
          <a:p>
            <a:r>
              <a:rPr lang="en-US" dirty="0"/>
              <a:t>therapeutic concentrations in vivo.</a:t>
            </a:r>
          </a:p>
        </p:txBody>
      </p:sp>
    </p:spTree>
    <p:extLst>
      <p:ext uri="{BB962C8B-B14F-4D97-AF65-F5344CB8AC3E}">
        <p14:creationId xmlns:p14="http://schemas.microsoft.com/office/powerpoint/2010/main" val="3035610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date, breakpoints</a:t>
            </a:r>
          </a:p>
          <a:p>
            <a:r>
              <a:rPr lang="en-US" dirty="0"/>
              <a:t>have been established for infections by Candida spp. only, and</a:t>
            </a:r>
          </a:p>
          <a:p>
            <a:r>
              <a:rPr lang="en-US" dirty="0"/>
              <a:t>for some of the antifungal compounds available. For infections</a:t>
            </a:r>
          </a:p>
          <a:p>
            <a:r>
              <a:rPr lang="en-US" dirty="0"/>
              <a:t>with other species of yeasts and filamentous fungi, no breakpoints</a:t>
            </a:r>
          </a:p>
          <a:p>
            <a:r>
              <a:rPr lang="en-US" dirty="0"/>
              <a:t>have yet been established, although it is advisable not</a:t>
            </a:r>
          </a:p>
          <a:p>
            <a:r>
              <a:rPr lang="en-US" dirty="0"/>
              <a:t>to treat with drugs that are inactive in vitro, or with those that</a:t>
            </a:r>
          </a:p>
          <a:p>
            <a:r>
              <a:rPr lang="en-US" dirty="0"/>
              <a:t>have a high MIC for the species causing the mycosis; this is</a:t>
            </a:r>
          </a:p>
          <a:p>
            <a:r>
              <a:rPr lang="en-US" dirty="0"/>
              <a:t>known as an epidemiological cut-off.</a:t>
            </a:r>
          </a:p>
        </p:txBody>
      </p:sp>
    </p:spTree>
    <p:extLst>
      <p:ext uri="{BB962C8B-B14F-4D97-AF65-F5344CB8AC3E}">
        <p14:creationId xmlns:p14="http://schemas.microsoft.com/office/powerpoint/2010/main" val="405715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case of </a:t>
            </a:r>
            <a:r>
              <a:rPr lang="en-US" dirty="0" err="1"/>
              <a:t>Aspergillus</a:t>
            </a:r>
            <a:endParaRPr lang="en-US" dirty="0"/>
          </a:p>
          <a:p>
            <a:r>
              <a:rPr lang="en-US" dirty="0"/>
              <a:t>spp., some experts have proposed epidemiological cut-offs</a:t>
            </a:r>
          </a:p>
          <a:p>
            <a:r>
              <a:rPr lang="en-US" dirty="0"/>
              <a:t>and even tentative breakpoints to interpret the results of susceptibility</a:t>
            </a:r>
          </a:p>
          <a:p>
            <a:r>
              <a:rPr lang="en-US" dirty="0"/>
              <a:t>testing of those species to azole agents. An MIC value for</a:t>
            </a:r>
          </a:p>
          <a:p>
            <a:r>
              <a:rPr lang="en-US" dirty="0" err="1"/>
              <a:t>itraconazole</a:t>
            </a:r>
            <a:r>
              <a:rPr lang="en-US" dirty="0"/>
              <a:t> and </a:t>
            </a:r>
            <a:r>
              <a:rPr lang="en-US" dirty="0" err="1"/>
              <a:t>voriconazole</a:t>
            </a:r>
            <a:r>
              <a:rPr lang="en-US" dirty="0"/>
              <a:t> of ≥2 mg/L, and ≥0.5 mg/L for</a:t>
            </a:r>
          </a:p>
          <a:p>
            <a:r>
              <a:rPr lang="en-US" dirty="0" err="1"/>
              <a:t>posaconazole</a:t>
            </a:r>
            <a:r>
              <a:rPr lang="en-US"/>
              <a:t>, should be taken as resistant in vitro.</a:t>
            </a:r>
          </a:p>
        </p:txBody>
      </p:sp>
    </p:spTree>
    <p:extLst>
      <p:ext uri="{BB962C8B-B14F-4D97-AF65-F5344CB8AC3E}">
        <p14:creationId xmlns:p14="http://schemas.microsoft.com/office/powerpoint/2010/main" val="1288737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6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71588"/>
            <a:ext cx="90011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  <a:p>
            <a:r>
              <a:rPr lang="en-US" dirty="0"/>
              <a:t>including appendicitis, ischemic colitis, pseudomembranous</a:t>
            </a:r>
          </a:p>
          <a:p>
            <a:r>
              <a:rPr lang="en-US" dirty="0"/>
              <a:t>colitis, or antineoplastic drug or radiation toxicity</a:t>
            </a:r>
          </a:p>
        </p:txBody>
      </p:sp>
    </p:spTree>
    <p:extLst>
      <p:ext uri="{BB962C8B-B14F-4D97-AF65-F5344CB8AC3E}">
        <p14:creationId xmlns:p14="http://schemas.microsoft.com/office/powerpoint/2010/main" val="2284190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NEC has been described in association with chemotherapy,</a:t>
            </a:r>
          </a:p>
          <a:p>
            <a:r>
              <a:rPr lang="en-US" dirty="0"/>
              <a:t>typically 10–14 days after cytotoxic chemotherapy, although</a:t>
            </a:r>
          </a:p>
          <a:p>
            <a:r>
              <a:rPr lang="en-US" dirty="0"/>
              <a:t>cases have been described 30 days after chemotherapy [3, 5].</a:t>
            </a:r>
          </a:p>
          <a:p>
            <a:r>
              <a:rPr lang="en-US" dirty="0"/>
              <a:t>Patients with leukemia, aplastic anemia, and solid tumor</a:t>
            </a:r>
          </a:p>
          <a:p>
            <a:r>
              <a:rPr lang="en-US" dirty="0"/>
              <a:t>undergoing high-dose chemotherapy are at an increased risk</a:t>
            </a:r>
          </a:p>
          <a:p>
            <a:r>
              <a:rPr lang="en-US" dirty="0"/>
              <a:t>[3, 5]. Leukemia and other hematologic malignancies, as</a:t>
            </a:r>
          </a:p>
          <a:p>
            <a:r>
              <a:rPr lang="en-US" dirty="0"/>
              <a:t>well as recipient of allogeneic stem cell transplantation with</a:t>
            </a:r>
          </a:p>
          <a:p>
            <a:r>
              <a:rPr lang="en-US" dirty="0"/>
              <a:t>delayed engraftment or acute graft vs. host disease, account</a:t>
            </a:r>
          </a:p>
          <a:p>
            <a:r>
              <a:rPr lang="en-US" dirty="0"/>
              <a:t>for approximately 75% of reported cases of NEC</a:t>
            </a:r>
          </a:p>
        </p:txBody>
      </p:sp>
    </p:spTree>
    <p:extLst>
      <p:ext uri="{BB962C8B-B14F-4D97-AF65-F5344CB8AC3E}">
        <p14:creationId xmlns:p14="http://schemas.microsoft.com/office/powerpoint/2010/main" val="3536148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Traditionally, cytotoxic drugs such as </a:t>
            </a:r>
            <a:r>
              <a:rPr lang="en-US" dirty="0" err="1"/>
              <a:t>Ara</a:t>
            </a:r>
            <a:r>
              <a:rPr lang="en-US" dirty="0"/>
              <a:t>-C and </a:t>
            </a:r>
            <a:r>
              <a:rPr lang="en-US" dirty="0" err="1"/>
              <a:t>idarubicin</a:t>
            </a:r>
            <a:endParaRPr lang="en-US" dirty="0"/>
          </a:p>
          <a:p>
            <a:r>
              <a:rPr lang="en-US" dirty="0"/>
              <a:t>are implicated [5]; whereas, recently a variety of other</a:t>
            </a:r>
          </a:p>
          <a:p>
            <a:r>
              <a:rPr lang="en-US" dirty="0"/>
              <a:t>agents have been linked with NEC, including monoclonal</a:t>
            </a:r>
          </a:p>
          <a:p>
            <a:r>
              <a:rPr lang="en-US" dirty="0"/>
              <a:t>antibody therapy with </a:t>
            </a:r>
            <a:r>
              <a:rPr lang="en-US" dirty="0" err="1"/>
              <a:t>alemtuzumab</a:t>
            </a:r>
            <a:r>
              <a:rPr lang="en-US" dirty="0"/>
              <a:t> [7], </a:t>
            </a:r>
            <a:r>
              <a:rPr lang="en-US" dirty="0" err="1" smtClean="0"/>
              <a:t>taxane-containing</a:t>
            </a:r>
            <a:r>
              <a:rPr lang="en-US" dirty="0" err="1"/>
              <a:t>regimens</a:t>
            </a:r>
            <a:r>
              <a:rPr lang="en-US" dirty="0"/>
              <a:t> [3, 8], </a:t>
            </a:r>
            <a:r>
              <a:rPr lang="en-US" dirty="0" err="1"/>
              <a:t>cisplatin</a:t>
            </a:r>
            <a:r>
              <a:rPr lang="en-US" dirty="0"/>
              <a:t>, and paclitaxel [3]. NEC may also</a:t>
            </a:r>
          </a:p>
          <a:p>
            <a:r>
              <a:rPr lang="en-US" dirty="0"/>
              <a:t>be seen in </a:t>
            </a:r>
            <a:r>
              <a:rPr lang="en-US" dirty="0" err="1"/>
              <a:t>noncancer</a:t>
            </a:r>
            <a:r>
              <a:rPr lang="en-US" dirty="0"/>
              <a:t> population, recently a case was reported</a:t>
            </a:r>
          </a:p>
          <a:p>
            <a:r>
              <a:rPr lang="en-US" dirty="0"/>
              <a:t>following unanticipated Chinese herbal drugs-induced</a:t>
            </a:r>
          </a:p>
          <a:p>
            <a:r>
              <a:rPr lang="en-US" dirty="0"/>
              <a:t>neutropenia</a:t>
            </a:r>
          </a:p>
        </p:txBody>
      </p:sp>
    </p:spTree>
    <p:extLst>
      <p:ext uri="{BB962C8B-B14F-4D97-AF65-F5344CB8AC3E}">
        <p14:creationId xmlns:p14="http://schemas.microsoft.com/office/powerpoint/2010/main" val="184974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retrospective study in pediatric cancer patients showed</a:t>
            </a:r>
          </a:p>
          <a:p>
            <a:r>
              <a:rPr lang="en-US" dirty="0"/>
              <a:t>prolonged</a:t>
            </a:r>
          </a:p>
          <a:p>
            <a:r>
              <a:rPr lang="en-US" dirty="0"/>
              <a:t>neutropenia and age &gt;16 at cancer diagnosis were</a:t>
            </a:r>
          </a:p>
          <a:p>
            <a:r>
              <a:rPr lang="en-US" dirty="0"/>
              <a:t>associated with a higher risk for </a:t>
            </a:r>
            <a:r>
              <a:rPr lang="en-US" dirty="0" err="1"/>
              <a:t>typhlitis</a:t>
            </a:r>
            <a:r>
              <a:rPr lang="en-US" dirty="0"/>
              <a:t> [2]. In a prospective</a:t>
            </a:r>
          </a:p>
          <a:p>
            <a:r>
              <a:rPr lang="en-US" dirty="0"/>
              <a:t>study in adults, no specific risk factor for </a:t>
            </a:r>
            <a:r>
              <a:rPr lang="en-US" dirty="0" err="1"/>
              <a:t>typhlitis</a:t>
            </a:r>
            <a:r>
              <a:rPr lang="en-US" dirty="0"/>
              <a:t> was</a:t>
            </a:r>
          </a:p>
          <a:p>
            <a:r>
              <a:rPr lang="en-US" dirty="0"/>
              <a:t>seen, and diagnosis was confirmed in 3.5% of cases [11]. An</a:t>
            </a:r>
          </a:p>
          <a:p>
            <a:r>
              <a:rPr lang="en-US" dirty="0"/>
              <a:t>association with the presence of </a:t>
            </a:r>
            <a:r>
              <a:rPr lang="en-US" dirty="0" err="1"/>
              <a:t>oropharyngeal</a:t>
            </a:r>
            <a:r>
              <a:rPr lang="en-US" dirty="0"/>
              <a:t> </a:t>
            </a:r>
            <a:r>
              <a:rPr lang="en-US" dirty="0" err="1"/>
              <a:t>mucositis</a:t>
            </a:r>
            <a:endParaRPr lang="en-US" dirty="0"/>
          </a:p>
          <a:p>
            <a:r>
              <a:rPr lang="en-US" dirty="0"/>
              <a:t>and risk of NEC has been well described</a:t>
            </a:r>
          </a:p>
        </p:txBody>
      </p:sp>
    </p:spTree>
    <p:extLst>
      <p:ext uri="{BB962C8B-B14F-4D97-AF65-F5344CB8AC3E}">
        <p14:creationId xmlns:p14="http://schemas.microsoft.com/office/powerpoint/2010/main" val="37289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NEC is a </a:t>
            </a:r>
            <a:r>
              <a:rPr lang="en-US" dirty="0" err="1"/>
              <a:t>polymicrobial</a:t>
            </a:r>
            <a:r>
              <a:rPr lang="en-US" dirty="0"/>
              <a:t> infection and organisms often</a:t>
            </a:r>
          </a:p>
          <a:p>
            <a:r>
              <a:rPr lang="en-US" dirty="0"/>
              <a:t>associated with this disease entity include enteric </a:t>
            </a:r>
            <a:r>
              <a:rPr lang="en-US" dirty="0" err="1"/>
              <a:t>Gramnegative</a:t>
            </a:r>
            <a:endParaRPr lang="en-US" dirty="0"/>
          </a:p>
          <a:p>
            <a:r>
              <a:rPr lang="en-US" dirty="0"/>
              <a:t>bacteria (GNB) such as </a:t>
            </a:r>
            <a:r>
              <a:rPr lang="en-US" i="1" dirty="0"/>
              <a:t>Escherichia coli</a:t>
            </a:r>
            <a:r>
              <a:rPr lang="en-US" dirty="0"/>
              <a:t>, </a:t>
            </a:r>
            <a:r>
              <a:rPr lang="en-US" i="1" dirty="0"/>
              <a:t>Proteus</a:t>
            </a:r>
          </a:p>
          <a:p>
            <a:r>
              <a:rPr lang="en-US" dirty="0"/>
              <a:t>species, and </a:t>
            </a:r>
            <a:r>
              <a:rPr lang="en-US" dirty="0" err="1"/>
              <a:t>nonfermentative</a:t>
            </a:r>
            <a:r>
              <a:rPr lang="en-US" dirty="0"/>
              <a:t> gram-negatives in </a:t>
            </a:r>
            <a:r>
              <a:rPr lang="en-US" dirty="0" err="1"/>
              <a:t>neutropenic</a:t>
            </a:r>
            <a:endParaRPr lang="en-US" dirty="0"/>
          </a:p>
          <a:p>
            <a:r>
              <a:rPr lang="en-US" dirty="0"/>
              <a:t>patients like </a:t>
            </a:r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Stenotrophomonas</a:t>
            </a:r>
            <a:endParaRPr lang="en-US" i="1" dirty="0"/>
          </a:p>
          <a:p>
            <a:r>
              <a:rPr lang="en-US" i="1" dirty="0" err="1"/>
              <a:t>maltophilia</a:t>
            </a:r>
            <a:r>
              <a:rPr lang="en-US" i="1" dirty="0"/>
              <a:t> </a:t>
            </a:r>
            <a:r>
              <a:rPr lang="en-US" dirty="0"/>
              <a:t>are of concern; among the Gram-positive bacteria,</a:t>
            </a:r>
          </a:p>
          <a:p>
            <a:r>
              <a:rPr lang="en-US" dirty="0"/>
              <a:t>streptococci, enterococci including </a:t>
            </a:r>
            <a:r>
              <a:rPr lang="en-US" dirty="0" err="1"/>
              <a:t>vancomycin</a:t>
            </a:r>
            <a:r>
              <a:rPr lang="en-US" dirty="0"/>
              <a:t>-resistant</a:t>
            </a:r>
          </a:p>
          <a:p>
            <a:r>
              <a:rPr lang="en-US" i="1" dirty="0"/>
              <a:t>Enterococcus </a:t>
            </a:r>
            <a:r>
              <a:rPr lang="en-US" dirty="0"/>
              <a:t>(VRE), and coagulase negative staphylococcus</a:t>
            </a:r>
          </a:p>
          <a:p>
            <a:r>
              <a:rPr lang="en-US" dirty="0"/>
              <a:t>species may be accompanied with </a:t>
            </a:r>
            <a:r>
              <a:rPr lang="en-US" i="1" dirty="0"/>
              <a:t>Candida </a:t>
            </a:r>
            <a:r>
              <a:rPr lang="en-US" dirty="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577701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13, 14]. Cytomegalovirus or adenovirus </a:t>
            </a:r>
            <a:r>
              <a:rPr lang="en-US" dirty="0" err="1"/>
              <a:t>enterocolitis</a:t>
            </a:r>
            <a:r>
              <a:rPr lang="en-US" dirty="0"/>
              <a:t> may</a:t>
            </a:r>
          </a:p>
          <a:p>
            <a:r>
              <a:rPr lang="en-US" dirty="0"/>
              <a:t>act as a trigger for a secondary NEC in some cases</a:t>
            </a:r>
          </a:p>
        </p:txBody>
      </p:sp>
    </p:spTree>
    <p:extLst>
      <p:ext uri="{BB962C8B-B14F-4D97-AF65-F5344CB8AC3E}">
        <p14:creationId xmlns:p14="http://schemas.microsoft.com/office/powerpoint/2010/main" val="4056110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Antimicrobial prophylaxis may influence the time of</a:t>
            </a:r>
          </a:p>
          <a:p>
            <a:r>
              <a:rPr lang="en-US" dirty="0"/>
              <a:t>onset, etiology, and possibly incidence of NEC in patients</a:t>
            </a:r>
          </a:p>
          <a:p>
            <a:r>
              <a:rPr lang="en-US" dirty="0"/>
              <a:t>undergoing cancer therapy.</a:t>
            </a:r>
          </a:p>
        </p:txBody>
      </p:sp>
    </p:spTree>
    <p:extLst>
      <p:ext uri="{BB962C8B-B14F-4D97-AF65-F5344CB8AC3E}">
        <p14:creationId xmlns:p14="http://schemas.microsoft.com/office/powerpoint/2010/main" val="1796538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. We suspect that NEC is a clinical</a:t>
            </a:r>
          </a:p>
          <a:p>
            <a:r>
              <a:rPr lang="en-US" dirty="0"/>
              <a:t>syndrome of various primary causes, in most patients</a:t>
            </a:r>
          </a:p>
          <a:p>
            <a:r>
              <a:rPr lang="en-US" dirty="0"/>
              <a:t>multiple factors appear to be responsible for this entity</a:t>
            </a:r>
          </a:p>
          <a:p>
            <a:r>
              <a:rPr lang="en-US" dirty="0"/>
              <a:t>including severe neutropenia, young or advanced age, enteric</a:t>
            </a:r>
          </a:p>
          <a:p>
            <a:r>
              <a:rPr lang="en-US" dirty="0"/>
              <a:t>insult due to cancer, drugs or bacterial toxins such as</a:t>
            </a:r>
          </a:p>
          <a:p>
            <a:r>
              <a:rPr lang="en-US" i="1" dirty="0"/>
              <a:t>Clostridium </a:t>
            </a:r>
            <a:r>
              <a:rPr lang="en-US" i="1" dirty="0" err="1"/>
              <a:t>difficile</a:t>
            </a:r>
            <a:r>
              <a:rPr lang="en-US" dirty="0"/>
              <a:t>, subclinical viral disease, or unknown</a:t>
            </a:r>
          </a:p>
          <a:p>
            <a:r>
              <a:rPr lang="en-US" dirty="0"/>
              <a:t>genetic polymorphisms that predispose some individuals to</a:t>
            </a:r>
          </a:p>
          <a:p>
            <a:r>
              <a:rPr lang="en-US" dirty="0"/>
              <a:t>develop this disorder.</a:t>
            </a:r>
          </a:p>
        </p:txBody>
      </p:sp>
    </p:spTree>
    <p:extLst>
      <p:ext uri="{BB962C8B-B14F-4D97-AF65-F5344CB8AC3E}">
        <p14:creationId xmlns:p14="http://schemas.microsoft.com/office/powerpoint/2010/main" val="4088624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Patients with concomitant</a:t>
            </a:r>
          </a:p>
          <a:p>
            <a:r>
              <a:rPr lang="en-US" dirty="0"/>
              <a:t>bacteremia due to enteric </a:t>
            </a:r>
            <a:r>
              <a:rPr lang="en-US" dirty="0" smtClean="0"/>
              <a:t>organism(s) such as </a:t>
            </a:r>
            <a:r>
              <a:rPr lang="it-IT" i="1" dirty="0" smtClean="0"/>
              <a:t>Escherichia </a:t>
            </a:r>
            <a:r>
              <a:rPr lang="it-IT" i="1" dirty="0"/>
              <a:t>coli</a:t>
            </a:r>
            <a:r>
              <a:rPr lang="it-IT" dirty="0"/>
              <a:t>, enterococci, and streptococci give a partial</a:t>
            </a:r>
          </a:p>
          <a:p>
            <a:r>
              <a:rPr lang="en-US" dirty="0"/>
              <a:t>spectrum of this </a:t>
            </a:r>
            <a:r>
              <a:rPr lang="en-US" dirty="0" err="1"/>
              <a:t>polymicrobial</a:t>
            </a:r>
            <a:r>
              <a:rPr lang="en-US" dirty="0"/>
              <a:t> disease, although sterile</a:t>
            </a:r>
          </a:p>
          <a:p>
            <a:r>
              <a:rPr lang="en-US" dirty="0"/>
              <a:t>blood cultures do not exclude a low-grade, intermittent</a:t>
            </a:r>
          </a:p>
          <a:p>
            <a:r>
              <a:rPr lang="en-US" dirty="0"/>
              <a:t>bacteremia</a:t>
            </a:r>
          </a:p>
          <a:p>
            <a:r>
              <a:rPr lang="en-US" dirty="0"/>
              <a:t>and/or </a:t>
            </a:r>
            <a:r>
              <a:rPr lang="en-US" dirty="0" err="1"/>
              <a:t>fungemia</a:t>
            </a:r>
            <a:r>
              <a:rPr lang="en-US" dirty="0"/>
              <a:t> in the profoundly </a:t>
            </a:r>
            <a:r>
              <a:rPr lang="en-US" dirty="0" err="1"/>
              <a:t>neutropenic</a:t>
            </a:r>
            <a:endParaRPr lang="en-US" dirty="0"/>
          </a:p>
          <a:p>
            <a:r>
              <a:rPr lang="en-US" dirty="0"/>
              <a:t>susceptible </a:t>
            </a:r>
            <a:r>
              <a:rPr lang="en-US" dirty="0" smtClean="0"/>
              <a:t>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32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Other common causes that may be</a:t>
            </a:r>
          </a:p>
          <a:p>
            <a:r>
              <a:rPr lang="en-US" dirty="0"/>
              <a:t>mistaken for NEC include ischemic bowel injury, </a:t>
            </a:r>
            <a:r>
              <a:rPr lang="en-US" i="1" dirty="0"/>
              <a:t>C. </a:t>
            </a:r>
            <a:r>
              <a:rPr lang="en-US" i="1" dirty="0" err="1"/>
              <a:t>difficile</a:t>
            </a:r>
            <a:endParaRPr lang="en-US" i="1" dirty="0"/>
          </a:p>
          <a:p>
            <a:r>
              <a:rPr lang="en-US" dirty="0"/>
              <a:t>colitis, appendicitis, or Ogilvie’s syndrome [3]. To further</a:t>
            </a:r>
          </a:p>
          <a:p>
            <a:r>
              <a:rPr lang="en-US" dirty="0"/>
              <a:t>complicate the diagnosis, there is a suggestion that the latter</a:t>
            </a:r>
          </a:p>
          <a:p>
            <a:r>
              <a:rPr lang="en-US" dirty="0"/>
              <a:t>entities can coexist, with one small pediatric study suggesting</a:t>
            </a:r>
          </a:p>
          <a:p>
            <a:r>
              <a:rPr lang="en-US" dirty="0"/>
              <a:t>that the combination of </a:t>
            </a:r>
            <a:r>
              <a:rPr lang="en-US" dirty="0" err="1"/>
              <a:t>appendiceal</a:t>
            </a:r>
            <a:r>
              <a:rPr lang="en-US" dirty="0"/>
              <a:t> thickening and</a:t>
            </a:r>
          </a:p>
          <a:p>
            <a:r>
              <a:rPr lang="en-US" dirty="0" err="1"/>
              <a:t>enterocolitis</a:t>
            </a:r>
            <a:r>
              <a:rPr lang="en-US" dirty="0"/>
              <a:t> may more likely to result in surgical intervention</a:t>
            </a:r>
          </a:p>
          <a:p>
            <a:r>
              <a:rPr lang="en-US" dirty="0"/>
              <a:t>[21]. It was interesting to note that higher mortality was</a:t>
            </a:r>
          </a:p>
          <a:p>
            <a:r>
              <a:rPr lang="en-US" dirty="0"/>
              <a:t>seen in children with NEC without evidence of appendicitis</a:t>
            </a:r>
          </a:p>
          <a:p>
            <a:r>
              <a:rPr lang="en-US" dirty="0"/>
              <a:t>[21]. The frequency of NEC cases with concurrent or</a:t>
            </a:r>
          </a:p>
          <a:p>
            <a:r>
              <a:rPr lang="en-US" dirty="0"/>
              <a:t>preceding</a:t>
            </a:r>
          </a:p>
          <a:p>
            <a:r>
              <a:rPr lang="it-IT" i="1" dirty="0"/>
              <a:t>C. difficile </a:t>
            </a:r>
            <a:r>
              <a:rPr lang="it-IT" dirty="0"/>
              <a:t>toxin-induced intestinal epithelia cell</a:t>
            </a:r>
          </a:p>
          <a:p>
            <a:r>
              <a:rPr lang="en-US" dirty="0"/>
              <a:t>damage remains uncertain</a:t>
            </a:r>
          </a:p>
        </p:txBody>
      </p:sp>
    </p:spTree>
    <p:extLst>
      <p:ext uri="{BB962C8B-B14F-4D97-AF65-F5344CB8AC3E}">
        <p14:creationId xmlns:p14="http://schemas.microsoft.com/office/powerpoint/2010/main" val="389085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105024"/>
            <a:ext cx="8896350" cy="34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" y="961682"/>
            <a:ext cx="8782050" cy="66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comprehensive review of adult </a:t>
            </a:r>
            <a:r>
              <a:rPr lang="en-US" dirty="0" err="1"/>
              <a:t>neutropenic</a:t>
            </a:r>
            <a:r>
              <a:rPr lang="en-US" dirty="0"/>
              <a:t> patients</a:t>
            </a:r>
          </a:p>
          <a:p>
            <a:r>
              <a:rPr lang="en-US" dirty="0"/>
              <a:t>with </a:t>
            </a:r>
            <a:r>
              <a:rPr lang="en-US" dirty="0" err="1"/>
              <a:t>enterocolitis</a:t>
            </a:r>
            <a:r>
              <a:rPr lang="en-US" dirty="0"/>
              <a:t>, appropriate diagnosis can be established</a:t>
            </a:r>
          </a:p>
          <a:p>
            <a:r>
              <a:rPr lang="en-US" dirty="0"/>
              <a:t>by (1) &gt;4 mm of bowel wall thickening on CT or ultrasonic</a:t>
            </a:r>
          </a:p>
          <a:p>
            <a:r>
              <a:rPr lang="en-US" dirty="0"/>
              <a:t>abdominal scan combined with (2) clinical features such as</a:t>
            </a:r>
          </a:p>
          <a:p>
            <a:r>
              <a:rPr lang="en-US" dirty="0"/>
              <a:t>fever, abdominal pain, and diarrhea (Fig. 16.1a) [3]. Several</a:t>
            </a:r>
          </a:p>
          <a:p>
            <a:r>
              <a:rPr lang="en-US" dirty="0"/>
              <a:t>studies in pediatric and adults showed that a substantial</a:t>
            </a:r>
          </a:p>
          <a:p>
            <a:r>
              <a:rPr lang="en-US" dirty="0"/>
              <a:t>proportion of </a:t>
            </a:r>
            <a:r>
              <a:rPr lang="en-US" dirty="0" err="1"/>
              <a:t>neutropenic</a:t>
            </a:r>
            <a:r>
              <a:rPr lang="en-US" dirty="0"/>
              <a:t> patients may not exhibit fever or</a:t>
            </a:r>
          </a:p>
          <a:p>
            <a:r>
              <a:rPr lang="en-US" dirty="0"/>
              <a:t>abdominal pain during the early phase of the disease [2, 5,</a:t>
            </a:r>
          </a:p>
          <a:p>
            <a:r>
              <a:rPr lang="en-US" dirty="0"/>
              <a:t>11]. Therefore, a high level of suspicion in febrile </a:t>
            </a:r>
            <a:r>
              <a:rPr lang="en-US" dirty="0" err="1"/>
              <a:t>neutropenic</a:t>
            </a:r>
            <a:endParaRPr lang="en-US" dirty="0"/>
          </a:p>
          <a:p>
            <a:r>
              <a:rPr lang="en-US" dirty="0"/>
              <a:t>patients even in the absence of abdominal pain and/or</a:t>
            </a:r>
          </a:p>
          <a:p>
            <a:r>
              <a:rPr lang="en-US" dirty="0"/>
              <a:t>distention with diarrhea or clinical or radiographic features</a:t>
            </a:r>
          </a:p>
          <a:p>
            <a:r>
              <a:rPr lang="en-US" dirty="0"/>
              <a:t>of paralytic ileus should raise concerns for possible</a:t>
            </a:r>
          </a:p>
          <a:p>
            <a:r>
              <a:rPr lang="en-US" dirty="0" err="1"/>
              <a:t>enterocolitis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768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recommend that bedside</a:t>
            </a:r>
          </a:p>
          <a:p>
            <a:r>
              <a:rPr lang="en-US" dirty="0"/>
              <a:t>abdominal ultrasounds should be reserved for unstable</a:t>
            </a:r>
          </a:p>
          <a:p>
            <a:r>
              <a:rPr lang="en-US" dirty="0"/>
              <a:t>patients in whom transport to the CT scan units is deferred,</a:t>
            </a:r>
          </a:p>
          <a:p>
            <a:r>
              <a:rPr lang="en-US" dirty="0"/>
              <a:t>similarly, patients with other serious limitations for CT scan</a:t>
            </a:r>
          </a:p>
          <a:p>
            <a:r>
              <a:rPr lang="en-US" dirty="0"/>
              <a:t>should than be evaluated with an abdominal X-rays and</a:t>
            </a:r>
          </a:p>
          <a:p>
            <a:r>
              <a:rPr lang="en-US" dirty="0"/>
              <a:t>ultrasounds</a:t>
            </a:r>
          </a:p>
        </p:txBody>
      </p:sp>
    </p:spTree>
    <p:extLst>
      <p:ext uri="{BB962C8B-B14F-4D97-AF65-F5344CB8AC3E}">
        <p14:creationId xmlns:p14="http://schemas.microsoft.com/office/powerpoint/2010/main" val="1842445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suggest a combination of clinical symptoms</a:t>
            </a:r>
          </a:p>
          <a:p>
            <a:r>
              <a:rPr lang="en-US" dirty="0"/>
              <a:t>such as abdominal pain, fever, or diarrhea in the setting of</a:t>
            </a:r>
          </a:p>
          <a:p>
            <a:r>
              <a:rPr lang="en-US" dirty="0"/>
              <a:t>neutropenia and possibly cytotoxic chemotherapy combined</a:t>
            </a:r>
          </a:p>
          <a:p>
            <a:r>
              <a:rPr lang="en-US" dirty="0"/>
              <a:t>with imaging studies (CT abdomen) that demonstrate bowel</a:t>
            </a:r>
          </a:p>
          <a:p>
            <a:r>
              <a:rPr lang="en-US" dirty="0"/>
              <a:t>wall thickening (3–5 mm) and in severe case </a:t>
            </a:r>
            <a:r>
              <a:rPr lang="en-US" dirty="0" err="1"/>
              <a:t>pneumatosis</a:t>
            </a:r>
            <a:endParaRPr lang="en-US" dirty="0"/>
          </a:p>
          <a:p>
            <a:r>
              <a:rPr lang="en-US" dirty="0" err="1"/>
              <a:t>intestinalis</a:t>
            </a:r>
            <a:r>
              <a:rPr lang="en-US" dirty="0"/>
              <a:t> may be used (Fig. 16.1b) [3, 11]. It is important</a:t>
            </a:r>
          </a:p>
          <a:p>
            <a:r>
              <a:rPr lang="en-US" dirty="0"/>
              <a:t>to assess other potential treatable causes that may mimic</a:t>
            </a:r>
          </a:p>
          <a:p>
            <a:r>
              <a:rPr lang="en-US" dirty="0"/>
              <a:t>these features such as ischemic colitis and </a:t>
            </a:r>
            <a:r>
              <a:rPr lang="en-US" i="1" dirty="0"/>
              <a:t>C. 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colitis.</a:t>
            </a:r>
          </a:p>
        </p:txBody>
      </p:sp>
    </p:spTree>
    <p:extLst>
      <p:ext uri="{BB962C8B-B14F-4D97-AF65-F5344CB8AC3E}">
        <p14:creationId xmlns:p14="http://schemas.microsoft.com/office/powerpoint/2010/main" val="4100650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Cases of</a:t>
            </a:r>
          </a:p>
          <a:p>
            <a:r>
              <a:rPr lang="en-US" dirty="0"/>
              <a:t>prolonged</a:t>
            </a:r>
          </a:p>
          <a:p>
            <a:r>
              <a:rPr lang="en-US" dirty="0"/>
              <a:t>neutropenia may benefit from recombinant myeloid</a:t>
            </a:r>
          </a:p>
          <a:p>
            <a:r>
              <a:rPr lang="en-US" dirty="0"/>
              <a:t>growth factors such as G-CSF or GM-CSF and in select</a:t>
            </a:r>
          </a:p>
          <a:p>
            <a:r>
              <a:rPr lang="en-US" dirty="0"/>
              <a:t>patients with refractory neutropenia, healthy donor-derived</a:t>
            </a:r>
          </a:p>
          <a:p>
            <a:r>
              <a:rPr lang="en-US"/>
              <a:t>granulocyte transfusions may be considered</a:t>
            </a:r>
          </a:p>
        </p:txBody>
      </p:sp>
    </p:spTree>
    <p:extLst>
      <p:ext uri="{BB962C8B-B14F-4D97-AF65-F5344CB8AC3E}">
        <p14:creationId xmlns:p14="http://schemas.microsoft.com/office/powerpoint/2010/main" val="690008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neutropenic</a:t>
            </a:r>
            <a:r>
              <a:rPr lang="en-US" dirty="0"/>
              <a:t> patients who are undergoing treatment for</a:t>
            </a:r>
          </a:p>
          <a:p>
            <a:r>
              <a:rPr lang="en-US" dirty="0"/>
              <a:t>hematologic malignancies, the frequency of CDI was 7%</a:t>
            </a:r>
          </a:p>
          <a:p>
            <a:r>
              <a:rPr lang="en-US" dirty="0"/>
              <a:t>among 875 courses of </a:t>
            </a:r>
            <a:r>
              <a:rPr lang="en-US" dirty="0" err="1"/>
              <a:t>myelosuppressive</a:t>
            </a:r>
            <a:r>
              <a:rPr lang="en-US" dirty="0"/>
              <a:t> chemotherapy</a:t>
            </a:r>
          </a:p>
        </p:txBody>
      </p:sp>
    </p:spTree>
    <p:extLst>
      <p:ext uri="{BB962C8B-B14F-4D97-AF65-F5344CB8AC3E}">
        <p14:creationId xmlns:p14="http://schemas.microsoft.com/office/powerpoint/2010/main" val="4176746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CDI should be suspected in all hospitalized cancer patients</a:t>
            </a:r>
          </a:p>
          <a:p>
            <a:r>
              <a:rPr lang="en-US" dirty="0"/>
              <a:t>with neutropenia who develop diarrheal illness, despite the</a:t>
            </a:r>
          </a:p>
          <a:p>
            <a:r>
              <a:rPr lang="en-US" dirty="0"/>
              <a:t>fact that chemotherapy-induced </a:t>
            </a:r>
            <a:r>
              <a:rPr lang="en-US" dirty="0" err="1"/>
              <a:t>oro</a:t>
            </a:r>
            <a:r>
              <a:rPr lang="en-US" dirty="0"/>
              <a:t>-intestinal tract mucosal</a:t>
            </a:r>
          </a:p>
          <a:p>
            <a:r>
              <a:rPr lang="en-US" dirty="0"/>
              <a:t>disruption may have indistinguishable clinical and radiologic</a:t>
            </a:r>
          </a:p>
          <a:p>
            <a:r>
              <a:rPr lang="en-US" dirty="0"/>
              <a:t>features.</a:t>
            </a:r>
          </a:p>
        </p:txBody>
      </p:sp>
    </p:spTree>
    <p:extLst>
      <p:ext uri="{BB962C8B-B14F-4D97-AF65-F5344CB8AC3E}">
        <p14:creationId xmlns:p14="http://schemas.microsoft.com/office/powerpoint/2010/main" val="4208229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Furthermore, in patients with leukemia, CDI has</a:t>
            </a:r>
          </a:p>
          <a:p>
            <a:r>
              <a:rPr lang="en-US" dirty="0"/>
              <a:t>been associated with secondary systemic bacterial infections,</a:t>
            </a:r>
          </a:p>
          <a:p>
            <a:r>
              <a:rPr lang="en-US" dirty="0"/>
              <a:t>such as </a:t>
            </a:r>
            <a:r>
              <a:rPr lang="en-US" dirty="0" err="1"/>
              <a:t>vancomycin</a:t>
            </a:r>
            <a:r>
              <a:rPr lang="en-US" dirty="0"/>
              <a:t>-resistant </a:t>
            </a:r>
            <a:r>
              <a:rPr lang="en-US" dirty="0" err="1"/>
              <a:t>enterococcal</a:t>
            </a:r>
            <a:r>
              <a:rPr lang="en-US" dirty="0"/>
              <a:t> intestinal colonization,</a:t>
            </a:r>
          </a:p>
          <a:p>
            <a:r>
              <a:rPr lang="en-US" dirty="0"/>
              <a:t>and is at a significantly higher risk for VRE bacteremia</a:t>
            </a:r>
          </a:p>
          <a:p>
            <a:r>
              <a:rPr lang="en-US" dirty="0"/>
              <a:t>following CDI</a:t>
            </a:r>
          </a:p>
        </p:txBody>
      </p:sp>
    </p:spTree>
    <p:extLst>
      <p:ext uri="{BB962C8B-B14F-4D97-AF65-F5344CB8AC3E}">
        <p14:creationId xmlns:p14="http://schemas.microsoft.com/office/powerpoint/2010/main" val="2460191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increase the risk for acquiring CDI include being</a:t>
            </a:r>
          </a:p>
          <a:p>
            <a:r>
              <a:rPr lang="en-US" dirty="0"/>
              <a:t>elderly, immunosuppressed or with multiple comorbidities,</a:t>
            </a:r>
          </a:p>
          <a:p>
            <a:r>
              <a:rPr lang="en-US" dirty="0"/>
              <a:t>receiving tube feedings, parenteral feedings, or undergoing</a:t>
            </a:r>
          </a:p>
          <a:p>
            <a:r>
              <a:rPr lang="en-US" dirty="0"/>
              <a:t>gastrointestinal surgery, and cancer chemotherapy.</a:t>
            </a:r>
          </a:p>
        </p:txBody>
      </p:sp>
    </p:spTree>
    <p:extLst>
      <p:ext uri="{BB962C8B-B14F-4D97-AF65-F5344CB8AC3E}">
        <p14:creationId xmlns:p14="http://schemas.microsoft.com/office/powerpoint/2010/main" val="1187635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</a:t>
            </a:r>
          </a:p>
          <a:p>
            <a:r>
              <a:rPr lang="en-US" dirty="0"/>
              <a:t>host-related factors like infection by human immunodeficiency</a:t>
            </a:r>
          </a:p>
          <a:p>
            <a:r>
              <a:rPr lang="en-US" dirty="0"/>
              <a:t>virus, solid organ transplantation, or bone marrow transplantation</a:t>
            </a:r>
          </a:p>
          <a:p>
            <a:r>
              <a:rPr lang="en-US" dirty="0"/>
              <a:t>render them particularly susceptible to CDI.</a:t>
            </a:r>
          </a:p>
        </p:txBody>
      </p:sp>
    </p:spTree>
    <p:extLst>
      <p:ext uri="{BB962C8B-B14F-4D97-AF65-F5344CB8AC3E}">
        <p14:creationId xmlns:p14="http://schemas.microsoft.com/office/powerpoint/2010/main" val="1101322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absence of the</a:t>
            </a:r>
          </a:p>
          <a:p>
            <a:r>
              <a:rPr lang="en-US" dirty="0"/>
              <a:t>classic risk factors seen in adults indicates that toxigenic</a:t>
            </a:r>
          </a:p>
          <a:p>
            <a:r>
              <a:rPr lang="en-US" dirty="0"/>
              <a:t>strains of </a:t>
            </a:r>
            <a:r>
              <a:rPr lang="en-US" i="1" dirty="0"/>
              <a:t>C</a:t>
            </a:r>
            <a:r>
              <a:rPr lang="en-US" dirty="0"/>
              <a:t>. </a:t>
            </a:r>
            <a:r>
              <a:rPr lang="en-US" i="1" dirty="0"/>
              <a:t>diff </a:t>
            </a:r>
            <a:r>
              <a:rPr lang="en-US" dirty="0"/>
              <a:t>may in fact be part of the normal flora in</a:t>
            </a:r>
          </a:p>
          <a:p>
            <a:r>
              <a:rPr lang="en-US" dirty="0"/>
              <a:t>young children</a:t>
            </a:r>
          </a:p>
        </p:txBody>
      </p:sp>
    </p:spTree>
    <p:extLst>
      <p:ext uri="{BB962C8B-B14F-4D97-AF65-F5344CB8AC3E}">
        <p14:creationId xmlns:p14="http://schemas.microsoft.com/office/powerpoint/2010/main" val="370405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3630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</a:t>
            </a:r>
          </a:p>
          <a:p>
            <a:r>
              <a:rPr lang="en-US" dirty="0"/>
              <a:t>patients with multiple myeloma or lymphoma, the risk of CDI</a:t>
            </a:r>
          </a:p>
          <a:p>
            <a:r>
              <a:rPr lang="en-US" dirty="0"/>
              <a:t>is low although this risk increases following autologous stem</a:t>
            </a:r>
          </a:p>
          <a:p>
            <a:r>
              <a:rPr lang="en-US" dirty="0"/>
              <a:t>cell transplantation to 15%</a:t>
            </a:r>
          </a:p>
        </p:txBody>
      </p:sp>
    </p:spTree>
    <p:extLst>
      <p:ext uri="{BB962C8B-B14F-4D97-AF65-F5344CB8AC3E}">
        <p14:creationId xmlns:p14="http://schemas.microsoft.com/office/powerpoint/2010/main" val="3559467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risk factors</a:t>
            </a:r>
          </a:p>
          <a:p>
            <a:r>
              <a:rPr lang="en-US" dirty="0"/>
              <a:t>associated with CDI in these patients were prior therapy with</a:t>
            </a:r>
          </a:p>
          <a:p>
            <a:r>
              <a:rPr lang="en-US" dirty="0" err="1"/>
              <a:t>cephalosporins</a:t>
            </a:r>
            <a:r>
              <a:rPr lang="en-US" dirty="0"/>
              <a:t> and intravenous </a:t>
            </a:r>
            <a:r>
              <a:rPr lang="en-US" dirty="0" err="1"/>
              <a:t>vancomycin</a:t>
            </a:r>
            <a:r>
              <a:rPr lang="en-US" dirty="0"/>
              <a:t>, On the other</a:t>
            </a:r>
          </a:p>
          <a:p>
            <a:r>
              <a:rPr lang="en-US" dirty="0"/>
              <a:t>hand, patients treated with paclitaxel had a lower incidence of</a:t>
            </a:r>
          </a:p>
          <a:p>
            <a:r>
              <a:rPr lang="en-US" dirty="0"/>
              <a:t>CDI when compared to those who were treated with hematopoietic</a:t>
            </a:r>
          </a:p>
          <a:p>
            <a:r>
              <a:rPr lang="en-US" dirty="0"/>
              <a:t>growth factor as part of mobilization regimen</a:t>
            </a:r>
          </a:p>
        </p:txBody>
      </p:sp>
    </p:spTree>
    <p:extLst>
      <p:ext uri="{BB962C8B-B14F-4D97-AF65-F5344CB8AC3E}">
        <p14:creationId xmlns:p14="http://schemas.microsoft.com/office/powerpoint/2010/main" val="1770236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Acute leukemia patients are exposed to higher risk of CDI</a:t>
            </a:r>
          </a:p>
          <a:p>
            <a:r>
              <a:rPr lang="en-US" dirty="0"/>
              <a:t>while on chemotherapy due to probable intestinal track colonization</a:t>
            </a:r>
          </a:p>
          <a:p>
            <a:r>
              <a:rPr lang="en-US" dirty="0"/>
              <a:t>and diarrheal disease [41–44]. 5-fluorouracil has been</a:t>
            </a:r>
          </a:p>
          <a:p>
            <a:r>
              <a:rPr lang="en-US" dirty="0"/>
              <a:t>implicated in increasing the risk of CDI in patients with </a:t>
            </a:r>
            <a:r>
              <a:rPr lang="en-US" dirty="0" err="1"/>
              <a:t>solidorgan</a:t>
            </a:r>
            <a:endParaRPr lang="en-US" dirty="0"/>
          </a:p>
          <a:p>
            <a:r>
              <a:rPr lang="en-US" dirty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19410724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with </a:t>
            </a:r>
            <a:r>
              <a:rPr lang="en-US" dirty="0" err="1"/>
              <a:t>mitoxantrone</a:t>
            </a:r>
            <a:r>
              <a:rPr lang="en-US" dirty="0"/>
              <a:t> and</a:t>
            </a:r>
          </a:p>
          <a:p>
            <a:r>
              <a:rPr lang="en-US" dirty="0" err="1"/>
              <a:t>etoposide</a:t>
            </a:r>
            <a:r>
              <a:rPr lang="en-US" dirty="0"/>
              <a:t> has also been associated with CDI in patients with no</a:t>
            </a:r>
          </a:p>
          <a:p>
            <a:r>
              <a:rPr lang="en-US" dirty="0"/>
              <a:t>antibiotic exposure for over 6 months</a:t>
            </a:r>
          </a:p>
        </p:txBody>
      </p:sp>
    </p:spTree>
    <p:extLst>
      <p:ext uri="{BB962C8B-B14F-4D97-AF65-F5344CB8AC3E}">
        <p14:creationId xmlns:p14="http://schemas.microsoft.com/office/powerpoint/2010/main" val="28368827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serum and/or intestinal antibody</a:t>
            </a:r>
          </a:p>
          <a:p>
            <a:r>
              <a:rPr lang="en-US" dirty="0"/>
              <a:t>response to </a:t>
            </a:r>
            <a:r>
              <a:rPr lang="en-US" i="1" dirty="0"/>
              <a:t>C</a:t>
            </a:r>
            <a:r>
              <a:rPr lang="en-US" dirty="0"/>
              <a:t>. </a:t>
            </a:r>
            <a:r>
              <a:rPr lang="en-US" i="1" dirty="0"/>
              <a:t>diff </a:t>
            </a:r>
            <a:r>
              <a:rPr lang="en-US" dirty="0"/>
              <a:t>toxin A is associated with severe, prolonged,</a:t>
            </a:r>
          </a:p>
          <a:p>
            <a:r>
              <a:rPr lang="en-US" dirty="0"/>
              <a:t>and recurrent </a:t>
            </a:r>
            <a:r>
              <a:rPr lang="en-US" i="1" dirty="0"/>
              <a:t>C. 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diarrhea</a:t>
            </a:r>
          </a:p>
        </p:txBody>
      </p:sp>
    </p:spTree>
    <p:extLst>
      <p:ext uri="{BB962C8B-B14F-4D97-AF65-F5344CB8AC3E}">
        <p14:creationId xmlns:p14="http://schemas.microsoft.com/office/powerpoint/2010/main" val="2573365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</a:t>
            </a:r>
          </a:p>
          <a:p>
            <a:r>
              <a:rPr lang="en-US" dirty="0"/>
              <a:t>not due to widespread </a:t>
            </a:r>
            <a:r>
              <a:rPr lang="en-US" dirty="0" err="1"/>
              <a:t>humoral</a:t>
            </a:r>
            <a:r>
              <a:rPr lang="en-US" dirty="0"/>
              <a:t> immune deficiency or of</a:t>
            </a:r>
          </a:p>
          <a:p>
            <a:r>
              <a:rPr lang="en-US" dirty="0" err="1"/>
              <a:t>IgG</a:t>
            </a:r>
            <a:r>
              <a:rPr lang="en-US" dirty="0"/>
              <a:t> subclass deficiency but due to selective reduction in</a:t>
            </a:r>
          </a:p>
          <a:p>
            <a:r>
              <a:rPr lang="en-US" dirty="0"/>
              <a:t>IgG2 and IgG3 subclass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946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patients with acute leukemia and</a:t>
            </a:r>
          </a:p>
          <a:p>
            <a:r>
              <a:rPr lang="en-US" dirty="0"/>
              <a:t>in whom symptoms persist despite appropriate CDAD</a:t>
            </a:r>
          </a:p>
          <a:p>
            <a:r>
              <a:rPr lang="en-US" dirty="0"/>
              <a:t>therapy, diagnostic assays for CMV reactivation, such as</a:t>
            </a:r>
          </a:p>
          <a:p>
            <a:r>
              <a:rPr lang="en-US" dirty="0"/>
              <a:t>CMV </a:t>
            </a:r>
            <a:r>
              <a:rPr lang="en-US" dirty="0" err="1"/>
              <a:t>antigenemia</a:t>
            </a:r>
            <a:r>
              <a:rPr lang="en-US" dirty="0"/>
              <a:t>, serum fungal antigen like </a:t>
            </a:r>
            <a:r>
              <a:rPr lang="en-US" dirty="0" err="1"/>
              <a:t>galactomannan</a:t>
            </a:r>
            <a:r>
              <a:rPr lang="en-US" dirty="0"/>
              <a:t>,</a:t>
            </a:r>
          </a:p>
          <a:p>
            <a:r>
              <a:rPr lang="en-US" dirty="0"/>
              <a:t>and if possible histological evaluation of tissue samples</a:t>
            </a:r>
          </a:p>
          <a:p>
            <a:r>
              <a:rPr lang="en-US" dirty="0"/>
              <a:t>for special viral and fungal stains, may provide</a:t>
            </a:r>
          </a:p>
          <a:p>
            <a:r>
              <a:rPr lang="en-US"/>
              <a:t>life-saving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95408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2388</Words>
  <Application>Microsoft Office PowerPoint</Application>
  <PresentationFormat>On-screen Show (4:3)</PresentationFormat>
  <Paragraphs>229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Diagnosis of Invasive Fungal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Hepatosplenic Candidiasis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</dc:creator>
  <cp:lastModifiedBy>MK</cp:lastModifiedBy>
  <cp:revision>50</cp:revision>
  <dcterms:created xsi:type="dcterms:W3CDTF">2013-05-10T14:14:43Z</dcterms:created>
  <dcterms:modified xsi:type="dcterms:W3CDTF">2013-05-20T02:39:53Z</dcterms:modified>
</cp:coreProperties>
</file>