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8" r:id="rId4"/>
    <p:sldId id="260" r:id="rId5"/>
    <p:sldId id="259" r:id="rId6"/>
    <p:sldId id="261" r:id="rId7"/>
    <p:sldId id="262" r:id="rId8"/>
    <p:sldId id="266" r:id="rId9"/>
    <p:sldId id="267" r:id="rId10"/>
    <p:sldId id="263" r:id="rId11"/>
    <p:sldId id="268" r:id="rId12"/>
    <p:sldId id="269" r:id="rId13"/>
    <p:sldId id="280" r:id="rId14"/>
    <p:sldId id="278" r:id="rId15"/>
    <p:sldId id="271" r:id="rId16"/>
    <p:sldId id="276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16F4-6876-491F-87A9-0D82EDF82BC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C33B-9D9A-45B1-B8F7-C94848174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3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16F4-6876-491F-87A9-0D82EDF82BC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C33B-9D9A-45B1-B8F7-C94848174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16F4-6876-491F-87A9-0D82EDF82BC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C33B-9D9A-45B1-B8F7-C94848174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0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FE452EB-3804-48CD-957F-32EFE436AF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16F4-6876-491F-87A9-0D82EDF82BC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C33B-9D9A-45B1-B8F7-C94848174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8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16F4-6876-491F-87A9-0D82EDF82BC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C33B-9D9A-45B1-B8F7-C94848174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5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16F4-6876-491F-87A9-0D82EDF82BC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C33B-9D9A-45B1-B8F7-C94848174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2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16F4-6876-491F-87A9-0D82EDF82BC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C33B-9D9A-45B1-B8F7-C94848174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8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16F4-6876-491F-87A9-0D82EDF82BC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C33B-9D9A-45B1-B8F7-C94848174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16F4-6876-491F-87A9-0D82EDF82BC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C33B-9D9A-45B1-B8F7-C94848174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16F4-6876-491F-87A9-0D82EDF82BC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C33B-9D9A-45B1-B8F7-C94848174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0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16F4-6876-491F-87A9-0D82EDF82BC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FC33B-9D9A-45B1-B8F7-C94848174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2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216F4-6876-491F-87A9-0D82EDF82BCE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FC33B-9D9A-45B1-B8F7-C94848174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/>
          </p:nvPr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Slide" r:id="rId3" imgW="4876800" imgH="3432378" progId="PowerPoint.Slide.8">
                  <p:embed/>
                </p:oleObj>
              </mc:Choice>
              <mc:Fallback>
                <p:oleObj name="Slide" r:id="rId3" imgW="4876800" imgH="3432378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71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thrombotic complications in</a:t>
            </a:r>
            <a:br>
              <a:rPr lang="en-US" b="1" dirty="0"/>
            </a:br>
            <a:r>
              <a:rPr lang="en-US" b="1" dirty="0"/>
              <a:t>children with COVID-19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Extracellular </a:t>
            </a:r>
            <a:r>
              <a:rPr lang="en-US" dirty="0"/>
              <a:t>RNA has been </a:t>
            </a:r>
            <a:r>
              <a:rPr lang="en-US" dirty="0" smtClean="0"/>
              <a:t>identified to </a:t>
            </a:r>
            <a:r>
              <a:rPr lang="en-US" dirty="0"/>
              <a:t>be both a natural factor VII-activating protease </a:t>
            </a:r>
            <a:r>
              <a:rPr lang="en-US" dirty="0" smtClean="0"/>
              <a:t>cofactor, and </a:t>
            </a:r>
            <a:r>
              <a:rPr lang="en-US" dirty="0"/>
              <a:t>a natural </a:t>
            </a:r>
            <a:r>
              <a:rPr lang="en-US" dirty="0" err="1"/>
              <a:t>procoagulant</a:t>
            </a:r>
            <a:r>
              <a:rPr lang="en-US" dirty="0"/>
              <a:t> </a:t>
            </a:r>
            <a:r>
              <a:rPr lang="en-US" dirty="0" smtClean="0"/>
              <a:t>cofactor for FXII and XI</a:t>
            </a:r>
          </a:p>
          <a:p>
            <a:r>
              <a:rPr lang="en-US" dirty="0" err="1" smtClean="0"/>
              <a:t>Overactivation</a:t>
            </a:r>
            <a:r>
              <a:rPr lang="en-US" dirty="0" smtClean="0"/>
              <a:t> of </a:t>
            </a:r>
            <a:r>
              <a:rPr lang="en-US" dirty="0"/>
              <a:t>the complement </a:t>
            </a:r>
            <a:r>
              <a:rPr lang="en-US" dirty="0" smtClean="0"/>
              <a:t>system</a:t>
            </a:r>
          </a:p>
          <a:p>
            <a:r>
              <a:rPr lang="en-US" dirty="0" err="1"/>
              <a:t>Antiphospholipid</a:t>
            </a:r>
            <a:r>
              <a:rPr lang="en-US" dirty="0"/>
              <a:t> antibodies </a:t>
            </a:r>
          </a:p>
          <a:p>
            <a:r>
              <a:rPr lang="en-US" dirty="0"/>
              <a:t>Neutrophil </a:t>
            </a:r>
            <a:r>
              <a:rPr lang="en-US" dirty="0" smtClean="0"/>
              <a:t>extracellular traps </a:t>
            </a:r>
            <a:r>
              <a:rPr lang="en-US" dirty="0"/>
              <a:t>(NETs), which are extracellular networks of chromatin </a:t>
            </a:r>
            <a:r>
              <a:rPr lang="en-US" dirty="0" smtClean="0"/>
              <a:t>and nuclear </a:t>
            </a:r>
            <a:r>
              <a:rPr lang="en-US" dirty="0"/>
              <a:t>and antimicrobial proteins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activate  </a:t>
            </a:r>
            <a:r>
              <a:rPr lang="en-US" dirty="0"/>
              <a:t>extrinsic and intrinsic </a:t>
            </a:r>
            <a:r>
              <a:rPr lang="en-US" dirty="0" smtClean="0"/>
              <a:t>pathways and also act  by trapping and </a:t>
            </a:r>
            <a:r>
              <a:rPr lang="en-US" dirty="0"/>
              <a:t>activating </a:t>
            </a:r>
            <a:r>
              <a:rPr lang="en-US" dirty="0" smtClean="0"/>
              <a:t>platelets</a:t>
            </a:r>
          </a:p>
          <a:p>
            <a:r>
              <a:rPr lang="en-US" dirty="0" err="1" smtClean="0"/>
              <a:t>Endothelitis</a:t>
            </a:r>
            <a:r>
              <a:rPr lang="en-US" dirty="0" smtClean="0"/>
              <a:t> due to ACE2 receptors </a:t>
            </a:r>
            <a:r>
              <a:rPr lang="en-US" dirty="0"/>
              <a:t>expressed </a:t>
            </a:r>
            <a:r>
              <a:rPr lang="en-US" dirty="0" smtClean="0"/>
              <a:t>in vascular endothelium</a:t>
            </a:r>
          </a:p>
        </p:txBody>
      </p:sp>
    </p:spTree>
    <p:extLst>
      <p:ext uri="{BB962C8B-B14F-4D97-AF65-F5344CB8AC3E}">
        <p14:creationId xmlns:p14="http://schemas.microsoft.com/office/powerpoint/2010/main" val="1098921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5557D6B-4883-423A-B8B8-E0C0EEB7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Mechanisms of coagulation activation in Covid-19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5CC8359F-EE03-47FC-AE7F-75D945209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t="19573" r="8449" b="5928"/>
          <a:stretch/>
        </p:blipFill>
        <p:spPr>
          <a:xfrm>
            <a:off x="19050" y="1123951"/>
            <a:ext cx="8429625" cy="4981574"/>
          </a:xfr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6811F7-5D04-4432-8330-C3804FD6CB8C}"/>
              </a:ext>
            </a:extLst>
          </p:cNvPr>
          <p:cNvSpPr txBox="1"/>
          <p:nvPr/>
        </p:nvSpPr>
        <p:spPr>
          <a:xfrm>
            <a:off x="8261131" y="1123950"/>
            <a:ext cx="39880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FF0000"/>
              </a:buClr>
              <a:buFont typeface="+mj-lt"/>
              <a:buAutoNum type="arabicPeriod"/>
            </a:pPr>
            <a:r>
              <a:rPr lang="en-US" sz="1600" b="0" i="0" u="none" strike="noStrike" dirty="0">
                <a:solidFill>
                  <a:srgbClr val="231F20"/>
                </a:solidFill>
                <a:effectLst/>
                <a:latin typeface="ff2"/>
              </a:rPr>
              <a:t>Both virus and damage-associated molecular patterns (DAMPs) from injured host tissue can activate monocytes. </a:t>
            </a:r>
          </a:p>
          <a:p>
            <a:pPr marL="342900" indent="-342900" algn="l">
              <a:buClr>
                <a:srgbClr val="FF0000"/>
              </a:buClr>
              <a:buFont typeface="+mj-lt"/>
              <a:buAutoNum type="arabicPeriod"/>
            </a:pPr>
            <a:r>
              <a:rPr lang="en-US" sz="1600" b="0" i="0" u="none" strike="noStrike" dirty="0">
                <a:solidFill>
                  <a:srgbClr val="231F20"/>
                </a:solidFill>
                <a:effectLst/>
                <a:latin typeface="ff2"/>
              </a:rPr>
              <a:t>Activated monocytes release inflammatory cytokines and chemokines that stimulate neutrophils, lymphocytes, platelets, and vascular endothelial cells.</a:t>
            </a:r>
          </a:p>
          <a:p>
            <a:pPr marL="342900" indent="-342900" algn="l">
              <a:buClr>
                <a:srgbClr val="FF0000"/>
              </a:buClr>
              <a:buFont typeface="+mj-lt"/>
              <a:buAutoNum type="arabicPeriod"/>
            </a:pPr>
            <a:r>
              <a:rPr lang="en-US" sz="1600" b="0" i="0" u="none" strike="noStrike" dirty="0">
                <a:solidFill>
                  <a:srgbClr val="231F20"/>
                </a:solidFill>
                <a:effectLst/>
                <a:latin typeface="ff2"/>
              </a:rPr>
              <a:t>Monocytes and other cells express tissue factor and phosphatidylserine on their surfaces and initiate coagulation. </a:t>
            </a:r>
          </a:p>
          <a:p>
            <a:pPr marL="342900" indent="-342900" algn="l">
              <a:buClr>
                <a:srgbClr val="FF0000"/>
              </a:buClr>
              <a:buFont typeface="+mj-lt"/>
              <a:buAutoNum type="arabicPeriod"/>
            </a:pPr>
            <a:r>
              <a:rPr lang="en-US" sz="1600" b="0" i="0" u="none" strike="noStrike" dirty="0">
                <a:solidFill>
                  <a:srgbClr val="231F20"/>
                </a:solidFill>
                <a:effectLst/>
                <a:latin typeface="ff2"/>
              </a:rPr>
              <a:t>Healthy endothelial cells maintain their anti-thrombogenicity by expressing glycocalyx and its binding protein antithrombin. </a:t>
            </a:r>
          </a:p>
          <a:p>
            <a:pPr marL="342900" indent="-342900" algn="l">
              <a:buClr>
                <a:srgbClr val="FF0000"/>
              </a:buClr>
              <a:buFont typeface="+mj-lt"/>
              <a:buAutoNum type="arabicPeriod"/>
            </a:pPr>
            <a:r>
              <a:rPr lang="en-US" sz="1600" b="0" i="0" u="none" strike="noStrike" dirty="0">
                <a:solidFill>
                  <a:srgbClr val="231F20"/>
                </a:solidFill>
                <a:effectLst/>
                <a:latin typeface="ff2"/>
              </a:rPr>
              <a:t>Damaged endothelial cells change their properties to procoagulant following disruption of the glycocalyx and loss of anticoagulant proteins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8E5566-3454-4CFC-B82C-C462234750E0}"/>
              </a:ext>
            </a:extLst>
          </p:cNvPr>
          <p:cNvSpPr txBox="1"/>
          <p:nvPr/>
        </p:nvSpPr>
        <p:spPr>
          <a:xfrm>
            <a:off x="114301" y="6524625"/>
            <a:ext cx="365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 err="1">
                <a:solidFill>
                  <a:srgbClr val="231F20"/>
                </a:solidFill>
                <a:effectLst/>
                <a:latin typeface="ff3"/>
              </a:rPr>
              <a:t>Iba</a:t>
            </a:r>
            <a:r>
              <a:rPr lang="en-US" sz="1400" b="0" i="0" u="none" strike="noStrike" dirty="0">
                <a:solidFill>
                  <a:srgbClr val="231F20"/>
                </a:solidFill>
                <a:effectLst/>
                <a:latin typeface="ff3"/>
              </a:rPr>
              <a:t> </a:t>
            </a:r>
            <a:r>
              <a:rPr lang="en-US" sz="1400" b="0" i="0" u="none" strike="noStrike" dirty="0" err="1">
                <a:solidFill>
                  <a:srgbClr val="231F20"/>
                </a:solidFill>
                <a:effectLst/>
                <a:latin typeface="ff3"/>
              </a:rPr>
              <a:t>T.Et</a:t>
            </a:r>
            <a:r>
              <a:rPr lang="en-US" sz="1400" b="0" i="0" u="none" strike="noStrike" dirty="0">
                <a:solidFill>
                  <a:srgbClr val="231F20"/>
                </a:solidFill>
                <a:effectLst/>
                <a:latin typeface="ff3"/>
              </a:rPr>
              <a:t> al. </a:t>
            </a:r>
            <a:r>
              <a:rPr lang="en-US" sz="1400" b="0" i="0" u="none" strike="noStrike" dirty="0">
                <a:solidFill>
                  <a:srgbClr val="231F20"/>
                </a:solidFill>
                <a:effectLst/>
                <a:latin typeface="ff1"/>
              </a:rPr>
              <a:t>J </a:t>
            </a:r>
            <a:r>
              <a:rPr lang="en-US" sz="1400" b="0" i="0" u="none" strike="noStrike" dirty="0" err="1">
                <a:solidFill>
                  <a:srgbClr val="231F20"/>
                </a:solidFill>
                <a:effectLst/>
                <a:latin typeface="ff1"/>
              </a:rPr>
              <a:t>Thromb</a:t>
            </a:r>
            <a:r>
              <a:rPr lang="en-US" sz="1400" b="0" i="0" u="none" strike="noStrike" dirty="0">
                <a:solidFill>
                  <a:srgbClr val="231F20"/>
                </a:solidFill>
                <a:effectLst/>
                <a:latin typeface="ff1"/>
              </a:rPr>
              <a:t> </a:t>
            </a:r>
            <a:r>
              <a:rPr lang="en-US" sz="1400" b="0" i="0" u="none" strike="noStrike" dirty="0" err="1">
                <a:solidFill>
                  <a:srgbClr val="231F20"/>
                </a:solidFill>
                <a:effectLst/>
                <a:latin typeface="ff1"/>
              </a:rPr>
              <a:t>Haemost</a:t>
            </a:r>
            <a:r>
              <a:rPr lang="en-US" sz="1400" b="0" i="0" u="none" strike="noStrike" dirty="0">
                <a:solidFill>
                  <a:srgbClr val="231F20"/>
                </a:solidFill>
                <a:effectLst/>
                <a:latin typeface="ff1"/>
              </a:rPr>
              <a:t>. </a:t>
            </a:r>
            <a:r>
              <a:rPr lang="en-US" sz="1400" b="0" i="0" u="none" strike="noStrike" dirty="0">
                <a:solidFill>
                  <a:srgbClr val="231F20"/>
                </a:solidFill>
                <a:effectLst/>
                <a:latin typeface="ff2"/>
              </a:rPr>
              <a:t>2020;00:1–7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38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Hematologic and Inflammatory parameters in COVID-19 associated with coagulopathy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368" y="1600200"/>
            <a:ext cx="11095263" cy="459105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Raised D-dimer</a:t>
            </a:r>
          </a:p>
          <a:p>
            <a:pPr lvl="1"/>
            <a:r>
              <a:rPr lang="en-US" dirty="0" smtClean="0"/>
              <a:t>Elevated level of D-dimers at admission is an independent prognostic factor for severe disease and mortality</a:t>
            </a:r>
            <a:endParaRPr lang="en-US" dirty="0"/>
          </a:p>
          <a:p>
            <a:r>
              <a:rPr lang="en-US" sz="2400" b="1" dirty="0"/>
              <a:t>Elevated Fibrinogen, </a:t>
            </a:r>
            <a:r>
              <a:rPr lang="en-US" sz="2400" b="1" dirty="0" err="1"/>
              <a:t>vWF</a:t>
            </a:r>
            <a:r>
              <a:rPr lang="en-US" sz="2400" b="1" dirty="0"/>
              <a:t> and FVIII </a:t>
            </a:r>
            <a:r>
              <a:rPr lang="en-US" sz="2400" dirty="0"/>
              <a:t>due to endothelial activation by COVID-19</a:t>
            </a:r>
          </a:p>
          <a:p>
            <a:r>
              <a:rPr lang="en-US" sz="2400" b="1" dirty="0"/>
              <a:t>Prolonged PT </a:t>
            </a:r>
            <a:r>
              <a:rPr lang="en-US" sz="2400" dirty="0"/>
              <a:t>but rarely prolonged PTT</a:t>
            </a:r>
          </a:p>
          <a:p>
            <a:r>
              <a:rPr lang="en-US" sz="2400" b="1" dirty="0"/>
              <a:t>Rarely Thrombocytopenia </a:t>
            </a:r>
            <a:r>
              <a:rPr lang="en-US" sz="2400" dirty="0"/>
              <a:t>(5% on admission)</a:t>
            </a:r>
          </a:p>
          <a:p>
            <a:pPr lvl="1"/>
            <a:r>
              <a:rPr lang="en-US" dirty="0"/>
              <a:t>Thrombocytopenia and prolonged PT correlate with severity</a:t>
            </a:r>
          </a:p>
          <a:p>
            <a:r>
              <a:rPr lang="en-US" sz="2400" b="1" dirty="0"/>
              <a:t>Viscoelastic testing </a:t>
            </a:r>
            <a:r>
              <a:rPr lang="en-US" sz="2400" b="1" dirty="0" smtClean="0"/>
              <a:t>: </a:t>
            </a:r>
            <a:r>
              <a:rPr lang="en-US" sz="2400" dirty="0" smtClean="0"/>
              <a:t>increased </a:t>
            </a:r>
            <a:r>
              <a:rPr lang="en-US" sz="2400" dirty="0"/>
              <a:t>evidence </a:t>
            </a:r>
            <a:r>
              <a:rPr lang="en-US" sz="2400" dirty="0" smtClean="0"/>
              <a:t>of clot </a:t>
            </a:r>
            <a:r>
              <a:rPr lang="en-US" sz="2400" dirty="0"/>
              <a:t>strength in ROTEM parameters of EXTEM MCF and FIBTEM </a:t>
            </a:r>
            <a:r>
              <a:rPr lang="en-US" sz="2400" dirty="0" smtClean="0"/>
              <a:t>MCF (increased </a:t>
            </a:r>
            <a:r>
              <a:rPr lang="en-US" sz="2400" dirty="0"/>
              <a:t>clot firmness with contribution from fibrinogen) in </a:t>
            </a:r>
            <a:r>
              <a:rPr lang="en-US" sz="2400" dirty="0" smtClean="0"/>
              <a:t>children </a:t>
            </a:r>
            <a:r>
              <a:rPr lang="en-US" sz="2400" dirty="0"/>
              <a:t>with SARS-CoV-2 </a:t>
            </a:r>
            <a:r>
              <a:rPr lang="en-US" sz="2400" dirty="0" smtClean="0"/>
              <a:t>infection </a:t>
            </a:r>
          </a:p>
          <a:p>
            <a:r>
              <a:rPr lang="en-US" sz="2400" b="1" dirty="0"/>
              <a:t>Elevated IL6</a:t>
            </a:r>
          </a:p>
          <a:p>
            <a:pPr lvl="1"/>
            <a:r>
              <a:rPr lang="en-US" dirty="0"/>
              <a:t>Correlated with increased Fibrinogen and worse outcomes</a:t>
            </a:r>
          </a:p>
          <a:p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BE0C50-EAB6-4A68-AE64-3D89C1B0F12A}"/>
              </a:ext>
            </a:extLst>
          </p:cNvPr>
          <p:cNvSpPr txBox="1"/>
          <p:nvPr/>
        </p:nvSpPr>
        <p:spPr>
          <a:xfrm>
            <a:off x="8543925" y="6191250"/>
            <a:ext cx="3648075" cy="665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1.Fei Zhou et al. Lancet 2020; 395: 1054–62 </a:t>
            </a:r>
          </a:p>
          <a:p>
            <a:r>
              <a:rPr lang="en-US" sz="1200" dirty="0"/>
              <a:t>2. </a:t>
            </a:r>
            <a:r>
              <a:rPr lang="en-US" sz="1200" dirty="0" err="1"/>
              <a:t>Klok</a:t>
            </a:r>
            <a:r>
              <a:rPr lang="en-US" sz="1200" dirty="0"/>
              <a:t> F.A. et al. Thrombosis Research. </a:t>
            </a:r>
            <a:r>
              <a:rPr lang="en-US" sz="1200" b="0" i="0" u="none" strike="noStrike" dirty="0">
                <a:solidFill>
                  <a:srgbClr val="2E2E2E"/>
                </a:solidFill>
                <a:effectLst/>
                <a:latin typeface="NexusSans"/>
              </a:rPr>
              <a:t>July 2020, Pages 145-147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83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Coagulation outcome in children</a:t>
            </a:r>
            <a:br>
              <a:rPr lang="en-US" dirty="0" smtClean="0"/>
            </a:br>
            <a:r>
              <a:rPr lang="en-US" dirty="0" smtClean="0"/>
              <a:t> with SARS-COV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DIC, uncommon and is seen in patients with prolonged hospitalization, sepsis and ICU admission</a:t>
            </a:r>
          </a:p>
          <a:p>
            <a:pPr lvl="1"/>
            <a:r>
              <a:rPr lang="en-US" dirty="0"/>
              <a:t>Coagulopathy can progress to DIC </a:t>
            </a:r>
            <a:r>
              <a:rPr lang="en-US" u="sng" dirty="0"/>
              <a:t>7-10 days after hospitalization in critically ill ICU patients</a:t>
            </a:r>
            <a:r>
              <a:rPr lang="en-US" dirty="0"/>
              <a:t> due to ARDS, secondary infection, prolonged mechanical ventilation and multiple organ failure</a:t>
            </a:r>
          </a:p>
          <a:p>
            <a:pPr lvl="1"/>
            <a:r>
              <a:rPr lang="en-US" dirty="0"/>
              <a:t>Progression to DIC is correlated with disease progression</a:t>
            </a:r>
          </a:p>
          <a:p>
            <a:r>
              <a:rPr lang="en-US" sz="2400" dirty="0"/>
              <a:t>Hypercoagulability and </a:t>
            </a:r>
            <a:r>
              <a:rPr lang="en-US" sz="2400" u="sng" dirty="0" err="1"/>
              <a:t>microvascular</a:t>
            </a:r>
            <a:r>
              <a:rPr lang="en-US" sz="2400" u="sng" dirty="0"/>
              <a:t> thrombosis</a:t>
            </a:r>
            <a:r>
              <a:rPr lang="en-US" sz="2400" dirty="0"/>
              <a:t> is usually seen in severe and ill hospitalized and ICU </a:t>
            </a:r>
            <a:r>
              <a:rPr lang="en-US" sz="2400" dirty="0" smtClean="0"/>
              <a:t>patients</a:t>
            </a:r>
          </a:p>
          <a:p>
            <a:r>
              <a:rPr lang="en-US" sz="2400" dirty="0"/>
              <a:t>ICU versus non-ICU </a:t>
            </a:r>
            <a:r>
              <a:rPr lang="en-US" sz="2400" dirty="0" smtClean="0"/>
              <a:t>patients:</a:t>
            </a:r>
          </a:p>
          <a:p>
            <a:pPr lvl="1"/>
            <a:r>
              <a:rPr lang="en-US" sz="2000" dirty="0" smtClean="0"/>
              <a:t>increased </a:t>
            </a:r>
            <a:r>
              <a:rPr lang="en-US" sz="2000" dirty="0"/>
              <a:t>thrombin generation </a:t>
            </a:r>
            <a:r>
              <a:rPr lang="en-US" sz="2000" dirty="0" smtClean="0"/>
              <a:t>;higher </a:t>
            </a:r>
            <a:r>
              <a:rPr lang="en-US" sz="2000" dirty="0"/>
              <a:t>tissue plasminogen activator (</a:t>
            </a:r>
            <a:r>
              <a:rPr lang="en-US" sz="2000" dirty="0" err="1"/>
              <a:t>tPA</a:t>
            </a:r>
            <a:r>
              <a:rPr lang="en-US" sz="2000" dirty="0" smtClean="0"/>
              <a:t>); </a:t>
            </a:r>
            <a:r>
              <a:rPr lang="en-US" sz="2000" dirty="0"/>
              <a:t>plasminogen </a:t>
            </a:r>
            <a:r>
              <a:rPr lang="en-US" sz="2000" dirty="0" smtClean="0"/>
              <a:t>activator inhibitor-1 </a:t>
            </a:r>
            <a:r>
              <a:rPr lang="en-US" sz="2000" dirty="0"/>
              <a:t>(PAI-1</a:t>
            </a:r>
            <a:r>
              <a:rPr lang="en-US" sz="2000" dirty="0" smtClean="0"/>
              <a:t>); </a:t>
            </a:r>
            <a:r>
              <a:rPr lang="en-US" sz="2000" dirty="0"/>
              <a:t>and thrombin </a:t>
            </a:r>
            <a:r>
              <a:rPr lang="en-US" sz="2000" dirty="0" err="1"/>
              <a:t>activatable</a:t>
            </a:r>
            <a:r>
              <a:rPr lang="en-US" sz="2000" dirty="0"/>
              <a:t> fibrinolysis </a:t>
            </a:r>
            <a:r>
              <a:rPr lang="en-US" sz="2000" dirty="0" smtClean="0"/>
              <a:t>inhibitor (TAFI) levels</a:t>
            </a:r>
            <a:endParaRPr lang="en-US" sz="2400" dirty="0"/>
          </a:p>
          <a:p>
            <a:r>
              <a:rPr lang="en-US" u="sng" dirty="0"/>
              <a:t>Venous thrombosis </a:t>
            </a:r>
            <a:r>
              <a:rPr lang="en-US" dirty="0"/>
              <a:t>is  significantly more common than arterial thrombosis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36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A63910-087B-42E1-AFD5-3EFAF5CB7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</p:spPr>
        <p:txBody>
          <a:bodyPr>
            <a:normAutofit fontScale="90000"/>
          </a:bodyPr>
          <a:lstStyle/>
          <a:p>
            <a:r>
              <a:rPr lang="en-US" dirty="0"/>
              <a:t>COVID-19 coagulopathy approach ≤ 18 years 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4CEC55-C7D7-476D-AB47-856C0D66E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49" y="1143001"/>
            <a:ext cx="11858625" cy="5562600"/>
          </a:xfrm>
        </p:spPr>
        <p:txBody>
          <a:bodyPr>
            <a:normAutofit/>
          </a:bodyPr>
          <a:lstStyle/>
          <a:p>
            <a:r>
              <a:rPr lang="en-US" dirty="0"/>
              <a:t>On admission</a:t>
            </a:r>
          </a:p>
          <a:p>
            <a:pPr lvl="1"/>
            <a:r>
              <a:rPr lang="en-US" sz="1800" b="0" dirty="0"/>
              <a:t>Check CBC, PT/PTT, Fibrinogen, D-dimer, ATIII. Bun, </a:t>
            </a:r>
            <a:r>
              <a:rPr lang="en-US" sz="1800" dirty="0"/>
              <a:t>C</a:t>
            </a:r>
            <a:r>
              <a:rPr lang="en-US" sz="1800" b="0" dirty="0" smtClean="0"/>
              <a:t>r </a:t>
            </a:r>
            <a:r>
              <a:rPr lang="en-US" sz="1800" b="0" dirty="0"/>
              <a:t>every other day</a:t>
            </a:r>
          </a:p>
          <a:p>
            <a:pPr lvl="1"/>
            <a:r>
              <a:rPr lang="en-US" sz="1800" b="0" dirty="0"/>
              <a:t>Start anticoagulation for everybody who is </a:t>
            </a:r>
            <a:r>
              <a:rPr lang="en-US" sz="1800" b="0" dirty="0" smtClean="0"/>
              <a:t>COVID-19 positive</a:t>
            </a:r>
          </a:p>
          <a:p>
            <a:pPr lvl="2"/>
            <a:r>
              <a:rPr lang="en-US" sz="1800" b="0" dirty="0" smtClean="0"/>
              <a:t>Target:</a:t>
            </a:r>
            <a:r>
              <a:rPr lang="en-US" sz="1800" b="1" dirty="0" smtClean="0"/>
              <a:t> Anti-</a:t>
            </a:r>
            <a:r>
              <a:rPr lang="en-US" sz="1800" b="1" dirty="0" err="1" smtClean="0"/>
              <a:t>Xa</a:t>
            </a:r>
            <a:r>
              <a:rPr lang="en-US" sz="1800" b="1" dirty="0" smtClean="0"/>
              <a:t>: 0.2-0.4 units/ml</a:t>
            </a:r>
          </a:p>
          <a:p>
            <a:pPr lvl="1"/>
            <a:r>
              <a:rPr lang="en-US" sz="1800" b="0" dirty="0"/>
              <a:t>If D-dimer is&gt; 500 ng/ml (5ug/ml) or respiratory deterioration (O2&gt;5 L nasal canula or need </a:t>
            </a:r>
            <a:r>
              <a:rPr lang="en-US" sz="1800" b="0" i="0" u="none" strike="noStrike" dirty="0">
                <a:solidFill>
                  <a:srgbClr val="111111"/>
                </a:solidFill>
                <a:effectLst/>
                <a:latin typeface="Segoe UI" panose="020B0502040204020203" pitchFamily="34" charset="0"/>
              </a:rPr>
              <a:t>High-Flow oxygen therapy through Nasal Cannula or non-rebreather mask</a:t>
            </a:r>
            <a:r>
              <a:rPr lang="en-US" sz="1800" b="0" dirty="0"/>
              <a:t> or intubation)</a:t>
            </a:r>
          </a:p>
          <a:p>
            <a:pPr lvl="2"/>
            <a:r>
              <a:rPr lang="en-US" sz="1800" b="0" dirty="0"/>
              <a:t>Increase therapeutic dose with target </a:t>
            </a:r>
            <a:r>
              <a:rPr lang="en-US" sz="1800" b="1" dirty="0"/>
              <a:t>Anti-</a:t>
            </a:r>
            <a:r>
              <a:rPr lang="en-US" sz="1800" b="1" dirty="0" err="1"/>
              <a:t>Xa</a:t>
            </a:r>
            <a:r>
              <a:rPr lang="en-US" sz="1800" b="1" dirty="0"/>
              <a:t>: 0.6-1.1 units/ml</a:t>
            </a:r>
          </a:p>
          <a:p>
            <a:pPr lvl="2"/>
            <a:r>
              <a:rPr lang="en-US" sz="1800" b="0" dirty="0"/>
              <a:t>Perform four extremities </a:t>
            </a:r>
            <a:r>
              <a:rPr lang="en-US" sz="1800" b="0" dirty="0" err="1"/>
              <a:t>doppler</a:t>
            </a:r>
            <a:r>
              <a:rPr lang="en-US" sz="1800" b="0" dirty="0"/>
              <a:t> </a:t>
            </a:r>
            <a:r>
              <a:rPr lang="en-US" sz="1800" b="0" dirty="0" err="1" smtClean="0"/>
              <a:t>sonography</a:t>
            </a:r>
            <a:endParaRPr lang="en-US" sz="1800" b="0" dirty="0"/>
          </a:p>
          <a:p>
            <a:pPr lvl="2"/>
            <a:r>
              <a:rPr lang="en-US" sz="1800" b="0" dirty="0"/>
              <a:t>Perform CT scan to R/O pulmonary emboli if respiratory comprise</a:t>
            </a:r>
          </a:p>
          <a:p>
            <a:pPr lvl="1"/>
            <a:r>
              <a:rPr lang="en-US" sz="1800" b="0" dirty="0"/>
              <a:t>If D-dimer is &lt;500 ng/ml or O2 &lt; 5 L Nasal canula or age&lt;7 years old</a:t>
            </a:r>
          </a:p>
          <a:p>
            <a:pPr lvl="2"/>
            <a:r>
              <a:rPr lang="en-US" sz="1800" b="0" dirty="0"/>
              <a:t>Continue thromboprophylaxis</a:t>
            </a:r>
          </a:p>
          <a:p>
            <a:r>
              <a:rPr lang="en-US" dirty="0"/>
              <a:t>On discharge:</a:t>
            </a:r>
          </a:p>
          <a:p>
            <a:pPr lvl="1"/>
            <a:r>
              <a:rPr lang="en-US" sz="2000" b="1" dirty="0"/>
              <a:t>Two weeks </a:t>
            </a:r>
            <a:r>
              <a:rPr lang="en-US" sz="2000" b="0" dirty="0"/>
              <a:t>prophylactic or therapeutic anticoagulation</a:t>
            </a:r>
          </a:p>
          <a:p>
            <a:pPr lvl="1"/>
            <a:r>
              <a:rPr lang="en-US" sz="2000" b="1" dirty="0"/>
              <a:t>Obtain radiologic imaging to rule out DVT</a:t>
            </a:r>
          </a:p>
          <a:p>
            <a:endParaRPr lang="en-US" b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0C5CA5-A97A-46E2-A8CC-EF6E91268FAC}"/>
              </a:ext>
            </a:extLst>
          </p:cNvPr>
          <p:cNvSpPr txBox="1"/>
          <p:nvPr/>
        </p:nvSpPr>
        <p:spPr>
          <a:xfrm>
            <a:off x="8753474" y="6267450"/>
            <a:ext cx="3314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Montefiore Children’s Hospital, Colombia University, New York, USA,2020</a:t>
            </a:r>
          </a:p>
        </p:txBody>
      </p:sp>
    </p:spTree>
    <p:extLst>
      <p:ext uri="{BB962C8B-B14F-4D97-AF65-F5344CB8AC3E}">
        <p14:creationId xmlns:p14="http://schemas.microsoft.com/office/powerpoint/2010/main" val="10462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DB93DB14-6CB0-47B2-B1FE-5377C243D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Suggested ISTH algorithm for management of coagulopathy in COVID-19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37EDD033-9E11-4A85-B88F-F4A86E821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6" t="10523" r="11763" b="6104"/>
          <a:stretch/>
        </p:blipFill>
        <p:spPr>
          <a:xfrm>
            <a:off x="266700" y="1032323"/>
            <a:ext cx="11106150" cy="5286375"/>
          </a:xfr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70B1E5-1841-463D-B961-D9B57C22F1F8}"/>
              </a:ext>
            </a:extLst>
          </p:cNvPr>
          <p:cNvSpPr txBox="1"/>
          <p:nvPr/>
        </p:nvSpPr>
        <p:spPr>
          <a:xfrm>
            <a:off x="10220325" y="5953125"/>
            <a:ext cx="20669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 1.</a:t>
            </a:r>
            <a:r>
              <a:rPr lang="en-US" sz="1200" dirty="0"/>
              <a:t>Thachil J. et al. J </a:t>
            </a:r>
            <a:r>
              <a:rPr lang="en-US" sz="1200" dirty="0" err="1"/>
              <a:t>Thromb</a:t>
            </a:r>
            <a:r>
              <a:rPr lang="en-US" sz="1200" dirty="0"/>
              <a:t> </a:t>
            </a:r>
            <a:r>
              <a:rPr lang="en-US" sz="1200" dirty="0" err="1"/>
              <a:t>Haemost</a:t>
            </a:r>
            <a:r>
              <a:rPr lang="en-US" sz="1200" dirty="0"/>
              <a:t>. 2020;18:1023–1026</a:t>
            </a:r>
          </a:p>
          <a:p>
            <a:r>
              <a:rPr lang="en-US" sz="1200" dirty="0"/>
              <a:t>2. Ian LEONARD-LORANT et al. </a:t>
            </a:r>
            <a:r>
              <a:rPr lang="en-US" sz="1200" dirty="0" err="1"/>
              <a:t>Radioligy</a:t>
            </a:r>
            <a:r>
              <a:rPr lang="en-US" sz="1200" dirty="0"/>
              <a:t>, 2020. In press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BA69F1-4FDC-4A44-8392-024884D80517}"/>
              </a:ext>
            </a:extLst>
          </p:cNvPr>
          <p:cNvSpPr txBox="1"/>
          <p:nvPr/>
        </p:nvSpPr>
        <p:spPr>
          <a:xfrm>
            <a:off x="228600" y="6286797"/>
            <a:ext cx="559117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*** </a:t>
            </a:r>
            <a:r>
              <a:rPr lang="en-US" sz="1600" dirty="0"/>
              <a:t>Although a specific cut-off cannot be defined, a three- to four-fold increase in D-dimer values maybe considered significant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22C2B9-81AA-4EAF-8525-05E9BCFEBEA7}"/>
              </a:ext>
            </a:extLst>
          </p:cNvPr>
          <p:cNvSpPr txBox="1"/>
          <p:nvPr/>
        </p:nvSpPr>
        <p:spPr>
          <a:xfrm>
            <a:off x="2015217" y="2633454"/>
            <a:ext cx="6515099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Give prophylactic heparin to everybody with hospitalized COVID-19 in the absence of contraindications</a:t>
            </a:r>
          </a:p>
        </p:txBody>
      </p:sp>
    </p:spTree>
    <p:extLst>
      <p:ext uri="{BB962C8B-B14F-4D97-AF65-F5344CB8AC3E}">
        <p14:creationId xmlns:p14="http://schemas.microsoft.com/office/powerpoint/2010/main" val="218635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Review Contraindications to Chemoprophylaxis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t"/>
            <a:r>
              <a:rPr lang="en-US" b="1" dirty="0" smtClean="0"/>
              <a:t>Absolute </a:t>
            </a:r>
            <a:r>
              <a:rPr lang="en-US" b="1" dirty="0"/>
              <a:t>contraindications to anticoagulation</a:t>
            </a:r>
            <a:endParaRPr lang="en-US" dirty="0"/>
          </a:p>
          <a:p>
            <a:pPr lvl="1" fontAlgn="t"/>
            <a:r>
              <a:rPr lang="en-US" dirty="0"/>
              <a:t>Intracranial hemorrhage</a:t>
            </a:r>
          </a:p>
          <a:p>
            <a:pPr lvl="1" fontAlgn="t"/>
            <a:r>
              <a:rPr lang="en-US" dirty="0"/>
              <a:t>Acute </a:t>
            </a:r>
            <a:r>
              <a:rPr lang="en-US" dirty="0" smtClean="0"/>
              <a:t> hemorrhagic stroke/brain </a:t>
            </a:r>
            <a:r>
              <a:rPr lang="en-US" dirty="0"/>
              <a:t>ischemia</a:t>
            </a:r>
          </a:p>
          <a:p>
            <a:pPr lvl="1" fontAlgn="t"/>
            <a:r>
              <a:rPr lang="en-US" dirty="0"/>
              <a:t>Ongoing and uncontrolled bleeding</a:t>
            </a:r>
          </a:p>
          <a:p>
            <a:pPr lvl="1" fontAlgn="t"/>
            <a:r>
              <a:rPr lang="en-US" dirty="0"/>
              <a:t>Uncorrected coagulopathy</a:t>
            </a:r>
          </a:p>
          <a:p>
            <a:pPr lvl="1" fontAlgn="t"/>
            <a:r>
              <a:rPr lang="en-US" dirty="0"/>
              <a:t>Incomplete spinal cord injury with suspected or known </a:t>
            </a:r>
            <a:r>
              <a:rPr lang="en-US" dirty="0" err="1"/>
              <a:t>paraspinal</a:t>
            </a:r>
            <a:r>
              <a:rPr lang="en-US" dirty="0"/>
              <a:t> hematoma</a:t>
            </a:r>
          </a:p>
          <a:p>
            <a:pPr lvl="1" fontAlgn="t"/>
            <a:r>
              <a:rPr lang="en-US" dirty="0"/>
              <a:t>Allergy to UFH or enoxaparin</a:t>
            </a:r>
          </a:p>
          <a:p>
            <a:pPr lvl="1" fontAlgn="t"/>
            <a:r>
              <a:rPr lang="en-US" dirty="0"/>
              <a:t>Platelet count &lt; 50,000/mcl</a:t>
            </a:r>
          </a:p>
          <a:p>
            <a:pPr lvl="1" fontAlgn="t"/>
            <a:r>
              <a:rPr lang="en-US" dirty="0"/>
              <a:t>The patient requires an invasive procedure within the next 24 </a:t>
            </a:r>
            <a:r>
              <a:rPr lang="en-US" dirty="0" smtClean="0"/>
              <a:t>hours (LMWH)</a:t>
            </a:r>
            <a:endParaRPr lang="en-US" dirty="0"/>
          </a:p>
          <a:p>
            <a:pPr lvl="1" fontAlgn="t"/>
            <a:r>
              <a:rPr lang="en-US" dirty="0"/>
              <a:t>Puncture/epidural/spinal anesthesia within the previous 4 hours</a:t>
            </a:r>
          </a:p>
          <a:p>
            <a:pPr lvl="1" fontAlgn="t"/>
            <a:r>
              <a:rPr lang="en-US" dirty="0"/>
              <a:t>Congenital bleeding disorder</a:t>
            </a:r>
          </a:p>
          <a:p>
            <a:pPr lvl="1" fontAlgn="t"/>
            <a:r>
              <a:rPr lang="en-US" dirty="0"/>
              <a:t>Uncontrolled severe hypertension</a:t>
            </a:r>
          </a:p>
          <a:p>
            <a:pPr lvl="1" fontAlgn="t"/>
            <a:r>
              <a:rPr lang="en-US" dirty="0"/>
              <a:t>Intracranial mass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8EB38B19-52EA-464F-9884-B8CCD9EC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-9525"/>
            <a:ext cx="11458575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Suggested intensified anticoagulation management algorithm for patients ≤ 18 years old affected by COVID-19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2EBCC9D-24DC-43DF-A9FC-3DE1A8461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461"/>
          <a:stretch/>
        </p:blipFill>
        <p:spPr>
          <a:xfrm>
            <a:off x="193222" y="1284514"/>
            <a:ext cx="11534774" cy="5450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6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09861"/>
          </a:xfrm>
        </p:spPr>
        <p:txBody>
          <a:bodyPr>
            <a:normAutofit fontScale="92500" lnSpcReduction="10000"/>
          </a:bodyPr>
          <a:lstStyle/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Moderate to sever  Hospitalized patients: </a:t>
            </a:r>
          </a:p>
          <a:p>
            <a:pPr lvl="2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Start standard </a:t>
            </a:r>
            <a:r>
              <a:rPr lang="en-US" sz="2200" b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thromboprophylaxis</a:t>
            </a: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monitoring CBC, Bun, Cr, PT/PTT, D-dimer, fibrinogen, AT3, and Anti-</a:t>
            </a:r>
            <a:r>
              <a:rPr lang="en-US" sz="2200" b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(target: 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0.2-0.4</a:t>
            </a: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units/ml) every other day.</a:t>
            </a:r>
          </a:p>
          <a:p>
            <a:pPr marL="800100" lvl="2" indent="0">
              <a:spcBef>
                <a:spcPts val="0"/>
              </a:spcBef>
              <a:buNone/>
            </a:pPr>
            <a:endParaRPr lang="en-US" sz="2200" b="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Switch to double dose </a:t>
            </a:r>
            <a:r>
              <a:rPr lang="en-US" sz="2200" b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thromboprophylaxis</a:t>
            </a: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if D-dimer is &gt;500 (5ug/ml) and Ferritin&gt; 500 </a:t>
            </a:r>
            <a:r>
              <a:rPr lang="en-US" sz="2200" b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/ml and those with worsening clinical situation. Target Anti-</a:t>
            </a:r>
            <a:r>
              <a:rPr lang="en-US" sz="2200" b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0.4-0.8 </a:t>
            </a: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units/ml</a:t>
            </a:r>
          </a:p>
          <a:p>
            <a:pPr lvl="2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200" b="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 therapeutic dose anticoagulation if D-Dimer &gt; 2500 </a:t>
            </a:r>
            <a:r>
              <a:rPr lang="en-US" sz="2200" b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/ml, Platelet count&gt; 450 x10</a:t>
            </a:r>
            <a:r>
              <a:rPr lang="en-US" sz="2200" b="0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/L and CRP elevation&gt;100 mg/</a:t>
            </a:r>
            <a:r>
              <a:rPr lang="en-US" sz="2200" b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</a:t>
            </a: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Target Anti-</a:t>
            </a:r>
            <a:r>
              <a:rPr lang="en-US" sz="2200" b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0.6-1.1</a:t>
            </a: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units/ml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sz="2200" dirty="0" smtClean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 critically ill P</a:t>
            </a:r>
            <a:r>
              <a:rPr lang="en-GB" sz="220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atients meet one of three criteria: (a) respiratory failure, (b) septic shock, and (c) multiple organ failure: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GB" sz="2200" dirty="0" smtClean="0">
              <a:solidFill>
                <a:srgbClr val="20212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Start double dose </a:t>
            </a:r>
            <a:r>
              <a:rPr lang="en-US" sz="2200" b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thromboprophylaxis</a:t>
            </a:r>
            <a:r>
              <a:rPr lang="en-US" sz="2200" b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Target Anti-</a:t>
            </a:r>
            <a:r>
              <a:rPr lang="en-US" sz="2200" b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0.4-0.8 </a:t>
            </a: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units/ml)</a:t>
            </a:r>
          </a:p>
          <a:p>
            <a:pPr marL="800100" lvl="2" indent="0">
              <a:spcBef>
                <a:spcPts val="0"/>
              </a:spcBef>
              <a:buNone/>
            </a:pPr>
            <a:endParaRPr lang="en-US" sz="2200" b="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Start therapeutic dose anticoagulation  if D-Dimer &gt; 2500 </a:t>
            </a:r>
            <a:r>
              <a:rPr lang="en-US" sz="2200" b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/ml, Platelet count&gt; 450 x10</a:t>
            </a:r>
            <a:r>
              <a:rPr lang="en-US" sz="2200" b="0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/L and CRP elevation&gt;100 mg/</a:t>
            </a:r>
            <a:r>
              <a:rPr lang="en-US" sz="2200" b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</a:t>
            </a: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Target Anti-</a:t>
            </a:r>
            <a:r>
              <a:rPr lang="en-US" sz="2200" b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0.6-1.1</a:t>
            </a: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units/ml</a:t>
            </a: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200" b="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875002"/>
            <a:ext cx="6096000" cy="1107996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marL="571500" lvl="2" algn="ctr">
              <a:spcBef>
                <a:spcPts val="0"/>
              </a:spcBef>
            </a:pPr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 Heparin resistance if:</a:t>
            </a:r>
          </a:p>
          <a:p>
            <a:pPr marL="571500" lvl="2" algn="ctr">
              <a:spcBef>
                <a:spcPts val="0"/>
              </a:spcBef>
            </a:pP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&gt;25 IU/kg/</a:t>
            </a:r>
            <a:r>
              <a:rPr lang="en-US" sz="2200" b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</a:t>
            </a: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heparine</a:t>
            </a:r>
            <a:r>
              <a:rPr lang="en-US" sz="2200" b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infused and no prolongation of PTT seen</a:t>
            </a:r>
          </a:p>
        </p:txBody>
      </p:sp>
    </p:spTree>
    <p:extLst>
      <p:ext uri="{BB962C8B-B14F-4D97-AF65-F5344CB8AC3E}">
        <p14:creationId xmlns:p14="http://schemas.microsoft.com/office/powerpoint/2010/main" val="402377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Anticoagulation recommendations for patients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dirty="0" smtClean="0"/>
              <a:t>critically </a:t>
            </a:r>
            <a:r>
              <a:rPr lang="en-US" sz="2600" dirty="0"/>
              <a:t>ill COVID-19 phenotype admitted to the pediatric intensive care unit (PICU)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fontAlgn="t"/>
            <a:r>
              <a:rPr lang="en-US" dirty="0" smtClean="0"/>
              <a:t>Anticoagulation </a:t>
            </a:r>
            <a:r>
              <a:rPr lang="en-US" dirty="0"/>
              <a:t>with therapeutic </a:t>
            </a:r>
            <a:r>
              <a:rPr lang="en-US" dirty="0" smtClean="0"/>
              <a:t>dose (Consider Enoxaparin):</a:t>
            </a:r>
            <a:endParaRPr lang="en-US" dirty="0"/>
          </a:p>
          <a:p>
            <a:pPr lvl="1" fontAlgn="t"/>
            <a:r>
              <a:rPr lang="en-US" dirty="0"/>
              <a:t>&lt;2 </a:t>
            </a:r>
            <a:r>
              <a:rPr lang="en-US" dirty="0" err="1"/>
              <a:t>mo</a:t>
            </a:r>
            <a:r>
              <a:rPr lang="en-US" dirty="0"/>
              <a:t>: 1.5 mg/kg/dose SC q12 h</a:t>
            </a:r>
          </a:p>
          <a:p>
            <a:pPr lvl="1" fontAlgn="t"/>
            <a:r>
              <a:rPr lang="en-US" dirty="0"/>
              <a:t>≥2 </a:t>
            </a:r>
            <a:r>
              <a:rPr lang="en-US" dirty="0" err="1"/>
              <a:t>mo</a:t>
            </a:r>
            <a:r>
              <a:rPr lang="en-US" dirty="0"/>
              <a:t>: 1 mg/kg/dose SC q </a:t>
            </a:r>
            <a:r>
              <a:rPr lang="en-US" dirty="0" smtClean="0"/>
              <a:t>12h</a:t>
            </a:r>
          </a:p>
          <a:p>
            <a:pPr marL="457200" lvl="1" indent="0" fontAlgn="t">
              <a:buNone/>
            </a:pPr>
            <a:endParaRPr lang="en-US" dirty="0"/>
          </a:p>
          <a:p>
            <a:pPr fontAlgn="t"/>
            <a:r>
              <a:rPr lang="en-US" dirty="0"/>
              <a:t>Titrate to Anti-</a:t>
            </a:r>
            <a:r>
              <a:rPr lang="en-US" dirty="0" err="1"/>
              <a:t>Xa</a:t>
            </a:r>
            <a:r>
              <a:rPr lang="en-US" dirty="0"/>
              <a:t> 0.6-1.1 units/mL</a:t>
            </a:r>
            <a:br>
              <a:rPr lang="en-US" dirty="0"/>
            </a:br>
            <a:endParaRPr lang="en-US" dirty="0"/>
          </a:p>
          <a:p>
            <a:pPr fontAlgn="t"/>
            <a:r>
              <a:rPr lang="en-US" b="1" dirty="0"/>
              <a:t>* If renal impairment (</a:t>
            </a:r>
            <a:r>
              <a:rPr lang="en-US" b="1" dirty="0" err="1"/>
              <a:t>CrCl</a:t>
            </a:r>
            <a:r>
              <a:rPr lang="en-US" b="1" dirty="0"/>
              <a:t> &lt; 30 mL/min) </a:t>
            </a:r>
            <a:r>
              <a:rPr lang="en-US" b="1" dirty="0" smtClean="0"/>
              <a:t> OR invasive procedure is expected consider </a:t>
            </a:r>
            <a:r>
              <a:rPr lang="en-US" b="1" dirty="0"/>
              <a:t>unfractionated heparin (UFH)</a:t>
            </a:r>
            <a:r>
              <a:rPr lang="en-US" b="1" baseline="30000" dirty="0"/>
              <a:t>†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72200" y="1811791"/>
            <a:ext cx="5183188" cy="823912"/>
          </a:xfrm>
        </p:spPr>
        <p:txBody>
          <a:bodyPr>
            <a:normAutofit/>
          </a:bodyPr>
          <a:lstStyle/>
          <a:p>
            <a:r>
              <a:rPr lang="en-US" sz="1900" dirty="0" smtClean="0"/>
              <a:t>moderate </a:t>
            </a:r>
            <a:r>
              <a:rPr lang="en-US" sz="1900" dirty="0"/>
              <a:t>to severe COVID-19 phenotype need hospitalization</a:t>
            </a:r>
            <a:endParaRPr lang="en-US" sz="1900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fontAlgn="t"/>
            <a:r>
              <a:rPr lang="en-US" dirty="0" smtClean="0"/>
              <a:t>Chemoprophylaxis </a:t>
            </a:r>
            <a:r>
              <a:rPr lang="en-US" dirty="0"/>
              <a:t>(Enoxaparin)</a:t>
            </a:r>
          </a:p>
          <a:p>
            <a:pPr lvl="1" fontAlgn="t"/>
            <a:r>
              <a:rPr lang="en-US" dirty="0"/>
              <a:t>&lt;2 </a:t>
            </a:r>
            <a:r>
              <a:rPr lang="en-US" dirty="0" err="1"/>
              <a:t>mo</a:t>
            </a:r>
            <a:r>
              <a:rPr lang="en-US" dirty="0"/>
              <a:t>: </a:t>
            </a:r>
          </a:p>
          <a:p>
            <a:pPr lvl="1" fontAlgn="t"/>
            <a:r>
              <a:rPr lang="en-US" dirty="0"/>
              <a:t>0.75 mg/kg/dose SC q12 h</a:t>
            </a:r>
          </a:p>
          <a:p>
            <a:pPr fontAlgn="t"/>
            <a:r>
              <a:rPr lang="en-US" dirty="0"/>
              <a:t>≥ 2 </a:t>
            </a:r>
            <a:r>
              <a:rPr lang="en-US" dirty="0" err="1"/>
              <a:t>mo</a:t>
            </a:r>
            <a:r>
              <a:rPr lang="en-US" dirty="0"/>
              <a:t>:</a:t>
            </a:r>
          </a:p>
          <a:p>
            <a:pPr lvl="1" fontAlgn="t"/>
            <a:r>
              <a:rPr lang="en-US" dirty="0" err="1"/>
              <a:t>Wt</a:t>
            </a:r>
            <a:r>
              <a:rPr lang="en-US" dirty="0"/>
              <a:t> &lt;40 kg:</a:t>
            </a:r>
          </a:p>
          <a:p>
            <a:pPr lvl="2" fontAlgn="t"/>
            <a:r>
              <a:rPr lang="en-US" dirty="0"/>
              <a:t>0.5 mg/kg/dose SC q12 h</a:t>
            </a:r>
          </a:p>
          <a:p>
            <a:pPr lvl="1" fontAlgn="t"/>
            <a:r>
              <a:rPr lang="ar-SA" dirty="0"/>
              <a:t>‎</a:t>
            </a:r>
            <a:r>
              <a:rPr lang="en-US" dirty="0" err="1"/>
              <a:t>Wt</a:t>
            </a:r>
            <a:r>
              <a:rPr lang="en-US" dirty="0"/>
              <a:t> ≥40 kg:</a:t>
            </a:r>
          </a:p>
          <a:p>
            <a:pPr lvl="2" fontAlgn="t"/>
            <a:r>
              <a:rPr lang="en-US" dirty="0"/>
              <a:t>40 mg SC </a:t>
            </a:r>
            <a:r>
              <a:rPr lang="en-US" dirty="0" err="1"/>
              <a:t>qd</a:t>
            </a:r>
            <a:endParaRPr lang="en-US" dirty="0"/>
          </a:p>
          <a:p>
            <a:pPr fontAlgn="t"/>
            <a:r>
              <a:rPr lang="en-US" dirty="0"/>
              <a:t>Titrate to Anti-</a:t>
            </a:r>
            <a:r>
              <a:rPr lang="en-US" dirty="0" err="1"/>
              <a:t>Xa</a:t>
            </a:r>
            <a:r>
              <a:rPr lang="en-US" dirty="0"/>
              <a:t> 0.2-0.4 units/mL</a:t>
            </a:r>
          </a:p>
          <a:p>
            <a:pPr fontAlgn="t"/>
            <a:r>
              <a:rPr lang="en-US" b="1" dirty="0"/>
              <a:t>* If renal impairment (</a:t>
            </a:r>
            <a:r>
              <a:rPr lang="en-US" b="1" dirty="0" err="1"/>
              <a:t>CrCl</a:t>
            </a:r>
            <a:r>
              <a:rPr lang="en-US" b="1" dirty="0"/>
              <a:t> &lt; 30mL/min) consider unfractionated heparin (UFH)</a:t>
            </a:r>
            <a:r>
              <a:rPr lang="en-US" b="1" baseline="30000" dirty="0"/>
              <a:t> †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0" y="2274838"/>
            <a:ext cx="6096000" cy="2308324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UFH :</a:t>
            </a:r>
          </a:p>
          <a:p>
            <a:pPr lvl="1"/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loading dose: 75 Units/kg IV over 10 minutes (Max 5000 Units)</a:t>
            </a:r>
          </a:p>
          <a:p>
            <a:pPr lvl="1"/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Initial maintenance infusion dose: (Max initial rate 1300 Units/hour)</a:t>
            </a:r>
          </a:p>
          <a:p>
            <a:pPr lvl="1"/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Age &lt;12 months: 28 Units/kg/hour</a:t>
            </a:r>
          </a:p>
          <a:p>
            <a:pPr lvl="1"/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Age 1-15 years and &lt;70 kg:  20 Units/kg/hour</a:t>
            </a:r>
          </a:p>
          <a:p>
            <a:pPr lvl="1"/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- Age ≥16 years and ≥70 kg: 18 Units/kg/hour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11275" y="2274838"/>
            <a:ext cx="9372600" cy="230832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dirty="0" smtClean="0">
                <a:solidFill>
                  <a:srgbClr val="222222"/>
                </a:solidFill>
                <a:effectLst/>
                <a:latin typeface="BerninaSansWeb"/>
              </a:rPr>
              <a:t>Long chain (unfractionated) heparin would theoretically be preferable among anticoagulants because of their anti-inflammatory effects while LMWH has less of an anti-inflammatory effect and DOACs have little.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dirty="0" smtClean="0">
                <a:solidFill>
                  <a:srgbClr val="222222"/>
                </a:solidFill>
                <a:effectLst/>
                <a:latin typeface="BerninaSansWeb"/>
              </a:rPr>
              <a:t>IV unfractionated heparin also has an advantage in that it can be stopped quickly if bleeding occurs</a:t>
            </a:r>
            <a:endParaRPr lang="en-US" sz="2400" b="0" i="0" u="none" strike="noStrike" dirty="0">
              <a:solidFill>
                <a:srgbClr val="222222"/>
              </a:solidFill>
              <a:effectLst/>
              <a:latin typeface="BerninaSansWeb"/>
            </a:endParaRPr>
          </a:p>
        </p:txBody>
      </p:sp>
    </p:spTree>
    <p:extLst>
      <p:ext uri="{BB962C8B-B14F-4D97-AF65-F5344CB8AC3E}">
        <p14:creationId xmlns:p14="http://schemas.microsoft.com/office/powerpoint/2010/main" val="25061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Hematological &amp; Hemostatic manifestations </a:t>
            </a:r>
            <a:r>
              <a:rPr lang="en-US" b="1" dirty="0"/>
              <a:t>of SARS-CoV-2 in children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80861"/>
            <a:ext cx="9144000" cy="16557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Peyman Eshghi</a:t>
            </a:r>
          </a:p>
          <a:p>
            <a:r>
              <a:rPr lang="en-US" sz="1800" b="1" dirty="0" smtClean="0"/>
              <a:t>Prof. of Pediatric Hematology &amp;Oncology</a:t>
            </a:r>
          </a:p>
          <a:p>
            <a:r>
              <a:rPr lang="en-US" sz="1800" b="1" dirty="0" err="1" smtClean="0"/>
              <a:t>Mofid</a:t>
            </a:r>
            <a:r>
              <a:rPr lang="en-US" sz="1800" b="1" dirty="0" smtClean="0"/>
              <a:t> Children`s Hospital</a:t>
            </a:r>
          </a:p>
          <a:p>
            <a:r>
              <a:rPr lang="en-US" sz="1800" b="1" dirty="0" smtClean="0"/>
              <a:t>Pediatric Congenital Hematologic Disorders Research Center </a:t>
            </a:r>
          </a:p>
          <a:p>
            <a:r>
              <a:rPr lang="en-US" sz="1800" b="1" dirty="0" smtClean="0"/>
              <a:t>SBMU</a:t>
            </a:r>
          </a:p>
          <a:p>
            <a:r>
              <a:rPr lang="en-US" sz="1800" b="1" dirty="0" smtClean="0"/>
              <a:t>11-1399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399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in pediatrics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0933"/>
            <a:ext cx="10991850" cy="5019675"/>
          </a:xfrm>
        </p:spPr>
        <p:txBody>
          <a:bodyPr>
            <a:normAutofit/>
          </a:bodyPr>
          <a:lstStyle/>
          <a:p>
            <a:r>
              <a:rPr lang="en-US" sz="2000" u="sng" dirty="0" smtClean="0"/>
              <a:t>Less frequent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/>
              <a:t>Pediatrics </a:t>
            </a:r>
            <a:r>
              <a:rPr lang="en-US" sz="1800" dirty="0" smtClean="0"/>
              <a:t>AAO : up </a:t>
            </a:r>
            <a:r>
              <a:rPr lang="en-US" sz="1800" dirty="0"/>
              <a:t>to September 2020, children comprised 10% of cases and 0.3% - 3.6% of all hospitalizations in US </a:t>
            </a:r>
            <a:endParaRPr lang="en-US" sz="1800" dirty="0" smtClean="0"/>
          </a:p>
          <a:p>
            <a:pPr lvl="1"/>
            <a:r>
              <a:rPr lang="en-US" sz="2000" dirty="0"/>
              <a:t>Chinese CDC </a:t>
            </a:r>
            <a:r>
              <a:rPr lang="en-US" sz="2000" dirty="0" smtClean="0"/>
              <a:t>:2</a:t>
            </a:r>
            <a:r>
              <a:rPr lang="en-US" sz="2000" dirty="0"/>
              <a:t>% of the cases were </a:t>
            </a:r>
            <a:r>
              <a:rPr lang="en-US" sz="2000" dirty="0" smtClean="0"/>
              <a:t>aged younger </a:t>
            </a:r>
            <a:r>
              <a:rPr lang="en-US" sz="2000" dirty="0"/>
              <a:t>than 19 years</a:t>
            </a:r>
            <a:endParaRPr lang="en-US" sz="6600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is </a:t>
            </a:r>
            <a:r>
              <a:rPr lang="en-US" sz="2000" u="sng" dirty="0"/>
              <a:t>less severe than adult</a:t>
            </a:r>
          </a:p>
          <a:p>
            <a:pPr lvl="1"/>
            <a:r>
              <a:rPr lang="en-US" sz="2000" dirty="0"/>
              <a:t>6% of children have severe disease versus 26% of </a:t>
            </a:r>
            <a:r>
              <a:rPr lang="en-US" sz="2000" dirty="0" smtClean="0"/>
              <a:t>adults</a:t>
            </a:r>
          </a:p>
          <a:p>
            <a:pPr lvl="1"/>
            <a:r>
              <a:rPr lang="en-US" sz="2000" dirty="0" smtClean="0"/>
              <a:t>CDC </a:t>
            </a:r>
            <a:r>
              <a:rPr lang="en-US" sz="2000" dirty="0"/>
              <a:t>in </a:t>
            </a:r>
            <a:r>
              <a:rPr lang="en-US" sz="2000" dirty="0" smtClean="0"/>
              <a:t>US :73</a:t>
            </a:r>
            <a:r>
              <a:rPr lang="en-US" sz="2000" dirty="0"/>
              <a:t>%  of pediatrics present with fever and cough versus 93% in adults</a:t>
            </a:r>
          </a:p>
          <a:p>
            <a:r>
              <a:rPr lang="en-US" sz="2000" dirty="0"/>
              <a:t>Rarely skin </a:t>
            </a:r>
            <a:r>
              <a:rPr lang="en-US" sz="2000" dirty="0" smtClean="0"/>
              <a:t>lesion seen  </a:t>
            </a:r>
            <a:r>
              <a:rPr lang="en-US" sz="2000" dirty="0"/>
              <a:t>including </a:t>
            </a:r>
            <a:r>
              <a:rPr lang="en-US" sz="2000" dirty="0" smtClean="0"/>
              <a:t>:</a:t>
            </a:r>
            <a:endParaRPr lang="en-US" sz="2000" dirty="0"/>
          </a:p>
          <a:p>
            <a:pPr lvl="1"/>
            <a:r>
              <a:rPr lang="en-US" sz="2000" dirty="0"/>
              <a:t>vasculitis, fibrin thrombus, erythema multiform and Kawasaki disease</a:t>
            </a:r>
          </a:p>
          <a:p>
            <a:r>
              <a:rPr lang="en-US" sz="2000" i="1" u="sng" dirty="0" smtClean="0"/>
              <a:t>Thrombosis </a:t>
            </a:r>
            <a:r>
              <a:rPr lang="en-US" sz="2000" i="1" u="sng" dirty="0"/>
              <a:t>can occur in children although it seems less severe than </a:t>
            </a:r>
            <a:r>
              <a:rPr lang="en-US" sz="2000" i="1" u="sng" dirty="0" smtClean="0"/>
              <a:t>adults</a:t>
            </a:r>
          </a:p>
          <a:p>
            <a:r>
              <a:rPr lang="en-US" sz="2000" dirty="0" smtClean="0"/>
              <a:t>Multisystem inflammatory Syndrome (MIS)</a:t>
            </a:r>
          </a:p>
          <a:p>
            <a:pPr marL="0" indent="0">
              <a:buNone/>
            </a:pPr>
            <a:endParaRPr lang="en-US" sz="2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98271E-2F2D-44A8-8F1F-05853D217DA9}"/>
              </a:ext>
            </a:extLst>
          </p:cNvPr>
          <p:cNvSpPr txBox="1"/>
          <p:nvPr/>
        </p:nvSpPr>
        <p:spPr>
          <a:xfrm>
            <a:off x="4106589" y="5860074"/>
            <a:ext cx="8085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  <a:r>
              <a:rPr lang="en-US" sz="1400" dirty="0"/>
              <a:t>Singh T et al. Clin </a:t>
            </a:r>
            <a:r>
              <a:rPr lang="en-US" sz="1400" dirty="0" err="1"/>
              <a:t>Infec</a:t>
            </a:r>
            <a:r>
              <a:rPr lang="en-US" sz="1400" dirty="0"/>
              <a:t> Dis. 2020</a:t>
            </a:r>
          </a:p>
          <a:p>
            <a:r>
              <a:rPr lang="en-US" sz="1400" dirty="0"/>
              <a:t>2. Wang Y et al. </a:t>
            </a:r>
            <a:r>
              <a:rPr lang="en-US" sz="1400" dirty="0" err="1"/>
              <a:t>Pediatr</a:t>
            </a:r>
            <a:r>
              <a:rPr lang="en-US" sz="1400" dirty="0"/>
              <a:t> Inf </a:t>
            </a:r>
            <a:r>
              <a:rPr lang="en-US" sz="1400" dirty="0" err="1"/>
              <a:t>Dis.J</a:t>
            </a:r>
            <a:r>
              <a:rPr lang="en-US" sz="1400" dirty="0"/>
              <a:t> </a:t>
            </a:r>
            <a:r>
              <a:rPr lang="en-US" sz="1400" dirty="0" smtClean="0"/>
              <a:t>2020</a:t>
            </a:r>
          </a:p>
          <a:p>
            <a:r>
              <a:rPr lang="en-US" sz="1400" i="1" dirty="0" smtClean="0"/>
              <a:t>3. Services </a:t>
            </a:r>
            <a:r>
              <a:rPr lang="en-US" sz="1400" i="1" dirty="0" err="1"/>
              <a:t>aap</a:t>
            </a:r>
            <a:r>
              <a:rPr lang="en-US" sz="1400" i="1" dirty="0"/>
              <a:t> org/en/pages/2019-novel-coronavirus-covid-19-infections/children-and-covid-19-state-level-data-report</a:t>
            </a:r>
            <a:r>
              <a:rPr lang="en-US" sz="1400" dirty="0"/>
              <a:t>. 2020.</a:t>
            </a:r>
          </a:p>
        </p:txBody>
      </p:sp>
    </p:spTree>
    <p:extLst>
      <p:ext uri="{BB962C8B-B14F-4D97-AF65-F5344CB8AC3E}">
        <p14:creationId xmlns:p14="http://schemas.microsoft.com/office/powerpoint/2010/main" val="41129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4286"/>
            <a:ext cx="10515600" cy="5632677"/>
          </a:xfrm>
        </p:spPr>
        <p:txBody>
          <a:bodyPr>
            <a:normAutofit/>
          </a:bodyPr>
          <a:lstStyle/>
          <a:p>
            <a:r>
              <a:rPr lang="en-US" dirty="0" smtClean="0"/>
              <a:t>Raised </a:t>
            </a:r>
            <a:r>
              <a:rPr lang="en-US" dirty="0"/>
              <a:t>leukocyte and neutrophil counts have been </a:t>
            </a:r>
            <a:r>
              <a:rPr lang="en-US" dirty="0" smtClean="0"/>
              <a:t>associated with </a:t>
            </a:r>
            <a:r>
              <a:rPr lang="en-US" dirty="0"/>
              <a:t>unfavorable progression in </a:t>
            </a:r>
            <a:r>
              <a:rPr lang="en-US" dirty="0" smtClean="0"/>
              <a:t>adults.</a:t>
            </a:r>
          </a:p>
          <a:p>
            <a:r>
              <a:rPr lang="en-US" dirty="0" smtClean="0"/>
              <a:t> </a:t>
            </a:r>
            <a:r>
              <a:rPr lang="en-US" dirty="0" err="1"/>
              <a:t>Lymphopenia</a:t>
            </a:r>
            <a:r>
              <a:rPr lang="en-US" dirty="0"/>
              <a:t> was </a:t>
            </a:r>
            <a:r>
              <a:rPr lang="en-US" dirty="0" smtClean="0"/>
              <a:t>detected in </a:t>
            </a:r>
            <a:r>
              <a:rPr lang="en-US" dirty="0"/>
              <a:t>80% of critically ill </a:t>
            </a:r>
            <a:r>
              <a:rPr lang="en-US" dirty="0" smtClean="0"/>
              <a:t>adults, </a:t>
            </a:r>
            <a:r>
              <a:rPr lang="en-US" dirty="0"/>
              <a:t>but in only 25% of adults </a:t>
            </a:r>
            <a:r>
              <a:rPr lang="en-US" dirty="0" smtClean="0"/>
              <a:t>with mild disease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SARS-CoV-2 may </a:t>
            </a:r>
            <a:r>
              <a:rPr lang="en-US" dirty="0"/>
              <a:t>directly infect lymphocytes via </a:t>
            </a:r>
            <a:r>
              <a:rPr lang="en-US" dirty="0" smtClean="0"/>
              <a:t>ACE2 </a:t>
            </a:r>
            <a:r>
              <a:rPr lang="en-US" dirty="0"/>
              <a:t>receptor</a:t>
            </a:r>
            <a:r>
              <a:rPr lang="en-US" dirty="0" smtClean="0"/>
              <a:t> </a:t>
            </a:r>
            <a:r>
              <a:rPr lang="en-US" dirty="0" err="1" smtClean="0"/>
              <a:t>receptor</a:t>
            </a:r>
            <a:r>
              <a:rPr lang="en-US" dirty="0" smtClean="0"/>
              <a:t> expressed on lymphocytes</a:t>
            </a:r>
          </a:p>
          <a:p>
            <a:pPr lvl="1"/>
            <a:r>
              <a:rPr lang="en-US" dirty="0"/>
              <a:t>systemic increase in cytokines and inflammatory </a:t>
            </a:r>
            <a:r>
              <a:rPr lang="en-US" dirty="0" smtClean="0"/>
              <a:t>mediators may </a:t>
            </a:r>
            <a:r>
              <a:rPr lang="en-US" dirty="0"/>
              <a:t>result in marked </a:t>
            </a:r>
            <a:r>
              <a:rPr lang="en-US" dirty="0" smtClean="0"/>
              <a:t>lymphocytic apoptosis</a:t>
            </a:r>
          </a:p>
          <a:p>
            <a:r>
              <a:rPr lang="en-US" dirty="0" smtClean="0"/>
              <a:t>A greater </a:t>
            </a:r>
            <a:r>
              <a:rPr lang="en-US" dirty="0"/>
              <a:t>number of </a:t>
            </a:r>
            <a:r>
              <a:rPr lang="en-US" dirty="0" smtClean="0"/>
              <a:t>lymphocytes </a:t>
            </a:r>
            <a:r>
              <a:rPr lang="en-US" dirty="0"/>
              <a:t>was associated </a:t>
            </a:r>
            <a:r>
              <a:rPr lang="en-US" dirty="0" smtClean="0"/>
              <a:t>with faster </a:t>
            </a:r>
            <a:r>
              <a:rPr lang="en-US" dirty="0"/>
              <a:t>virus clearance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a younger </a:t>
            </a:r>
            <a:r>
              <a:rPr lang="en-US" dirty="0" smtClean="0"/>
              <a:t>age, ACE2  receptors is </a:t>
            </a:r>
            <a:r>
              <a:rPr lang="en-US" dirty="0"/>
              <a:t>less developed,</a:t>
            </a:r>
          </a:p>
        </p:txBody>
      </p:sp>
    </p:spTree>
    <p:extLst>
      <p:ext uri="{BB962C8B-B14F-4D97-AF65-F5344CB8AC3E}">
        <p14:creationId xmlns:p14="http://schemas.microsoft.com/office/powerpoint/2010/main" val="143803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Hematological findings and complications of COVID-19 in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</a:t>
            </a:r>
            <a:r>
              <a:rPr lang="en-US" dirty="0"/>
              <a:t>studies published up to July 27, </a:t>
            </a:r>
            <a:r>
              <a:rPr lang="en-US" dirty="0" smtClean="0"/>
              <a:t>2020</a:t>
            </a:r>
          </a:p>
          <a:p>
            <a:pPr marL="0" indent="0" algn="ctr">
              <a:buNone/>
            </a:pPr>
            <a:r>
              <a:rPr lang="fi-FI" sz="1600" i="1" dirty="0"/>
              <a:t>Kosmeri C, </a:t>
            </a:r>
            <a:r>
              <a:rPr lang="en-US" sz="1600" i="1" dirty="0" err="1" smtClean="0"/>
              <a:t>et.al.Pediatr</a:t>
            </a:r>
            <a:r>
              <a:rPr lang="en-US" sz="1600" i="1" dirty="0" smtClean="0"/>
              <a:t> </a:t>
            </a:r>
            <a:r>
              <a:rPr lang="en-US" sz="1600" i="1" dirty="0"/>
              <a:t>Blood </a:t>
            </a:r>
            <a:r>
              <a:rPr lang="en-US" sz="1600" i="1" dirty="0" smtClean="0"/>
              <a:t>Cancer. 2020;67:e28745</a:t>
            </a:r>
            <a:r>
              <a:rPr lang="en-US" sz="1600" i="1" dirty="0"/>
              <a:t>. https://doi.org/10.1002/pbc.28745</a:t>
            </a:r>
            <a:endParaRPr lang="en-US" sz="1600" i="1" dirty="0" smtClean="0"/>
          </a:p>
          <a:p>
            <a:pPr lvl="1"/>
            <a:r>
              <a:rPr lang="en-US" dirty="0" smtClean="0"/>
              <a:t>15 studies</a:t>
            </a:r>
          </a:p>
          <a:p>
            <a:pPr lvl="1"/>
            <a:r>
              <a:rPr lang="en-US" dirty="0" smtClean="0"/>
              <a:t>71 children Hospitals</a:t>
            </a:r>
          </a:p>
          <a:p>
            <a:pPr lvl="1"/>
            <a:r>
              <a:rPr lang="en-US" dirty="0" smtClean="0"/>
              <a:t>723 children hospitalized with COVID-19</a:t>
            </a:r>
          </a:p>
          <a:p>
            <a:r>
              <a:rPr lang="en-US" dirty="0" smtClean="0"/>
              <a:t>Systematic review &amp; Meta-analysis</a:t>
            </a:r>
          </a:p>
          <a:p>
            <a:pPr marL="457200" lvl="1" indent="0" algn="ctr">
              <a:buNone/>
            </a:pPr>
            <a:r>
              <a:rPr lang="en-US" sz="1600" i="1" dirty="0"/>
              <a:t>Henry BM, </a:t>
            </a:r>
            <a:r>
              <a:rPr lang="en-US" sz="1600" i="1" dirty="0" smtClean="0"/>
              <a:t>et al. </a:t>
            </a:r>
            <a:r>
              <a:rPr lang="en-US" sz="1600" i="1" dirty="0" err="1"/>
              <a:t>Clin</a:t>
            </a:r>
            <a:r>
              <a:rPr lang="en-US" sz="1600" i="1" dirty="0"/>
              <a:t> </a:t>
            </a:r>
            <a:r>
              <a:rPr lang="en-US" sz="1600" i="1" dirty="0" err="1"/>
              <a:t>Chem</a:t>
            </a:r>
            <a:r>
              <a:rPr lang="en-US" sz="1600" i="1" dirty="0"/>
              <a:t> Lab </a:t>
            </a:r>
            <a:r>
              <a:rPr lang="en-US" sz="1600" i="1" dirty="0" smtClean="0"/>
              <a:t>Med.2020;58:1135-1138</a:t>
            </a:r>
          </a:p>
          <a:p>
            <a:pPr marL="457200" lvl="1" indent="0" algn="ctr">
              <a:buNone/>
            </a:pPr>
            <a:r>
              <a:rPr lang="en-US" sz="1600" i="1" dirty="0" err="1" smtClean="0"/>
              <a:t>PatelNA</a:t>
            </a:r>
            <a:r>
              <a:rPr lang="en-US" sz="1600" i="1" dirty="0"/>
              <a:t>. PediatricCOVID-19: systematic review of the literature. </a:t>
            </a:r>
            <a:r>
              <a:rPr lang="en-US" sz="1600" i="1" dirty="0" smtClean="0"/>
              <a:t>Am J </a:t>
            </a:r>
            <a:r>
              <a:rPr lang="en-US" sz="1600" i="1" dirty="0" err="1"/>
              <a:t>Otolaryngol</a:t>
            </a:r>
            <a:r>
              <a:rPr lang="en-US" sz="1600" i="1" dirty="0"/>
              <a:t>. 2020;41:102573.</a:t>
            </a:r>
          </a:p>
          <a:p>
            <a:pPr marL="457200" lvl="1" indent="0" algn="ctr">
              <a:buNone/>
            </a:pPr>
            <a:r>
              <a:rPr lang="en-US" sz="1600" i="1" dirty="0" err="1" smtClean="0"/>
              <a:t>Meena</a:t>
            </a:r>
            <a:r>
              <a:rPr lang="en-US" sz="1600" i="1" dirty="0" smtClean="0"/>
              <a:t> </a:t>
            </a:r>
            <a:r>
              <a:rPr lang="en-US" sz="1600" i="1" dirty="0"/>
              <a:t>J, </a:t>
            </a:r>
            <a:r>
              <a:rPr lang="en-US" sz="1600" i="1" dirty="0" smtClean="0"/>
              <a:t>et.al. </a:t>
            </a:r>
            <a:r>
              <a:rPr lang="en-US" sz="1600" i="1" dirty="0"/>
              <a:t>Indian </a:t>
            </a:r>
            <a:r>
              <a:rPr lang="en-US" sz="1600" i="1" dirty="0" err="1"/>
              <a:t>Pediatr</a:t>
            </a:r>
            <a:r>
              <a:rPr lang="en-US" sz="1600" i="1" dirty="0"/>
              <a:t>. 2020;S097475591600203.</a:t>
            </a:r>
          </a:p>
          <a:p>
            <a:pPr marL="457200" lvl="1" indent="0" algn="ctr">
              <a:buNone/>
            </a:pPr>
            <a:r>
              <a:rPr lang="en-US" sz="1600" i="1" dirty="0" smtClean="0"/>
              <a:t>Ma </a:t>
            </a:r>
            <a:r>
              <a:rPr lang="en-US" sz="1600" i="1" dirty="0"/>
              <a:t>X, </a:t>
            </a:r>
            <a:r>
              <a:rPr lang="en-US" sz="1600" i="1" dirty="0" smtClean="0"/>
              <a:t>et.al .</a:t>
            </a:r>
            <a:r>
              <a:rPr lang="en-US" sz="1600" i="1" dirty="0" err="1" smtClean="0"/>
              <a:t>JMedVirol</a:t>
            </a:r>
            <a:r>
              <a:rPr lang="en-US" sz="1600" i="1" dirty="0"/>
              <a:t>. 2020. https://</a:t>
            </a:r>
            <a:r>
              <a:rPr lang="en-US" sz="1600" i="1" dirty="0" smtClean="0"/>
              <a:t>doi.org/10.1002/jmv.26208</a:t>
            </a:r>
            <a:endParaRPr lang="en-US" sz="1600" i="1" dirty="0"/>
          </a:p>
          <a:p>
            <a:pPr marL="457200" lvl="1" indent="0" algn="ctr">
              <a:buNone/>
            </a:pPr>
            <a:r>
              <a:rPr lang="en-US" sz="1600" i="1" dirty="0" smtClean="0"/>
              <a:t>Raba </a:t>
            </a:r>
            <a:r>
              <a:rPr lang="en-US" sz="1600" i="1" dirty="0"/>
              <a:t>AA, </a:t>
            </a:r>
            <a:r>
              <a:rPr lang="en-US" sz="1600" i="1" dirty="0" err="1" smtClean="0"/>
              <a:t>et.al.Acta</a:t>
            </a:r>
            <a:r>
              <a:rPr lang="en-US" sz="1600" i="1" dirty="0" smtClean="0"/>
              <a:t> Paediatr.2020;109(10</a:t>
            </a:r>
            <a:r>
              <a:rPr lang="en-US" sz="1600" i="1" dirty="0"/>
              <a:t>):1948-1955.</a:t>
            </a:r>
            <a:endParaRPr lang="en-US" sz="1600" i="1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8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4029"/>
            <a:ext cx="10515600" cy="55129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WBC count :</a:t>
            </a:r>
          </a:p>
          <a:p>
            <a:pPr lvl="1"/>
            <a:r>
              <a:rPr lang="en-US" sz="3200" dirty="0" smtClean="0"/>
              <a:t>the majority of </a:t>
            </a:r>
            <a:r>
              <a:rPr lang="en-US" sz="3200" dirty="0"/>
              <a:t>children with COVID-19 had a </a:t>
            </a:r>
            <a:r>
              <a:rPr lang="en-US" sz="3200" u="sng" dirty="0"/>
              <a:t>normal WBC </a:t>
            </a:r>
            <a:r>
              <a:rPr lang="en-US" sz="3200" u="sng" dirty="0" smtClean="0"/>
              <a:t>count</a:t>
            </a:r>
          </a:p>
          <a:p>
            <a:pPr lvl="1"/>
            <a:r>
              <a:rPr lang="en-US" sz="3200" u="sng" dirty="0" err="1" smtClean="0"/>
              <a:t>lymphopenia</a:t>
            </a:r>
            <a:r>
              <a:rPr lang="en-US" sz="3200" u="sng" dirty="0" smtClean="0"/>
              <a:t> </a:t>
            </a:r>
            <a:r>
              <a:rPr lang="en-US" sz="3200" u="sng" dirty="0"/>
              <a:t>was rarer </a:t>
            </a:r>
            <a:r>
              <a:rPr lang="en-US" sz="3200" dirty="0"/>
              <a:t>in children than in adults. </a:t>
            </a:r>
            <a:endParaRPr lang="en-US" sz="3200" dirty="0" smtClean="0"/>
          </a:p>
          <a:p>
            <a:pPr lvl="1"/>
            <a:r>
              <a:rPr lang="en-US" sz="3200" dirty="0" smtClean="0"/>
              <a:t>The absence </a:t>
            </a:r>
            <a:r>
              <a:rPr lang="en-US" sz="3200" dirty="0"/>
              <a:t>of significant </a:t>
            </a:r>
            <a:r>
              <a:rPr lang="en-US" sz="3200" dirty="0" err="1"/>
              <a:t>lymphopenia</a:t>
            </a:r>
            <a:r>
              <a:rPr lang="en-US" sz="3200" dirty="0"/>
              <a:t> in children may be explained </a:t>
            </a:r>
            <a:r>
              <a:rPr lang="en-US" sz="3200" dirty="0" smtClean="0"/>
              <a:t>by the </a:t>
            </a:r>
            <a:r>
              <a:rPr lang="en-US" sz="3200" dirty="0"/>
              <a:t>milder disease in this population. </a:t>
            </a:r>
            <a:endParaRPr lang="en-US" sz="3200" dirty="0" smtClean="0"/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most common WBC </a:t>
            </a:r>
            <a:r>
              <a:rPr lang="en-US" sz="3200" dirty="0" smtClean="0"/>
              <a:t>abnormality in </a:t>
            </a:r>
            <a:r>
              <a:rPr lang="en-US" sz="3200" dirty="0"/>
              <a:t>children with COVID-19 was </a:t>
            </a:r>
            <a:r>
              <a:rPr lang="en-US" sz="3200" u="sng" dirty="0"/>
              <a:t>leukopenia</a:t>
            </a:r>
            <a:r>
              <a:rPr lang="en-US" sz="3200" dirty="0"/>
              <a:t>, while in infants </a:t>
            </a:r>
            <a:r>
              <a:rPr lang="en-US" sz="3200" dirty="0" smtClean="0"/>
              <a:t>and neonates</a:t>
            </a:r>
            <a:r>
              <a:rPr lang="en-US" sz="3200" dirty="0"/>
              <a:t>, </a:t>
            </a:r>
            <a:r>
              <a:rPr lang="en-US" sz="3200" u="sng" dirty="0"/>
              <a:t>lymphocytosis </a:t>
            </a:r>
            <a:r>
              <a:rPr lang="en-US" sz="3200" dirty="0" smtClean="0"/>
              <a:t>was more </a:t>
            </a:r>
            <a:r>
              <a:rPr lang="en-US" sz="3200" dirty="0"/>
              <a:t>common. </a:t>
            </a:r>
            <a:endParaRPr lang="en-US" sz="3200" dirty="0" smtClean="0"/>
          </a:p>
          <a:p>
            <a:pPr lvl="1"/>
            <a:r>
              <a:rPr lang="en-US" sz="3200" u="sng" dirty="0"/>
              <a:t>D</a:t>
            </a:r>
            <a:r>
              <a:rPr lang="en-US" sz="3200" u="sng" dirty="0" smtClean="0"/>
              <a:t>iscrepancy </a:t>
            </a:r>
            <a:r>
              <a:rPr lang="en-US" sz="3200" dirty="0"/>
              <a:t>among the available studies regarding </a:t>
            </a:r>
            <a:r>
              <a:rPr lang="en-US" sz="3200" dirty="0" smtClean="0"/>
              <a:t>the correlation </a:t>
            </a:r>
            <a:r>
              <a:rPr lang="en-US" sz="3200" dirty="0"/>
              <a:t>of hematological manifestations with the severity of </a:t>
            </a:r>
            <a:r>
              <a:rPr lang="en-US" sz="3200" dirty="0" smtClean="0"/>
              <a:t>the disease </a:t>
            </a:r>
            <a:r>
              <a:rPr lang="en-US" sz="3200" dirty="0"/>
              <a:t>in children.</a:t>
            </a:r>
          </a:p>
        </p:txBody>
      </p:sp>
    </p:spTree>
    <p:extLst>
      <p:ext uri="{BB962C8B-B14F-4D97-AF65-F5344CB8AC3E}">
        <p14:creationId xmlns:p14="http://schemas.microsoft.com/office/powerpoint/2010/main" val="1989003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Hb</a:t>
            </a:r>
            <a:r>
              <a:rPr lang="en-US" dirty="0" smtClean="0"/>
              <a:t> levels :</a:t>
            </a:r>
          </a:p>
          <a:p>
            <a:pPr lvl="1"/>
            <a:r>
              <a:rPr lang="en-US" dirty="0" smtClean="0"/>
              <a:t>were </a:t>
            </a:r>
            <a:r>
              <a:rPr lang="en-US" dirty="0"/>
              <a:t>normal </a:t>
            </a:r>
            <a:r>
              <a:rPr lang="en-US" dirty="0" smtClean="0"/>
              <a:t>not only in </a:t>
            </a:r>
            <a:r>
              <a:rPr lang="en-US" dirty="0"/>
              <a:t>asymptomatic children with COVID-19 but </a:t>
            </a:r>
            <a:r>
              <a:rPr lang="en-US" dirty="0" smtClean="0"/>
              <a:t>also in </a:t>
            </a:r>
            <a:r>
              <a:rPr lang="en-US" dirty="0"/>
              <a:t>severe disease</a:t>
            </a:r>
            <a:r>
              <a:rPr lang="en-US" dirty="0" smtClean="0"/>
              <a:t>, </a:t>
            </a:r>
            <a:r>
              <a:rPr lang="en-US" dirty="0"/>
              <a:t>and did not differ between children </a:t>
            </a:r>
            <a:r>
              <a:rPr lang="en-US" dirty="0" smtClean="0"/>
              <a:t>admitted to </a:t>
            </a:r>
            <a:r>
              <a:rPr lang="en-US" dirty="0"/>
              <a:t>the ICU or to a medical </a:t>
            </a:r>
            <a:r>
              <a:rPr lang="en-US" dirty="0" smtClean="0"/>
              <a:t>unit.</a:t>
            </a:r>
          </a:p>
          <a:p>
            <a:pPr lvl="1"/>
            <a:r>
              <a:rPr lang="en-US" dirty="0"/>
              <a:t>Anemia was a common feature </a:t>
            </a:r>
            <a:r>
              <a:rPr lang="en-US" dirty="0" smtClean="0"/>
              <a:t>in the </a:t>
            </a:r>
            <a:r>
              <a:rPr lang="en-US" dirty="0"/>
              <a:t>children with a Kawasaki-like disease associated with </a:t>
            </a:r>
            <a:r>
              <a:rPr lang="en-US" dirty="0" smtClean="0"/>
              <a:t>SARS-CoV-2 infection</a:t>
            </a:r>
            <a:r>
              <a:rPr lang="en-US" dirty="0"/>
              <a:t>, called </a:t>
            </a:r>
            <a:r>
              <a:rPr lang="en-US" u="sng" dirty="0"/>
              <a:t>multisystem inflammatory </a:t>
            </a:r>
            <a:r>
              <a:rPr lang="en-US" u="sng" dirty="0" smtClean="0"/>
              <a:t>syndrome</a:t>
            </a:r>
          </a:p>
          <a:p>
            <a:r>
              <a:rPr lang="en-US" dirty="0" smtClean="0"/>
              <a:t>Platelet count :</a:t>
            </a:r>
          </a:p>
          <a:p>
            <a:pPr lvl="1"/>
            <a:r>
              <a:rPr lang="en-US" dirty="0" smtClean="0"/>
              <a:t>were normal in most of the children with COVID-19</a:t>
            </a:r>
          </a:p>
          <a:p>
            <a:pPr lvl="1"/>
            <a:r>
              <a:rPr lang="en-US" dirty="0" smtClean="0"/>
              <a:t>Thrombocytopenia has </a:t>
            </a:r>
            <a:r>
              <a:rPr lang="en-US" dirty="0"/>
              <a:t>been associated with respiratory deterioration in </a:t>
            </a:r>
            <a:r>
              <a:rPr lang="en-US" dirty="0" smtClean="0"/>
              <a:t>children more </a:t>
            </a:r>
            <a:r>
              <a:rPr lang="en-US" dirty="0"/>
              <a:t>often encountered in critically ill patients and those admitted </a:t>
            </a:r>
            <a:r>
              <a:rPr lang="en-US" dirty="0" smtClean="0"/>
              <a:t>to the </a:t>
            </a:r>
            <a:r>
              <a:rPr lang="en-US" dirty="0"/>
              <a:t>pediatric ICU.</a:t>
            </a:r>
          </a:p>
        </p:txBody>
      </p:sp>
    </p:spTree>
    <p:extLst>
      <p:ext uri="{BB962C8B-B14F-4D97-AF65-F5344CB8AC3E}">
        <p14:creationId xmlns:p14="http://schemas.microsoft.com/office/powerpoint/2010/main" val="172994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Convalescent plasma for pediatric patients with</a:t>
            </a:r>
            <a:br>
              <a:rPr lang="en-US" sz="3600" b="1" dirty="0"/>
            </a:br>
            <a:r>
              <a:rPr lang="en-US" sz="3600" b="1" dirty="0"/>
              <a:t>SARS-CoV-2-associated acute respiratory distress syndrome</a:t>
            </a:r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1200" dirty="0"/>
              <a:t/>
            </a:r>
            <a:br>
              <a:rPr lang="pt-BR" sz="1200" dirty="0"/>
            </a:br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1200" dirty="0" smtClean="0"/>
              <a:t>Diorio C, Anderson EM. Convalescent plasma for pediatric patients </a:t>
            </a:r>
            <a:r>
              <a:rPr lang="en-US" sz="1200" dirty="0" smtClean="0"/>
              <a:t>with SARS-CoV-2-associated acute respiratory distress syndrome. </a:t>
            </a:r>
            <a:r>
              <a:rPr lang="en-US" sz="1200" i="1" dirty="0" err="1" smtClean="0"/>
              <a:t>Pediatr</a:t>
            </a:r>
            <a:r>
              <a:rPr lang="en-US" sz="1200" i="1" dirty="0" smtClean="0"/>
              <a:t> Blood Cancer</a:t>
            </a:r>
            <a:r>
              <a:rPr lang="en-US" sz="1200" dirty="0" smtClean="0"/>
              <a:t>. 2020;67(11):e28693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four pediatric patients with severe COVID-19.</a:t>
            </a:r>
          </a:p>
          <a:p>
            <a:r>
              <a:rPr lang="en-US" dirty="0" smtClean="0"/>
              <a:t> </a:t>
            </a:r>
            <a:r>
              <a:rPr lang="en-US" dirty="0"/>
              <a:t>CP was </a:t>
            </a:r>
            <a:r>
              <a:rPr lang="en-US" dirty="0" smtClean="0"/>
              <a:t>safe: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CP-related </a:t>
            </a:r>
            <a:r>
              <a:rPr lang="en-US" dirty="0" smtClean="0"/>
              <a:t>TEAE</a:t>
            </a:r>
          </a:p>
          <a:p>
            <a:pPr lvl="1"/>
            <a:r>
              <a:rPr lang="en-US" dirty="0" smtClean="0"/>
              <a:t>No risks </a:t>
            </a:r>
            <a:r>
              <a:rPr lang="en-US" dirty="0"/>
              <a:t>of ADE or elimination of endogenous antibody </a:t>
            </a:r>
            <a:r>
              <a:rPr lang="en-US" dirty="0" smtClean="0"/>
              <a:t>response</a:t>
            </a:r>
          </a:p>
          <a:p>
            <a:r>
              <a:rPr lang="en-US" dirty="0" smtClean="0"/>
              <a:t>CP </a:t>
            </a:r>
            <a:r>
              <a:rPr lang="en-US" dirty="0"/>
              <a:t>may be of greatest benefit </a:t>
            </a:r>
            <a:r>
              <a:rPr lang="en-US" dirty="0" smtClean="0"/>
              <a:t>for: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patients who are </a:t>
            </a:r>
            <a:r>
              <a:rPr lang="en-US" u="sng" dirty="0" smtClean="0"/>
              <a:t>early in </a:t>
            </a:r>
            <a:r>
              <a:rPr lang="en-US" u="sng" dirty="0"/>
              <a:t>their illness </a:t>
            </a:r>
            <a:r>
              <a:rPr lang="en-US" dirty="0" smtClean="0"/>
              <a:t>and </a:t>
            </a:r>
            <a:r>
              <a:rPr lang="en-US" dirty="0"/>
              <a:t>have not yet generated endogenous </a:t>
            </a:r>
            <a:r>
              <a:rPr lang="en-US" dirty="0" smtClean="0"/>
              <a:t>antibodies, and 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the infused plasma has a </a:t>
            </a:r>
            <a:r>
              <a:rPr lang="en-US" u="sng" dirty="0"/>
              <a:t>high antibody titer. </a:t>
            </a:r>
            <a:endParaRPr lang="en-US" u="sng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small sample size of our </a:t>
            </a:r>
            <a:r>
              <a:rPr lang="en-US" dirty="0" smtClean="0"/>
              <a:t>study precludes </a:t>
            </a:r>
            <a:r>
              <a:rPr lang="en-US" dirty="0"/>
              <a:t>definitive conclusions about efficacy, however, the </a:t>
            </a:r>
            <a:r>
              <a:rPr lang="en-US" dirty="0" smtClean="0"/>
              <a:t>excellent clinical </a:t>
            </a:r>
            <a:r>
              <a:rPr lang="en-US" dirty="0"/>
              <a:t>response in this patient is </a:t>
            </a:r>
            <a:r>
              <a:rPr lang="en-US" dirty="0" smtClean="0"/>
              <a:t>encouraging</a:t>
            </a:r>
          </a:p>
          <a:p>
            <a:pPr lvl="1"/>
            <a:r>
              <a:rPr lang="en-US" dirty="0" smtClean="0"/>
              <a:t>There are also other few case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6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COVID-19 infection in pediatric oncology</a:t>
            </a:r>
            <a:br>
              <a:rPr lang="en-US" b="1" dirty="0"/>
            </a:br>
            <a:r>
              <a:rPr lang="en-US" b="1" dirty="0"/>
              <a:t>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66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Pediatric patients with cancer are </a:t>
            </a:r>
            <a:r>
              <a:rPr lang="en-US" u="sng" dirty="0"/>
              <a:t>at a higher risk of </a:t>
            </a:r>
            <a:r>
              <a:rPr lang="en-US" u="sng" dirty="0" smtClean="0"/>
              <a:t>life threatening complications</a:t>
            </a:r>
            <a:r>
              <a:rPr lang="en-US" dirty="0" smtClean="0"/>
              <a:t> </a:t>
            </a:r>
            <a:r>
              <a:rPr lang="en-US" dirty="0"/>
              <a:t>from respiratory viral infections and </a:t>
            </a:r>
            <a:r>
              <a:rPr lang="en-US" dirty="0" smtClean="0"/>
              <a:t>higher  incidence </a:t>
            </a:r>
            <a:r>
              <a:rPr lang="en-US" dirty="0"/>
              <a:t>of </a:t>
            </a:r>
            <a:r>
              <a:rPr lang="en-US" dirty="0" err="1" smtClean="0"/>
              <a:t>coinfection</a:t>
            </a:r>
            <a:endParaRPr lang="en-US" dirty="0" smtClean="0"/>
          </a:p>
          <a:p>
            <a:r>
              <a:rPr lang="en-US" dirty="0"/>
              <a:t>adult </a:t>
            </a:r>
            <a:r>
              <a:rPr lang="en-US" dirty="0" smtClean="0"/>
              <a:t>oncology patients </a:t>
            </a:r>
            <a:r>
              <a:rPr lang="en-US" dirty="0"/>
              <a:t>are at higher risk of complications from COVID-19 than </a:t>
            </a:r>
            <a:r>
              <a:rPr lang="en-US" dirty="0" smtClean="0"/>
              <a:t>those without cancer</a:t>
            </a:r>
          </a:p>
          <a:p>
            <a:r>
              <a:rPr lang="en-US" dirty="0" smtClean="0"/>
              <a:t>From </a:t>
            </a:r>
            <a:r>
              <a:rPr lang="en-US" dirty="0"/>
              <a:t>current </a:t>
            </a:r>
            <a:r>
              <a:rPr lang="en-US" dirty="0" smtClean="0"/>
              <a:t>evidence, pediatric </a:t>
            </a:r>
            <a:r>
              <a:rPr lang="en-US" dirty="0"/>
              <a:t>patients with cancer </a:t>
            </a:r>
            <a:r>
              <a:rPr lang="en-US" u="sng" dirty="0"/>
              <a:t>do not appear to have a higher </a:t>
            </a:r>
            <a:r>
              <a:rPr lang="en-US" u="sng" dirty="0" smtClean="0"/>
              <a:t>mortality rate </a:t>
            </a:r>
            <a:r>
              <a:rPr lang="en-US" dirty="0"/>
              <a:t>from SARS-CoV-2 infection, although these patients may </a:t>
            </a:r>
            <a:r>
              <a:rPr lang="en-US" dirty="0" smtClean="0"/>
              <a:t>have </a:t>
            </a:r>
            <a:r>
              <a:rPr lang="en-US" u="sng" dirty="0" smtClean="0"/>
              <a:t>a </a:t>
            </a:r>
            <a:r>
              <a:rPr lang="en-US" u="sng" dirty="0"/>
              <a:t>worse outcome in low- and middle-income </a:t>
            </a:r>
            <a:r>
              <a:rPr lang="en-US" u="sng" dirty="0" smtClean="0"/>
              <a:t>countries</a:t>
            </a:r>
          </a:p>
          <a:p>
            <a:pPr marL="0" indent="0" algn="ctr">
              <a:buNone/>
            </a:pPr>
            <a:r>
              <a:rPr lang="en-US" sz="1500" i="1" dirty="0" err="1" smtClean="0"/>
              <a:t>Balduzzi</a:t>
            </a:r>
            <a:r>
              <a:rPr lang="en-US" sz="1500" i="1" dirty="0" smtClean="0"/>
              <a:t> </a:t>
            </a:r>
            <a:r>
              <a:rPr lang="en-US" sz="1500" i="1" dirty="0"/>
              <a:t>A, </a:t>
            </a:r>
            <a:r>
              <a:rPr lang="en-US" sz="1500" i="1" dirty="0" smtClean="0"/>
              <a:t>et.al.</a:t>
            </a:r>
            <a:r>
              <a:rPr lang="it-IT" sz="1500" i="1" dirty="0" smtClean="0"/>
              <a:t>Bone </a:t>
            </a:r>
            <a:r>
              <a:rPr lang="it-IT" sz="1500" i="1" dirty="0"/>
              <a:t>Marrow </a:t>
            </a:r>
            <a:r>
              <a:rPr lang="it-IT" sz="1500" i="1" dirty="0" smtClean="0"/>
              <a:t>Transplant.</a:t>
            </a:r>
            <a:r>
              <a:rPr lang="en-US" sz="1500" i="1" dirty="0" smtClean="0"/>
              <a:t>2020;1-6</a:t>
            </a:r>
            <a:r>
              <a:rPr lang="en-US" sz="1500" i="1" dirty="0"/>
              <a:t>.</a:t>
            </a:r>
          </a:p>
          <a:p>
            <a:pPr marL="0" indent="0" algn="ctr">
              <a:buNone/>
            </a:pPr>
            <a:r>
              <a:rPr lang="en-US" sz="1500" i="1" dirty="0" err="1" smtClean="0"/>
              <a:t>Amicucci</a:t>
            </a:r>
            <a:r>
              <a:rPr lang="en-US" sz="1500" i="1" dirty="0" smtClean="0"/>
              <a:t> </a:t>
            </a:r>
            <a:r>
              <a:rPr lang="en-US" sz="1500" i="1" dirty="0"/>
              <a:t>M, </a:t>
            </a:r>
            <a:r>
              <a:rPr lang="en-US" sz="1500" i="1" dirty="0" smtClean="0"/>
              <a:t>et.al. </a:t>
            </a:r>
            <a:r>
              <a:rPr lang="en-US" sz="1500" i="1" dirty="0" err="1" smtClean="0"/>
              <a:t>Pediatr</a:t>
            </a:r>
            <a:r>
              <a:rPr lang="en-US" sz="1500" i="1" dirty="0" smtClean="0"/>
              <a:t> </a:t>
            </a:r>
            <a:r>
              <a:rPr lang="en-US" sz="1500" i="1" dirty="0"/>
              <a:t>Blood Cancer. 2020; e28505.</a:t>
            </a:r>
          </a:p>
          <a:p>
            <a:pPr marL="0" indent="0" algn="ctr">
              <a:buNone/>
            </a:pPr>
            <a:r>
              <a:rPr lang="en-US" sz="1500" i="1" dirty="0" err="1" smtClean="0"/>
              <a:t>Gampel</a:t>
            </a:r>
            <a:r>
              <a:rPr lang="en-US" sz="1500" i="1" dirty="0" smtClean="0"/>
              <a:t> </a:t>
            </a:r>
            <a:r>
              <a:rPr lang="en-US" sz="1500" i="1" dirty="0"/>
              <a:t>B, </a:t>
            </a:r>
            <a:r>
              <a:rPr lang="en-US" sz="1500" i="1" dirty="0" smtClean="0"/>
              <a:t>et.al. </a:t>
            </a:r>
            <a:r>
              <a:rPr lang="en-US" sz="1500" i="1" dirty="0" err="1" smtClean="0"/>
              <a:t>Pediatr</a:t>
            </a:r>
            <a:r>
              <a:rPr lang="en-US" sz="1500" i="1" dirty="0" smtClean="0"/>
              <a:t> Blood </a:t>
            </a:r>
            <a:r>
              <a:rPr lang="en-US" sz="1500" i="1" dirty="0"/>
              <a:t>Cancer. 2020; e28420.</a:t>
            </a:r>
          </a:p>
          <a:p>
            <a:pPr marL="0" indent="0" algn="ctr">
              <a:buNone/>
            </a:pPr>
            <a:r>
              <a:rPr lang="en-US" sz="1500" i="1" dirty="0" smtClean="0"/>
              <a:t>Montoya </a:t>
            </a:r>
            <a:r>
              <a:rPr lang="en-US" sz="1500" i="1" dirty="0"/>
              <a:t>J, </a:t>
            </a:r>
            <a:r>
              <a:rPr lang="en-US" sz="1500" i="1" dirty="0" smtClean="0"/>
              <a:t>et.al.</a:t>
            </a:r>
            <a:r>
              <a:rPr lang="en-US" sz="1500" i="1" dirty="0"/>
              <a:t> </a:t>
            </a:r>
            <a:r>
              <a:rPr lang="en-US" sz="1500" i="1" dirty="0" err="1" smtClean="0"/>
              <a:t>Pediatr</a:t>
            </a:r>
            <a:r>
              <a:rPr lang="en-US" sz="1500" i="1" dirty="0" smtClean="0"/>
              <a:t> Blood </a:t>
            </a:r>
            <a:r>
              <a:rPr lang="en-US" sz="1500" i="1" dirty="0"/>
              <a:t>Cancer. 2020; e28610.</a:t>
            </a:r>
          </a:p>
        </p:txBody>
      </p:sp>
    </p:spTree>
    <p:extLst>
      <p:ext uri="{BB962C8B-B14F-4D97-AF65-F5344CB8AC3E}">
        <p14:creationId xmlns:p14="http://schemas.microsoft.com/office/powerpoint/2010/main" val="1062753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1754</Words>
  <Application>Microsoft Office PowerPoint</Application>
  <PresentationFormat>Widescreen</PresentationFormat>
  <Paragraphs>180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BerninaSansWeb</vt:lpstr>
      <vt:lpstr>Calibri</vt:lpstr>
      <vt:lpstr>Calibri Light</vt:lpstr>
      <vt:lpstr>ff1</vt:lpstr>
      <vt:lpstr>ff2</vt:lpstr>
      <vt:lpstr>ff3</vt:lpstr>
      <vt:lpstr>NexusSans</vt:lpstr>
      <vt:lpstr>Segoe UI</vt:lpstr>
      <vt:lpstr>Symbol</vt:lpstr>
      <vt:lpstr>Times New Roman</vt:lpstr>
      <vt:lpstr>Office Theme</vt:lpstr>
      <vt:lpstr>Slide</vt:lpstr>
      <vt:lpstr>PowerPoint Presentation</vt:lpstr>
      <vt:lpstr>Hematological &amp; Hemostatic manifestations of SARS-CoV-2 in children</vt:lpstr>
      <vt:lpstr>COVID-19 in pediatrics</vt:lpstr>
      <vt:lpstr>PowerPoint Presentation</vt:lpstr>
      <vt:lpstr>Hematological findings and complications of COVID-19 in children</vt:lpstr>
      <vt:lpstr>PowerPoint Presentation</vt:lpstr>
      <vt:lpstr>PowerPoint Presentation</vt:lpstr>
      <vt:lpstr>Convalescent plasma for pediatric patients with SARS-CoV-2-associated acute respiratory distress syndrome   Diorio C, Anderson EM. Convalescent plasma for pediatric patients with SARS-CoV-2-associated acute respiratory distress syndrome. Pediatr Blood Cancer. 2020;67(11):e28693</vt:lpstr>
      <vt:lpstr>COVID-19 infection in pediatric oncology patients</vt:lpstr>
      <vt:lpstr>thrombotic complications in children with COVID-19</vt:lpstr>
      <vt:lpstr>Mechanisms of coagulation activation in Covid-19</vt:lpstr>
      <vt:lpstr>Hematologic and Inflammatory parameters in COVID-19 associated with coagulopathy </vt:lpstr>
      <vt:lpstr>Coagulation outcome in children  with SARS-COV 2</vt:lpstr>
      <vt:lpstr>COVID-19 coagulopathy approach ≤ 18 years old</vt:lpstr>
      <vt:lpstr>Suggested ISTH algorithm for management of coagulopathy in COVID-19</vt:lpstr>
      <vt:lpstr>Review Contraindications to Chemoprophylaxis </vt:lpstr>
      <vt:lpstr>Suggested intensified anticoagulation management algorithm for patients ≤ 18 years old affected by COVID-19</vt:lpstr>
      <vt:lpstr>PowerPoint Presentation</vt:lpstr>
      <vt:lpstr>Anticoagulation recommendations for patients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Peyman</dc:creator>
  <cp:lastModifiedBy>Peyman</cp:lastModifiedBy>
  <cp:revision>31</cp:revision>
  <dcterms:created xsi:type="dcterms:W3CDTF">2020-12-13T14:56:29Z</dcterms:created>
  <dcterms:modified xsi:type="dcterms:W3CDTF">2021-02-15T04:00:16Z</dcterms:modified>
</cp:coreProperties>
</file>