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06" r:id="rId2"/>
    <p:sldId id="256" r:id="rId3"/>
    <p:sldId id="257" r:id="rId4"/>
    <p:sldId id="313" r:id="rId5"/>
    <p:sldId id="258" r:id="rId6"/>
    <p:sldId id="261" r:id="rId7"/>
    <p:sldId id="260" r:id="rId8"/>
    <p:sldId id="312" r:id="rId9"/>
    <p:sldId id="263" r:id="rId10"/>
    <p:sldId id="314" r:id="rId11"/>
    <p:sldId id="265" r:id="rId12"/>
    <p:sldId id="266" r:id="rId13"/>
    <p:sldId id="267" r:id="rId14"/>
    <p:sldId id="268" r:id="rId15"/>
    <p:sldId id="269" r:id="rId16"/>
    <p:sldId id="315" r:id="rId17"/>
    <p:sldId id="343" r:id="rId18"/>
    <p:sldId id="344" r:id="rId19"/>
    <p:sldId id="270" r:id="rId20"/>
    <p:sldId id="316" r:id="rId21"/>
    <p:sldId id="317" r:id="rId22"/>
    <p:sldId id="331" r:id="rId23"/>
    <p:sldId id="320" r:id="rId24"/>
    <p:sldId id="321" r:id="rId25"/>
    <p:sldId id="322" r:id="rId26"/>
    <p:sldId id="323" r:id="rId27"/>
    <p:sldId id="324" r:id="rId28"/>
    <p:sldId id="330" r:id="rId29"/>
    <p:sldId id="326" r:id="rId30"/>
    <p:sldId id="336" r:id="rId31"/>
    <p:sldId id="325" r:id="rId32"/>
    <p:sldId id="328" r:id="rId33"/>
    <p:sldId id="329" r:id="rId34"/>
    <p:sldId id="333" r:id="rId35"/>
    <p:sldId id="282" r:id="rId36"/>
    <p:sldId id="345" r:id="rId37"/>
    <p:sldId id="346" r:id="rId38"/>
    <p:sldId id="332" r:id="rId39"/>
    <p:sldId id="335" r:id="rId40"/>
    <p:sldId id="286" r:id="rId41"/>
    <p:sldId id="287" r:id="rId42"/>
    <p:sldId id="288" r:id="rId43"/>
    <p:sldId id="289" r:id="rId44"/>
    <p:sldId id="293" r:id="rId45"/>
    <p:sldId id="294" r:id="rId46"/>
    <p:sldId id="337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8" r:id="rId58"/>
    <p:sldId id="310" r:id="rId59"/>
    <p:sldId id="307" r:id="rId60"/>
    <p:sldId id="309" r:id="rId61"/>
    <p:sldId id="338" r:id="rId62"/>
    <p:sldId id="339" r:id="rId63"/>
    <p:sldId id="340" r:id="rId64"/>
    <p:sldId id="341" r:id="rId65"/>
    <p:sldId id="342" r:id="rId66"/>
    <p:sldId id="347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b="1" dirty="0"/>
              <a:t>میانگین</a:t>
            </a:r>
            <a:r>
              <a:rPr lang="fa-IR" sz="2000" b="1" baseline="0" dirty="0"/>
              <a:t> خونریزی های سالیانه از قبل تا پس از درمان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مایلی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ABR قبل</c:v>
                </c:pt>
                <c:pt idx="1">
                  <c:v>ABRحین</c:v>
                </c:pt>
                <c:pt idx="2">
                  <c:v>ABR بعد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2.2000000000000002</c:v>
                </c:pt>
                <c:pt idx="2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تقی یی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ABR قبل</c:v>
                </c:pt>
                <c:pt idx="1">
                  <c:v>ABRحین</c:v>
                </c:pt>
                <c:pt idx="2">
                  <c:v>ABR بعد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</c:v>
                </c:pt>
                <c:pt idx="1">
                  <c:v>5.76</c:v>
                </c:pt>
                <c:pt idx="2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امرجی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ABR قبل</c:v>
                </c:pt>
                <c:pt idx="1">
                  <c:v>ABRحین</c:v>
                </c:pt>
                <c:pt idx="2">
                  <c:v>ABR بعد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18</c:v>
                </c:pt>
                <c:pt idx="1">
                  <c:v>0.85</c:v>
                </c:pt>
                <c:pt idx="2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ابوالفضلی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ABR قبل</c:v>
                </c:pt>
                <c:pt idx="1">
                  <c:v>ABRحین</c:v>
                </c:pt>
                <c:pt idx="2">
                  <c:v>ABR بعد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41</c:v>
                </c:pt>
                <c:pt idx="1">
                  <c:v>13</c:v>
                </c:pt>
                <c:pt idx="2">
                  <c:v>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720792"/>
        <c:axId val="339721184"/>
      </c:lineChart>
      <c:catAx>
        <c:axId val="33972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21184"/>
        <c:crosses val="autoZero"/>
        <c:auto val="1"/>
        <c:lblAlgn val="ctr"/>
        <c:lblOffset val="100"/>
        <c:noMultiLvlLbl val="0"/>
      </c:catAx>
      <c:valAx>
        <c:axId val="33972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2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b="1" dirty="0"/>
              <a:t>میانگین</a:t>
            </a:r>
            <a:r>
              <a:rPr lang="fa-IR" sz="2000" b="1" baseline="0" dirty="0"/>
              <a:t> خونریزی مفصلی از قبل تا بعد از درمان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مایلی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AJBR قبل</c:v>
                </c:pt>
                <c:pt idx="1">
                  <c:v>AJBR حین</c:v>
                </c:pt>
                <c:pt idx="2">
                  <c:v>AJBR بعد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1.3</c:v>
                </c:pt>
                <c:pt idx="2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تقی یی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AJBR قبل</c:v>
                </c:pt>
                <c:pt idx="1">
                  <c:v>AJBR حین</c:v>
                </c:pt>
                <c:pt idx="2">
                  <c:v>AJBR بعد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3.8</c:v>
                </c:pt>
                <c:pt idx="2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امرجی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AJBR قبل</c:v>
                </c:pt>
                <c:pt idx="1">
                  <c:v>AJBR حین</c:v>
                </c:pt>
                <c:pt idx="2">
                  <c:v>AJBR بعد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  <c:pt idx="2">
                  <c:v>1.7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ابوالفضلی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AJBR قبل</c:v>
                </c:pt>
                <c:pt idx="1">
                  <c:v>AJBR حین</c:v>
                </c:pt>
                <c:pt idx="2">
                  <c:v>AJBR بعد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24</c:v>
                </c:pt>
                <c:pt idx="1">
                  <c:v>9</c:v>
                </c:pt>
                <c:pt idx="2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721968"/>
        <c:axId val="339722360"/>
      </c:lineChart>
      <c:catAx>
        <c:axId val="33972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22360"/>
        <c:crosses val="autoZero"/>
        <c:auto val="1"/>
        <c:lblAlgn val="ctr"/>
        <c:lblOffset val="100"/>
        <c:noMultiLvlLbl val="0"/>
      </c:catAx>
      <c:valAx>
        <c:axId val="339722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2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fa-IR" sz="2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میانگین</a:t>
            </a:r>
            <a:r>
              <a:rPr lang="fa-IR" sz="2000" b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کل هزینه سالیانه میانبر ها</a:t>
            </a:r>
            <a:endParaRPr lang="en-US" sz="2000" b="1" dirty="0"/>
          </a:p>
        </c:rich>
      </c:tx>
      <c:layout/>
      <c:overlay val="0"/>
      <c:spPr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مایلی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قبل</c:v>
                </c:pt>
                <c:pt idx="1">
                  <c:v>حین</c:v>
                </c:pt>
                <c:pt idx="2">
                  <c:v>بعد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18674750000</c:v>
                </c:pt>
                <c:pt idx="1">
                  <c:v>1333320540</c:v>
                </c:pt>
                <c:pt idx="2">
                  <c:v>4598300000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تقی یی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قبل</c:v>
                </c:pt>
                <c:pt idx="1">
                  <c:v>حین</c:v>
                </c:pt>
                <c:pt idx="2">
                  <c:v>بعد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1445000000</c:v>
                </c:pt>
                <c:pt idx="1">
                  <c:v>601920000</c:v>
                </c:pt>
                <c:pt idx="2" formatCode="General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امرجی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قبل</c:v>
                </c:pt>
                <c:pt idx="1">
                  <c:v>حین</c:v>
                </c:pt>
                <c:pt idx="2">
                  <c:v>بعد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1532250000</c:v>
                </c:pt>
                <c:pt idx="1">
                  <c:v>209981850</c:v>
                </c:pt>
                <c:pt idx="2" formatCode="General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ابوالفضلی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قبل</c:v>
                </c:pt>
                <c:pt idx="1">
                  <c:v>حین</c:v>
                </c:pt>
                <c:pt idx="2">
                  <c:v>بعد</c:v>
                </c:pt>
              </c:strCache>
            </c:strRef>
          </c:cat>
          <c:val>
            <c:numRef>
              <c:f>Sheet1!$E$2:$E$5</c:f>
              <c:numCache>
                <c:formatCode>#,##0</c:formatCode>
                <c:ptCount val="4"/>
                <c:pt idx="0">
                  <c:v>55284308620</c:v>
                </c:pt>
                <c:pt idx="1">
                  <c:v>2378700000</c:v>
                </c:pt>
                <c:pt idx="2">
                  <c:v>5133600000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723144"/>
        <c:axId val="392506592"/>
      </c:lineChart>
      <c:catAx>
        <c:axId val="33972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06592"/>
        <c:crosses val="autoZero"/>
        <c:auto val="1"/>
        <c:lblAlgn val="ctr"/>
        <c:lblOffset val="100"/>
        <c:noMultiLvlLbl val="0"/>
      </c:catAx>
      <c:valAx>
        <c:axId val="39250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2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b="1" dirty="0"/>
              <a:t>نمره</a:t>
            </a:r>
            <a:r>
              <a:rPr lang="fa-IR" sz="2000" b="1" baseline="0" dirty="0"/>
              <a:t> مفصلی از قبل تا بعد از درمان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joint score قبل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مایلی</c:v>
                </c:pt>
                <c:pt idx="1">
                  <c:v>تقی یی</c:v>
                </c:pt>
                <c:pt idx="2">
                  <c:v>امرجی</c:v>
                </c:pt>
                <c:pt idx="3">
                  <c:v>ابوالفضلی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10.199999999999999</c:v>
                </c:pt>
                <c:pt idx="1">
                  <c:v>7.4</c:v>
                </c:pt>
                <c:pt idx="2">
                  <c:v>6</c:v>
                </c:pt>
                <c:pt idx="3">
                  <c:v>8.6999999999999993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joint score حین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مایلی</c:v>
                </c:pt>
                <c:pt idx="1">
                  <c:v>تقی یی</c:v>
                </c:pt>
                <c:pt idx="2">
                  <c:v>امرجی</c:v>
                </c:pt>
                <c:pt idx="3">
                  <c:v>ابوالفضلی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2.2999999999999998</c:v>
                </c:pt>
                <c:pt idx="2">
                  <c:v>5.2</c:v>
                </c:pt>
                <c:pt idx="3">
                  <c:v>4.0999999999999996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joint score بعد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مایلی</c:v>
                </c:pt>
                <c:pt idx="1">
                  <c:v>تقی یی</c:v>
                </c:pt>
                <c:pt idx="2">
                  <c:v>امرجی</c:v>
                </c:pt>
                <c:pt idx="3">
                  <c:v>ابوالفضلی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6.1</c:v>
                </c:pt>
                <c:pt idx="1">
                  <c:v>0</c:v>
                </c:pt>
                <c:pt idx="2">
                  <c:v>3.12</c:v>
                </c:pt>
                <c:pt idx="3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507376"/>
        <c:axId val="392507768"/>
      </c:barChart>
      <c:catAx>
        <c:axId val="3925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07768"/>
        <c:crosses val="autoZero"/>
        <c:auto val="1"/>
        <c:lblAlgn val="ctr"/>
        <c:lblOffset val="100"/>
        <c:noMultiLvlLbl val="0"/>
      </c:catAx>
      <c:valAx>
        <c:axId val="39250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0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400" dirty="0"/>
              <a:t>روند مهارکننده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169291338582673E-2"/>
          <c:y val="0.13924603174603176"/>
          <c:w val="0.81939432050160399"/>
          <c:h val="0.66998656417947755"/>
        </c:manualLayout>
      </c:layout>
      <c:line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کیخسروی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inh 1</c:v>
                </c:pt>
                <c:pt idx="1">
                  <c:v>inh2</c:v>
                </c:pt>
                <c:pt idx="2">
                  <c:v>inh3</c:v>
                </c:pt>
                <c:pt idx="3">
                  <c:v>inh4</c:v>
                </c:pt>
                <c:pt idx="4">
                  <c:v>inh5</c:v>
                </c:pt>
                <c:pt idx="5">
                  <c:v>inh6</c:v>
                </c:pt>
                <c:pt idx="6">
                  <c:v>inh7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1.5</c:v>
                </c:pt>
                <c:pt idx="1">
                  <c:v>1.53</c:v>
                </c:pt>
                <c:pt idx="2">
                  <c:v>0.68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ریسمانچیان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inh 1</c:v>
                </c:pt>
                <c:pt idx="1">
                  <c:v>inh2</c:v>
                </c:pt>
                <c:pt idx="2">
                  <c:v>inh3</c:v>
                </c:pt>
                <c:pt idx="3">
                  <c:v>inh4</c:v>
                </c:pt>
                <c:pt idx="4">
                  <c:v>inh5</c:v>
                </c:pt>
                <c:pt idx="5">
                  <c:v>inh6</c:v>
                </c:pt>
                <c:pt idx="6">
                  <c:v>inh7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0.7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خنیابی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inh 1</c:v>
                </c:pt>
                <c:pt idx="1">
                  <c:v>inh2</c:v>
                </c:pt>
                <c:pt idx="2">
                  <c:v>inh3</c:v>
                </c:pt>
                <c:pt idx="3">
                  <c:v>inh4</c:v>
                </c:pt>
                <c:pt idx="4">
                  <c:v>inh5</c:v>
                </c:pt>
                <c:pt idx="5">
                  <c:v>inh6</c:v>
                </c:pt>
                <c:pt idx="6">
                  <c:v>inh7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45</c:v>
                </c:pt>
                <c:pt idx="1">
                  <c:v>1548</c:v>
                </c:pt>
                <c:pt idx="2">
                  <c:v>754</c:v>
                </c:pt>
                <c:pt idx="3">
                  <c:v>400</c:v>
                </c:pt>
                <c:pt idx="4">
                  <c:v>412</c:v>
                </c:pt>
                <c:pt idx="5">
                  <c:v>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508552"/>
        <c:axId val="392508944"/>
        <c:axId val="397119048"/>
      </c:line3DChart>
      <c:catAx>
        <c:axId val="39250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08944"/>
        <c:crosses val="autoZero"/>
        <c:auto val="1"/>
        <c:lblAlgn val="ctr"/>
        <c:lblOffset val="100"/>
        <c:noMultiLvlLbl val="0"/>
      </c:catAx>
      <c:valAx>
        <c:axId val="39250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08552"/>
        <c:crosses val="autoZero"/>
        <c:crossBetween val="between"/>
      </c:valAx>
      <c:serAx>
        <c:axId val="3971190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0894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b="1" dirty="0"/>
              <a:t>میانگین خونریزی </a:t>
            </a:r>
            <a:r>
              <a:rPr lang="fa-IR" sz="2000" b="1" i="0" baseline="0" dirty="0"/>
              <a:t>سالیانه</a:t>
            </a:r>
            <a:r>
              <a:rPr lang="fa-IR" sz="2000" b="1" dirty="0"/>
              <a:t> قبل و حین درمان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ABR قبل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کیخسروی</c:v>
                </c:pt>
                <c:pt idx="1">
                  <c:v>ریسمانچیان</c:v>
                </c:pt>
                <c:pt idx="2">
                  <c:v>خنیابی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7.5</c:v>
                </c:pt>
                <c:pt idx="2">
                  <c:v>13.125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ABR بعد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کیخسروی</c:v>
                </c:pt>
                <c:pt idx="1">
                  <c:v>ریسمانچیان</c:v>
                </c:pt>
                <c:pt idx="2">
                  <c:v>خنیابی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کیخسروی</c:v>
                </c:pt>
                <c:pt idx="1">
                  <c:v>ریسمانچیان</c:v>
                </c:pt>
                <c:pt idx="2">
                  <c:v>خنیابی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509728"/>
        <c:axId val="392510120"/>
      </c:barChart>
      <c:catAx>
        <c:axId val="39250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10120"/>
        <c:crosses val="autoZero"/>
        <c:auto val="1"/>
        <c:lblAlgn val="ctr"/>
        <c:lblOffset val="100"/>
        <c:noMultiLvlLbl val="0"/>
      </c:catAx>
      <c:valAx>
        <c:axId val="39251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0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b="1" dirty="0"/>
              <a:t>میانگین خونریزی سالیانه مفصلی قبل و حین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AJBR قبل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کیخسروی</c:v>
                </c:pt>
                <c:pt idx="1">
                  <c:v>ریسمانچیان</c:v>
                </c:pt>
                <c:pt idx="2">
                  <c:v>خنیابی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5.25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AJBR حین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کیخسروی</c:v>
                </c:pt>
                <c:pt idx="1">
                  <c:v>ریسمانچیان</c:v>
                </c:pt>
                <c:pt idx="2">
                  <c:v>خنیابی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کیخسروی</c:v>
                </c:pt>
                <c:pt idx="1">
                  <c:v>ریسمانچیان</c:v>
                </c:pt>
                <c:pt idx="2">
                  <c:v>خنیابی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082376"/>
        <c:axId val="393082768"/>
      </c:barChart>
      <c:catAx>
        <c:axId val="39308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082768"/>
        <c:crosses val="autoZero"/>
        <c:auto val="1"/>
        <c:lblAlgn val="ctr"/>
        <c:lblOffset val="100"/>
        <c:noMultiLvlLbl val="0"/>
      </c:catAx>
      <c:valAx>
        <c:axId val="39308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08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 b="1" dirty="0"/>
              <a:t>نمودار میانگین هزینه های سالیانه قبل و حین</a:t>
            </a:r>
            <a:r>
              <a:rPr lang="fa-IR" sz="1600" b="1" baseline="0" dirty="0"/>
              <a:t> درمان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میانگین هزینه سالیانه قبل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کیخسروی</c:v>
                </c:pt>
                <c:pt idx="1">
                  <c:v>ریسمانچیان</c:v>
                </c:pt>
                <c:pt idx="2">
                  <c:v>خنیابی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5042700000</c:v>
                </c:pt>
                <c:pt idx="1">
                  <c:v>1887300000</c:v>
                </c:pt>
                <c:pt idx="2">
                  <c:v>3487500000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میانگین هزینه سالیانه حین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کیخسروی</c:v>
                </c:pt>
                <c:pt idx="1">
                  <c:v>ریسمانچیان</c:v>
                </c:pt>
                <c:pt idx="2">
                  <c:v>خنیابی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1401600000</c:v>
                </c:pt>
                <c:pt idx="1">
                  <c:v>700800000</c:v>
                </c:pt>
                <c:pt idx="2">
                  <c:v>2768700000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کیخسروی</c:v>
                </c:pt>
                <c:pt idx="1">
                  <c:v>ریسمانچیان</c:v>
                </c:pt>
                <c:pt idx="2">
                  <c:v>خنیابی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083552"/>
        <c:axId val="393083944"/>
      </c:barChart>
      <c:catAx>
        <c:axId val="39308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083944"/>
        <c:crosses val="autoZero"/>
        <c:auto val="1"/>
        <c:lblAlgn val="ctr"/>
        <c:lblOffset val="100"/>
        <c:noMultiLvlLbl val="0"/>
      </c:catAx>
      <c:valAx>
        <c:axId val="39308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08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0.09296</cdr:x>
      <cdr:y>0.1218</cdr:y>
    </cdr:from>
    <cdr:to>
      <cdr:x>0.22961</cdr:x>
      <cdr:y>0.19888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7537" y="577940"/>
          <a:ext cx="1436914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accent4"/>
              </a:solidFill>
            </a:rPr>
            <a:t>Pre-ITI titer= 68</a:t>
          </a:r>
          <a:endParaRPr lang="en-US" sz="1200" b="1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0.07667</cdr:x>
      <cdr:y>0.33623</cdr:y>
    </cdr:from>
    <cdr:to>
      <cdr:x>0.21332</cdr:x>
      <cdr:y>0.41331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06269" y="1595391"/>
          <a:ext cx="1436914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1">
                  <a:lumMod val="75000"/>
                </a:schemeClr>
              </a:solidFill>
            </a:rPr>
            <a:t>Time to start&gt;5Y</a:t>
          </a:r>
          <a:endParaRPr lang="en-US" sz="12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0.09158</cdr:x>
      <cdr:y>0.21354</cdr:y>
    </cdr:from>
    <cdr:to>
      <cdr:x>0.22823</cdr:x>
      <cdr:y>0.2976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3023" y="929185"/>
          <a:ext cx="1436914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4"/>
              </a:solidFill>
            </a:rPr>
            <a:t>Pre-ITI titer= 68</a:t>
          </a:r>
          <a:endParaRPr lang="en-US" sz="1200" b="1" dirty="0">
            <a:solidFill>
              <a:schemeClr val="accent4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2F78F-78AE-4157-81B5-9B67C029D26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CDEBC-80D8-4E4B-BB70-E45CEC09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4910D-EC93-4A53-BE78-3549764077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8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47B1CC-9340-48C3-A660-C82BEB8B03D5}" type="slidenum">
              <a:rPr lang="en-US" smtClean="0"/>
              <a:pPr>
                <a:spcBef>
                  <a:spcPct val="0"/>
                </a:spcBef>
              </a:pPr>
              <a:t>17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1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CB64004-5FF0-49FE-B443-D0128AB3BA24}" type="slidenum">
              <a:rPr lang="de-D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8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7EEB90-32A2-4A38-B491-66DFEDC28C60}" type="slidenum">
              <a:rPr lang="en-US" smtClean="0"/>
              <a:pPr>
                <a:spcBef>
                  <a:spcPct val="0"/>
                </a:spcBef>
              </a:pPr>
              <a:t>37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2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CA4CDF-61DF-41FC-A92F-62752E1B1742}" type="slidenum">
              <a:rPr lang="en-US" smtClean="0"/>
              <a:pPr>
                <a:spcBef>
                  <a:spcPct val="0"/>
                </a:spcBef>
              </a:pPr>
              <a:t>41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80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4BB9BB-5480-4541-A05C-06F16E561CF5}" type="slidenum">
              <a:rPr lang="en-US" smtClean="0"/>
              <a:pPr>
                <a:spcBef>
                  <a:spcPct val="0"/>
                </a:spcBef>
              </a:pPr>
              <a:t>42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274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680B02-0A2A-49BA-ACC0-B86162E3908D}" type="slidenum">
              <a:rPr lang="en-US" smtClean="0"/>
              <a:pPr>
                <a:spcBef>
                  <a:spcPct val="0"/>
                </a:spcBef>
              </a:pPr>
              <a:t>43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072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3C2D7C-D121-41AC-9473-6F7C2DAB9AB1}" type="slidenum">
              <a:rPr lang="en-US" smtClean="0"/>
              <a:pPr>
                <a:spcBef>
                  <a:spcPct val="0"/>
                </a:spcBef>
              </a:pPr>
              <a:t>44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675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805585-016B-490F-AA57-3AB541A4763F}" type="slidenum">
              <a:rPr lang="en-US" smtClean="0"/>
              <a:pPr>
                <a:spcBef>
                  <a:spcPct val="0"/>
                </a:spcBef>
              </a:pPr>
              <a:t>45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3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E614-D552-4B82-9182-080DD787DE2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DD8A-E073-4CCE-8844-5426389C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5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E614-D552-4B82-9182-080DD787DE2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DD8A-E073-4CCE-8844-5426389C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9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E614-D552-4B82-9182-080DD787DE2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DD8A-E073-4CCE-8844-5426389C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6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6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E614-D552-4B82-9182-080DD787DE2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DD8A-E073-4CCE-8844-5426389C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7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E614-D552-4B82-9182-080DD787DE2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DD8A-E073-4CCE-8844-5426389C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E614-D552-4B82-9182-080DD787DE2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DD8A-E073-4CCE-8844-5426389C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2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E614-D552-4B82-9182-080DD787DE2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DD8A-E073-4CCE-8844-5426389C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0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E614-D552-4B82-9182-080DD787DE2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DD8A-E073-4CCE-8844-5426389C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E614-D552-4B82-9182-080DD787DE2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DD8A-E073-4CCE-8844-5426389C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E614-D552-4B82-9182-080DD787DE2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DD8A-E073-4CCE-8844-5426389C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4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E614-D552-4B82-9182-080DD787DE2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DD8A-E073-4CCE-8844-5426389C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0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4E614-D552-4B82-9182-080DD787DE2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DD8A-E073-4CCE-8844-5426389C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</p:nvPr>
        </p:nvGraphicFramePr>
        <p:xfrm>
          <a:off x="162938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38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9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Defenition</a:t>
            </a:r>
            <a:r>
              <a:rPr lang="en-US" dirty="0"/>
              <a:t>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>
                <a:latin typeface="Arial Rounded MT Bold" pitchFamily="34" charset="0"/>
              </a:rPr>
              <a:t>Immune Tolerance Induction is a method of treatment in hemophiliacs with </a:t>
            </a:r>
            <a:r>
              <a:rPr lang="en-US" sz="3600" dirty="0" smtClean="0">
                <a:latin typeface="Arial Rounded MT Bold" pitchFamily="34" charset="0"/>
              </a:rPr>
              <a:t>inhibitor to eradicate neutralizing Abs against coagulation factors :</a:t>
            </a:r>
          </a:p>
          <a:p>
            <a:pPr lvl="1"/>
            <a:r>
              <a:rPr lang="en-US" sz="3200" dirty="0" smtClean="0">
                <a:latin typeface="Arial Rounded MT Bold" pitchFamily="34" charset="0"/>
              </a:rPr>
              <a:t>Immune suppression +/- high volume </a:t>
            </a:r>
            <a:r>
              <a:rPr lang="en-US" sz="3200" dirty="0" err="1" smtClean="0">
                <a:latin typeface="Arial Rounded MT Bold" pitchFamily="34" charset="0"/>
              </a:rPr>
              <a:t>plasmapheresis</a:t>
            </a:r>
            <a:endParaRPr lang="en-US" sz="3200" dirty="0" smtClean="0">
              <a:latin typeface="Arial Rounded MT Bold" pitchFamily="34" charset="0"/>
            </a:endParaRPr>
          </a:p>
          <a:p>
            <a:pPr lvl="1"/>
            <a:r>
              <a:rPr lang="en-US" sz="3200" dirty="0" smtClean="0">
                <a:latin typeface="Arial Rounded MT Bold" pitchFamily="34" charset="0"/>
              </a:rPr>
              <a:t>With continuous chronic high dose </a:t>
            </a:r>
            <a:r>
              <a:rPr lang="en-US" sz="3200" dirty="0">
                <a:latin typeface="Arial Rounded MT Bold" pitchFamily="34" charset="0"/>
              </a:rPr>
              <a:t>exposure </a:t>
            </a:r>
            <a:r>
              <a:rPr lang="en-US" sz="3200" dirty="0" smtClean="0">
                <a:latin typeface="Arial Rounded MT Bold" pitchFamily="34" charset="0"/>
              </a:rPr>
              <a:t>to targeted coagulation factor </a:t>
            </a:r>
          </a:p>
          <a:p>
            <a:pPr lvl="1"/>
            <a:endParaRPr lang="en-US" sz="3200" dirty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b="1" dirty="0" smtClean="0"/>
              <a:t>the </a:t>
            </a:r>
            <a:r>
              <a:rPr lang="en-US" b="1" dirty="0"/>
              <a:t>first report of use of immune tolerance induction (ITI) in a hemophilic patient</a:t>
            </a:r>
            <a:r>
              <a:rPr lang="en-US" b="1" dirty="0" smtClean="0"/>
              <a:t>.</a:t>
            </a:r>
            <a:endParaRPr lang="en-US" dirty="0"/>
          </a:p>
          <a:p>
            <a:pPr algn="ctr"/>
            <a:r>
              <a:rPr lang="en-US" i="1" dirty="0" err="1"/>
              <a:t>Brackmann</a:t>
            </a:r>
            <a:r>
              <a:rPr lang="en-US" i="1" dirty="0"/>
              <a:t> HH, </a:t>
            </a:r>
            <a:r>
              <a:rPr lang="en-US" i="1" dirty="0" err="1"/>
              <a:t>Gormsen</a:t>
            </a:r>
            <a:r>
              <a:rPr lang="en-US" i="1" dirty="0"/>
              <a:t> J. Massive factor-VIII infusion in </a:t>
            </a:r>
            <a:r>
              <a:rPr lang="en-US" i="1" dirty="0" err="1"/>
              <a:t>haemophiliac</a:t>
            </a:r>
            <a:r>
              <a:rPr lang="en-US" i="1" dirty="0"/>
              <a:t> with factor-VIII inhibitor, high-responder. Lancet. 2(8044), 933 (1977). </a:t>
            </a:r>
          </a:p>
          <a:p>
            <a:pPr marL="0" indent="0" algn="ctr">
              <a:buNone/>
            </a:pPr>
            <a:r>
              <a:rPr lang="en-US" b="1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223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3"/>
          <p:cNvSpPr>
            <a:spLocks noGrp="1"/>
          </p:cNvSpPr>
          <p:nvPr>
            <p:ph type="title"/>
          </p:nvPr>
        </p:nvSpPr>
        <p:spPr>
          <a:xfrm>
            <a:off x="1981200" y="273050"/>
            <a:ext cx="7543800" cy="565150"/>
          </a:xfrm>
        </p:spPr>
        <p:txBody>
          <a:bodyPr/>
          <a:lstStyle/>
          <a:p>
            <a:pPr algn="ctr" eaLnBrk="1" hangingPunct="1"/>
            <a:r>
              <a:rPr lang="en-US" sz="2400"/>
              <a:t>Immune Tolerance Registries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03269"/>
              </p:ext>
            </p:extLst>
          </p:nvPr>
        </p:nvGraphicFramePr>
        <p:xfrm>
          <a:off x="1230087" y="1143001"/>
          <a:ext cx="8752113" cy="34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5284"/>
                <a:gridCol w="2122715"/>
                <a:gridCol w="1894114"/>
              </a:tblGrid>
              <a:tr h="6401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Haemophilia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Haemophilia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*(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Mariani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IITR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German (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Lenk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GITR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T="45724" marB="45724"/>
                </a:tc>
              </a:tr>
              <a:tr h="914483"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 American (DiMichele)</a:t>
                      </a:r>
                    </a:p>
                    <a:p>
                      <a:pPr algn="ctr"/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NAITR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64013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485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800" dirty="0"/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127005" name="Text Placeholder 5"/>
          <p:cNvSpPr>
            <a:spLocks noGrp="1"/>
          </p:cNvSpPr>
          <p:nvPr>
            <p:ph type="body" sz="half" idx="2"/>
          </p:nvPr>
        </p:nvSpPr>
        <p:spPr>
          <a:xfrm>
            <a:off x="2057400" y="5029200"/>
            <a:ext cx="7772400" cy="1676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 smtClean="0"/>
              <a:t>*The </a:t>
            </a:r>
            <a:r>
              <a:rPr lang="en-US" b="1" dirty="0"/>
              <a:t>first and unique randomized-controlled trial on ITI in hemophilia. </a:t>
            </a:r>
            <a:endParaRPr lang="en-US" dirty="0" smtClean="0"/>
          </a:p>
          <a:p>
            <a:pPr algn="ctr" eaLnBrk="1" hangingPunct="1"/>
            <a:r>
              <a:rPr lang="en-US" b="1" dirty="0" smtClean="0"/>
              <a:t>**Three </a:t>
            </a:r>
            <a:r>
              <a:rPr lang="en-US" b="1" dirty="0"/>
              <a:t>other  independent groups have developed consensus recommendations for the current </a:t>
            </a:r>
            <a:r>
              <a:rPr lang="en-US" b="1" dirty="0" err="1"/>
              <a:t>practise</a:t>
            </a:r>
            <a:r>
              <a:rPr lang="en-US" b="1" dirty="0"/>
              <a:t> of ITI in patients with severe hemophilia A and high titer (&gt;5 BU) inhibitors:</a:t>
            </a:r>
          </a:p>
          <a:p>
            <a:pPr algn="ctr" eaLnBrk="1" hangingPunct="1"/>
            <a:r>
              <a:rPr lang="en-US" b="1" dirty="0"/>
              <a:t>ECP ;ICP ; the United Kingdom </a:t>
            </a:r>
            <a:r>
              <a:rPr lang="en-US" b="1" dirty="0" err="1"/>
              <a:t>Haemophilia</a:t>
            </a:r>
            <a:r>
              <a:rPr lang="en-US" b="1" dirty="0"/>
              <a:t> Centre Doctors Organization(UKHCDO)</a:t>
            </a:r>
          </a:p>
        </p:txBody>
      </p:sp>
    </p:spTree>
    <p:extLst>
      <p:ext uri="{BB962C8B-B14F-4D97-AF65-F5344CB8AC3E}">
        <p14:creationId xmlns:p14="http://schemas.microsoft.com/office/powerpoint/2010/main" val="281046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S</a:t>
            </a:r>
            <a:r>
              <a:rPr lang="en-US" dirty="0" smtClean="0"/>
              <a:t>uccess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838200" y="1251858"/>
            <a:ext cx="10515600" cy="538842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>
                <a:latin typeface="Arial Rounded MT Bold" pitchFamily="34" charset="0"/>
              </a:rPr>
              <a:t>T</a:t>
            </a:r>
            <a:r>
              <a:rPr lang="en-US" dirty="0" smtClean="0">
                <a:latin typeface="Arial Rounded MT Bold" pitchFamily="34" charset="0"/>
              </a:rPr>
              <a:t>o </a:t>
            </a:r>
            <a:r>
              <a:rPr lang="en-US" dirty="0">
                <a:latin typeface="Arial Rounded MT Bold" pitchFamily="34" charset="0"/>
              </a:rPr>
              <a:t>achieve ALL OF THE BELOW </a:t>
            </a:r>
            <a:r>
              <a:rPr lang="en-US" dirty="0" smtClean="0">
                <a:latin typeface="Arial Rounded MT Bold" pitchFamily="34" charset="0"/>
              </a:rPr>
              <a:t>:</a:t>
            </a:r>
          </a:p>
          <a:p>
            <a:pPr marL="0" indent="0" eaLnBrk="1" hangingPunct="1">
              <a:buNone/>
            </a:pPr>
            <a:endParaRPr lang="en-US" dirty="0">
              <a:latin typeface="Arial Rounded MT Bold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undetectable inhibitor titer (≤ 0.6 Bethesda Units (BU)by Bethesda or Nijmegen assays)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 plasma FVIII recovery ≥ 66% of expected 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half-life </a:t>
            </a:r>
            <a:r>
              <a:rPr lang="en-US" dirty="0"/>
              <a:t>of 7 </a:t>
            </a:r>
            <a:r>
              <a:rPr lang="en-US" dirty="0" smtClean="0"/>
              <a:t>h , </a:t>
            </a:r>
            <a:r>
              <a:rPr lang="en-US" dirty="0"/>
              <a:t>determined following a 72-h FVIII exposure free </a:t>
            </a:r>
            <a:r>
              <a:rPr lang="en-US" dirty="0" smtClean="0"/>
              <a:t>period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OR </a:t>
            </a:r>
            <a:r>
              <a:rPr lang="en-US" dirty="0" smtClean="0"/>
              <a:t>Alternatively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when </a:t>
            </a:r>
            <a:r>
              <a:rPr lang="en-US" dirty="0"/>
              <a:t>the </a:t>
            </a:r>
            <a:r>
              <a:rPr lang="en-US" dirty="0" smtClean="0"/>
              <a:t>alternate day </a:t>
            </a:r>
            <a:r>
              <a:rPr lang="en-US" dirty="0"/>
              <a:t>dose has been tapered to 50 </a:t>
            </a:r>
            <a:r>
              <a:rPr lang="en-US" dirty="0" err="1"/>
              <a:t>iu</a:t>
            </a:r>
            <a:r>
              <a:rPr lang="en-US" dirty="0"/>
              <a:t>/kg or less and the </a:t>
            </a:r>
            <a:r>
              <a:rPr lang="en-US" dirty="0" smtClean="0"/>
              <a:t>    48-h trough </a:t>
            </a:r>
            <a:r>
              <a:rPr lang="en-US" dirty="0"/>
              <a:t>is </a:t>
            </a:r>
            <a:r>
              <a:rPr lang="en-US" dirty="0" smtClean="0"/>
              <a:t>measurable (&gt;1%)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i="1" dirty="0"/>
              <a:t>Collins PW, Chalmers E, Hart DP et al. Diagnosis and treatment of factor VIII and IX inhibitors in congenital </a:t>
            </a:r>
            <a:r>
              <a:rPr lang="en-US" sz="2400" b="1" i="1" dirty="0" err="1"/>
              <a:t>haemophilia</a:t>
            </a:r>
            <a:r>
              <a:rPr lang="en-US" sz="2400" b="1" i="1" dirty="0"/>
              <a:t>: 4th edition. Br. J. </a:t>
            </a:r>
            <a:r>
              <a:rPr lang="en-US" sz="2400" b="1" i="1" dirty="0" err="1"/>
              <a:t>Haematol</a:t>
            </a:r>
            <a:r>
              <a:rPr lang="en-US" sz="2400" b="1" i="1" dirty="0"/>
              <a:t>. 160(2), 153–170 (2013). </a:t>
            </a:r>
            <a:endParaRPr lang="en-US" sz="2300" i="1" dirty="0" smtClean="0"/>
          </a:p>
        </p:txBody>
      </p:sp>
    </p:spTree>
    <p:extLst>
      <p:ext uri="{BB962C8B-B14F-4D97-AF65-F5344CB8AC3E}">
        <p14:creationId xmlns:p14="http://schemas.microsoft.com/office/powerpoint/2010/main" val="414807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Partial success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3600" dirty="0" smtClean="0"/>
              <a:t>ALL of the below:</a:t>
            </a:r>
          </a:p>
          <a:p>
            <a:pPr lvl="1"/>
            <a:r>
              <a:rPr lang="en-US" sz="3200" dirty="0" smtClean="0"/>
              <a:t>Reduction in inhibitor titer to ≤ 5BU,</a:t>
            </a:r>
          </a:p>
          <a:p>
            <a:pPr lvl="2"/>
            <a:r>
              <a:rPr lang="en-US" sz="2800" i="1" dirty="0"/>
              <a:t>undetectable inhibitor titer (by International ITI Study (I-ITI Study) </a:t>
            </a:r>
            <a:r>
              <a:rPr lang="en-US" sz="2800" i="1" dirty="0" smtClean="0"/>
              <a:t>)</a:t>
            </a:r>
          </a:p>
          <a:p>
            <a:pPr lvl="1"/>
            <a:r>
              <a:rPr lang="en-US" sz="3200" dirty="0" smtClean="0"/>
              <a:t> unaccompanied by both normalization of FVIII PK</a:t>
            </a:r>
          </a:p>
          <a:p>
            <a:pPr lvl="1"/>
            <a:r>
              <a:rPr lang="en-US" sz="3200" dirty="0" smtClean="0"/>
              <a:t>Clinical response to FVIII</a:t>
            </a:r>
          </a:p>
          <a:p>
            <a:pPr lvl="2"/>
            <a:r>
              <a:rPr lang="en-US" sz="2800" dirty="0" smtClean="0"/>
              <a:t>They don`t need BPAs to stop bleedings</a:t>
            </a:r>
          </a:p>
          <a:p>
            <a:pPr lvl="1"/>
            <a:r>
              <a:rPr lang="en-US" sz="3200" dirty="0" smtClean="0"/>
              <a:t>No increase in the inhibitor </a:t>
            </a:r>
            <a:r>
              <a:rPr lang="en-US" sz="3200" dirty="0" err="1" smtClean="0"/>
              <a:t>titre</a:t>
            </a:r>
            <a:r>
              <a:rPr lang="en-US" sz="3200" dirty="0" smtClean="0"/>
              <a:t> &gt;5 BU over a 6-month period of on-demand therapy or a 12-month period of prophylaxis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 algn="ctr">
              <a:buNone/>
            </a:pPr>
            <a:r>
              <a:rPr lang="en-US" sz="3200" dirty="0" smtClean="0"/>
              <a:t>*Under </a:t>
            </a:r>
            <a:r>
              <a:rPr lang="en-US" sz="3200" dirty="0"/>
              <a:t>a clinical point of view, partial responses are </a:t>
            </a:r>
            <a:r>
              <a:rPr lang="en-US" sz="3200" b="1" dirty="0"/>
              <a:t>generally considered as successes</a:t>
            </a:r>
            <a:r>
              <a:rPr lang="en-US" sz="3200" dirty="0"/>
              <a:t> considering that FVIII replacement is restored, although impaired PK usually </a:t>
            </a:r>
            <a:r>
              <a:rPr lang="en-US" sz="3200" b="1" dirty="0"/>
              <a:t>leads to use FVIII concentrates at higher dose repeated at shorter intervals</a:t>
            </a:r>
            <a:r>
              <a:rPr lang="en-US" sz="3200" dirty="0"/>
              <a:t> as compared with replacement therapy in non-inhibitor patients. </a:t>
            </a:r>
            <a:endParaRPr lang="en-US" sz="3200" dirty="0" smtClean="0"/>
          </a:p>
          <a:p>
            <a:pPr lvl="1" algn="ctr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687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3513"/>
            <a:ext cx="8763000" cy="6591300"/>
          </a:xfrm>
        </p:spPr>
      </p:pic>
    </p:spTree>
    <p:extLst>
      <p:ext uri="{BB962C8B-B14F-4D97-AF65-F5344CB8AC3E}">
        <p14:creationId xmlns:p14="http://schemas.microsoft.com/office/powerpoint/2010/main" val="29967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Failure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47460" name="Content Placeholder 4"/>
          <p:cNvSpPr>
            <a:spLocks noGrp="1"/>
          </p:cNvSpPr>
          <p:nvPr>
            <p:ph sz="half" idx="2"/>
          </p:nvPr>
        </p:nvSpPr>
        <p:spPr>
          <a:xfrm>
            <a:off x="1752601" y="1524000"/>
            <a:ext cx="8285163" cy="495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/>
              <a:t>Failure to attain the definition of success within 33 months of uninterrupted ITI</a:t>
            </a:r>
          </a:p>
          <a:p>
            <a:pPr algn="ctr">
              <a:buFontTx/>
              <a:buNone/>
            </a:pPr>
            <a:r>
              <a:rPr lang="en-US" sz="2400" dirty="0"/>
              <a:t>OR</a:t>
            </a:r>
          </a:p>
          <a:p>
            <a:r>
              <a:rPr lang="en-US" sz="2400" dirty="0"/>
              <a:t>failure to demonstrate a progressive 20% reduction in inhibitor titer over each successive 6-month period of uninterrupted ITI, beginning 3 months after initiation to allow for expected anamnesis</a:t>
            </a:r>
          </a:p>
          <a:p>
            <a:pPr>
              <a:buFontTx/>
              <a:buNone/>
            </a:pPr>
            <a:r>
              <a:rPr lang="en-US" sz="2400" dirty="0"/>
              <a:t>    *</a:t>
            </a:r>
            <a:r>
              <a:rPr lang="en-US" sz="1800" i="1" dirty="0"/>
              <a:t>This definition implies a minimum ITI duration of 9 months before failure is declared.</a:t>
            </a:r>
          </a:p>
          <a:p>
            <a:pPr>
              <a:buFontTx/>
              <a:buNone/>
            </a:pPr>
            <a:r>
              <a:rPr lang="en-US" sz="1400" i="1" dirty="0"/>
              <a:t>       **</a:t>
            </a:r>
            <a:r>
              <a:rPr lang="en-US" sz="1800" dirty="0"/>
              <a:t>33 months is the maximum duration of ITI,</a:t>
            </a:r>
            <a:endParaRPr lang="en-US" sz="1400" i="1" dirty="0"/>
          </a:p>
          <a:p>
            <a:pPr>
              <a:buFontTx/>
              <a:buNone/>
            </a:pPr>
            <a:r>
              <a:rPr lang="en-US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635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Relapse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Inhibitor </a:t>
            </a:r>
            <a:r>
              <a:rPr lang="en-US" dirty="0"/>
              <a:t>recurrence during the 12 month follow-up period on prophylaxis after success as evidenced by recurrent positive inhibitor titer or impaired FVIII pharmacokinetics (PK) </a:t>
            </a:r>
            <a:endParaRPr lang="en-US" dirty="0" smtClean="0"/>
          </a:p>
          <a:p>
            <a:pPr marL="0" indent="0" algn="ctr">
              <a:buNone/>
            </a:pPr>
            <a:r>
              <a:rPr lang="en-US" sz="2000" i="1" dirty="0"/>
              <a:t>(by International ITI Study (I-ITI Study) </a:t>
            </a:r>
            <a:r>
              <a:rPr lang="en-US" sz="2000" i="1" dirty="0" smtClean="0"/>
              <a:t>)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 smtClean="0"/>
              <a:t>*approximately </a:t>
            </a:r>
            <a:r>
              <a:rPr lang="en-US" sz="2000" dirty="0"/>
              <a:t>4–8</a:t>
            </a:r>
            <a:r>
              <a:rPr lang="en-US" sz="2000" dirty="0" smtClean="0"/>
              <a:t>% cases relapse  </a:t>
            </a:r>
            <a:r>
              <a:rPr lang="en-US" sz="2000" dirty="0"/>
              <a:t>after successful ITI reveals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03433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buClr>
                <a:srgbClr val="001965"/>
              </a:buClr>
              <a:buFont typeface="Verdana" panose="020B0604030504040204" pitchFamily="34" charset="0"/>
              <a:buNone/>
            </a:pPr>
            <a:r>
              <a:rPr lang="en-US" smtClean="0"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ITT protocols – dose </a:t>
            </a:r>
          </a:p>
        </p:txBody>
      </p:sp>
      <p:sp>
        <p:nvSpPr>
          <p:cNvPr id="128003" name="Rectangle 5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009FDA"/>
              </a:buClr>
              <a:buFont typeface="Verdana" panose="020B0604030504040204" pitchFamily="34" charset="0"/>
              <a:buChar char="•"/>
            </a:pPr>
            <a:r>
              <a:rPr lang="en-US" sz="1800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Tolerance to the deficient clotting factor can be achieved by giving frequent doses of FVIII over a prolonged time period</a:t>
            </a:r>
          </a:p>
          <a:p>
            <a:pPr>
              <a:spcBef>
                <a:spcPts val="1200"/>
              </a:spcBef>
              <a:buClr>
                <a:srgbClr val="009FDA"/>
              </a:buClr>
              <a:buFont typeface="Verdana" panose="020B0604030504040204" pitchFamily="34" charset="0"/>
              <a:buChar char="•"/>
            </a:pPr>
            <a:r>
              <a:rPr lang="en-US" sz="1800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Typical dosing schemes are:</a:t>
            </a:r>
          </a:p>
          <a:p>
            <a:pPr>
              <a:spcBef>
                <a:spcPts val="1200"/>
              </a:spcBef>
              <a:buClr>
                <a:srgbClr val="009FDA"/>
              </a:buClr>
              <a:buFont typeface="Verdana" panose="020B0604030504040204" pitchFamily="34" charset="0"/>
              <a:buChar char="•"/>
            </a:pPr>
            <a:endParaRPr lang="en-US" sz="1800">
              <a:solidFill>
                <a:srgbClr val="001965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lvl="1">
              <a:spcBef>
                <a:spcPts val="1200"/>
              </a:spcBef>
              <a:buClr>
                <a:srgbClr val="E64A0E"/>
              </a:buClr>
              <a:buFont typeface="Verdana" panose="020B0604030504040204" pitchFamily="34" charset="0"/>
              <a:buChar char="•"/>
            </a:pPr>
            <a:endParaRPr lang="en-US" sz="1200">
              <a:solidFill>
                <a:srgbClr val="001965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lvl="1">
              <a:spcBef>
                <a:spcPts val="1200"/>
              </a:spcBef>
              <a:buClr>
                <a:srgbClr val="E64A0E"/>
              </a:buClr>
              <a:buFont typeface="Verdana" panose="020B0604030504040204" pitchFamily="34" charset="0"/>
              <a:buChar char="•"/>
            </a:pPr>
            <a:endParaRPr lang="en-US" sz="1200">
              <a:solidFill>
                <a:srgbClr val="001965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lvl="1">
              <a:spcBef>
                <a:spcPts val="1200"/>
              </a:spcBef>
              <a:buClr>
                <a:srgbClr val="E64A0E"/>
              </a:buClr>
              <a:buNone/>
            </a:pPr>
            <a:endParaRPr lang="en-US" sz="1200">
              <a:solidFill>
                <a:srgbClr val="001965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>
              <a:spcBef>
                <a:spcPts val="1200"/>
              </a:spcBef>
              <a:buClr>
                <a:srgbClr val="009FDA"/>
              </a:buClr>
              <a:buFont typeface="Verdana" panose="020B0604030504040204" pitchFamily="34" charset="0"/>
              <a:buChar char="•"/>
            </a:pPr>
            <a:r>
              <a:rPr lang="en-US" sz="1800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Some treatment centres also add short courses of corticosteroids (e.g. prednisone) – efficacy unproven</a:t>
            </a:r>
          </a:p>
          <a:p>
            <a:pPr>
              <a:spcBef>
                <a:spcPts val="1200"/>
              </a:spcBef>
              <a:buClr>
                <a:srgbClr val="009FDA"/>
              </a:buClr>
              <a:buFont typeface="Verdana" panose="020B0604030504040204" pitchFamily="34" charset="0"/>
              <a:buChar char="•"/>
            </a:pPr>
            <a:r>
              <a:rPr lang="en-US" sz="1800">
                <a:solidFill>
                  <a:srgbClr val="001965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Addition of rituximab to ITI may improve response in patients difficult to tolerize</a:t>
            </a:r>
          </a:p>
          <a:p>
            <a:pPr>
              <a:spcBef>
                <a:spcPts val="1200"/>
              </a:spcBef>
              <a:buClr>
                <a:srgbClr val="009FDA"/>
              </a:buClr>
              <a:buNone/>
            </a:pPr>
            <a:endParaRPr lang="en-US" sz="1800">
              <a:solidFill>
                <a:srgbClr val="001965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28004" name="Text Box 6"/>
          <p:cNvSpPr txBox="1">
            <a:spLocks noChangeArrowheads="1"/>
          </p:cNvSpPr>
          <p:nvPr/>
        </p:nvSpPr>
        <p:spPr bwMode="auto">
          <a:xfrm>
            <a:off x="4965701" y="6045201"/>
            <a:ext cx="455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Kasper CK. </a:t>
            </a:r>
            <a:r>
              <a:rPr lang="en-US" sz="1000" i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Treatment of Haemophilia </a:t>
            </a: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2004;34</a:t>
            </a:r>
          </a:p>
          <a:p>
            <a:pPr algn="r" eaLnBrk="1" hangingPunct="1">
              <a:spcBef>
                <a:spcPct val="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Collins PW. </a:t>
            </a:r>
            <a:r>
              <a:rPr lang="en-US" sz="1000" i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Haemophilia </a:t>
            </a: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2006; 12: 7-18</a:t>
            </a:r>
          </a:p>
        </p:txBody>
      </p:sp>
      <p:sp>
        <p:nvSpPr>
          <p:cNvPr id="128005" name="Text Box 8"/>
          <p:cNvSpPr txBox="1">
            <a:spLocks noChangeArrowheads="1"/>
          </p:cNvSpPr>
          <p:nvPr/>
        </p:nvSpPr>
        <p:spPr bwMode="auto">
          <a:xfrm>
            <a:off x="2019301" y="2806701"/>
            <a:ext cx="2773363" cy="100806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 type="none" w="lg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Bonn</a:t>
            </a:r>
            <a:b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</a:br>
            <a: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300–400 FVIII U/kg </a:t>
            </a:r>
            <a:b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</a:br>
            <a: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daily, divided in 2-4 doses</a:t>
            </a:r>
          </a:p>
        </p:txBody>
      </p:sp>
      <p:sp>
        <p:nvSpPr>
          <p:cNvPr id="128006" name="Text Box 9"/>
          <p:cNvSpPr txBox="1">
            <a:spLocks noChangeArrowheads="1"/>
          </p:cNvSpPr>
          <p:nvPr/>
        </p:nvSpPr>
        <p:spPr bwMode="auto">
          <a:xfrm>
            <a:off x="8305800" y="2819401"/>
            <a:ext cx="1836738" cy="100806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 type="none" w="lg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The Netherlands </a:t>
            </a:r>
            <a:b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</a:br>
            <a: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25 FVIII U/kg </a:t>
            </a:r>
            <a:b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</a:br>
            <a: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every other day</a:t>
            </a:r>
          </a:p>
        </p:txBody>
      </p:sp>
      <p:sp>
        <p:nvSpPr>
          <p:cNvPr id="128007" name="Text Box 10"/>
          <p:cNvSpPr txBox="1">
            <a:spLocks noChangeArrowheads="1"/>
          </p:cNvSpPr>
          <p:nvPr/>
        </p:nvSpPr>
        <p:spPr bwMode="auto">
          <a:xfrm>
            <a:off x="5410200" y="2743201"/>
            <a:ext cx="2082800" cy="100806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 type="none" w="lg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North America</a:t>
            </a:r>
            <a:b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</a:br>
            <a: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50–100 FVIII U/kg </a:t>
            </a:r>
            <a:b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</a:br>
            <a: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daily</a:t>
            </a:r>
          </a:p>
        </p:txBody>
      </p:sp>
    </p:spTree>
    <p:extLst>
      <p:ext uri="{BB962C8B-B14F-4D97-AF65-F5344CB8AC3E}">
        <p14:creationId xmlns:p14="http://schemas.microsoft.com/office/powerpoint/2010/main" val="4124954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838201"/>
            <a:ext cx="8732838" cy="5102225"/>
          </a:xfrm>
        </p:spPr>
      </p:pic>
    </p:spTree>
    <p:extLst>
      <p:ext uri="{BB962C8B-B14F-4D97-AF65-F5344CB8AC3E}">
        <p14:creationId xmlns:p14="http://schemas.microsoft.com/office/powerpoint/2010/main" val="12252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Mechanism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chronic exposure of patients with </a:t>
            </a:r>
            <a:r>
              <a:rPr lang="en-US" dirty="0" err="1" smtClean="0"/>
              <a:t>haemophilia</a:t>
            </a:r>
            <a:r>
              <a:rPr lang="en-US" dirty="0" smtClean="0"/>
              <a:t> A to FVIII under </a:t>
            </a:r>
            <a:r>
              <a:rPr lang="en-US" b="1" dirty="0" smtClean="0"/>
              <a:t>‘non-dangerous</a:t>
            </a:r>
            <a:r>
              <a:rPr lang="en-US" dirty="0" smtClean="0"/>
              <a:t>’ conditions could be speculated to induce </a:t>
            </a:r>
            <a:r>
              <a:rPr lang="en-US" b="1" dirty="0" smtClean="0"/>
              <a:t>FVIII-specific T cells </a:t>
            </a:r>
            <a:r>
              <a:rPr lang="en-US" dirty="0" smtClean="0"/>
              <a:t>that are able to suppress the activity of </a:t>
            </a:r>
            <a:r>
              <a:rPr lang="en-US" b="1" dirty="0" smtClean="0"/>
              <a:t>FVIII-specific </a:t>
            </a:r>
            <a:r>
              <a:rPr lang="en-US" b="1" dirty="0" err="1" smtClean="0"/>
              <a:t>effector</a:t>
            </a:r>
            <a:r>
              <a:rPr lang="en-US" b="1" dirty="0" smtClean="0"/>
              <a:t> T cells.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There is a </a:t>
            </a:r>
            <a:r>
              <a:rPr lang="en-US" b="1" dirty="0" smtClean="0"/>
              <a:t>threshold dose </a:t>
            </a:r>
            <a:r>
              <a:rPr lang="en-US" dirty="0" smtClean="0"/>
              <a:t>of FVIII for the optimal stimulation of memory responses both in vitro and in vivo. </a:t>
            </a:r>
            <a:r>
              <a:rPr lang="en-US" b="1" dirty="0" smtClean="0"/>
              <a:t>FVIII doses above this threshold inhibit rather than stimulate FVIII-specific memory B-cell responses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selective inhibition and eradication of memory B-cells</a:t>
            </a:r>
          </a:p>
          <a:p>
            <a:pPr lvl="1">
              <a:defRPr/>
            </a:pPr>
            <a:r>
              <a:rPr lang="en-US" dirty="0" smtClean="0"/>
              <a:t>Defect in </a:t>
            </a:r>
            <a:r>
              <a:rPr lang="en-US" dirty="0" smtClean="0">
                <a:ea typeface="+mn-ea"/>
                <a:cs typeface="+mn-cs"/>
              </a:rPr>
              <a:t>re-stimulation of FVIII-specific </a:t>
            </a:r>
            <a:r>
              <a:rPr lang="en-US" dirty="0" err="1" smtClean="0">
                <a:ea typeface="+mn-ea"/>
                <a:cs typeface="+mn-cs"/>
              </a:rPr>
              <a:t>effector</a:t>
            </a:r>
            <a:r>
              <a:rPr lang="en-US" dirty="0" smtClean="0">
                <a:ea typeface="+mn-ea"/>
                <a:cs typeface="+mn-cs"/>
              </a:rPr>
              <a:t> T cells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induction of </a:t>
            </a:r>
            <a:r>
              <a:rPr lang="en-US" dirty="0" err="1" smtClean="0">
                <a:ea typeface="+mn-ea"/>
                <a:cs typeface="+mn-cs"/>
              </a:rPr>
              <a:t>Treg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algn="ctr">
              <a:buFontTx/>
              <a:buNone/>
              <a:defRPr/>
            </a:pPr>
            <a:r>
              <a:rPr lang="de-DE" sz="1400" i="1" dirty="0">
                <a:solidFill>
                  <a:srgbClr val="FF0000"/>
                </a:solidFill>
              </a:rPr>
              <a:t>Apostolou &amp; von Boehmer, 2004; Chen </a:t>
            </a:r>
            <a:r>
              <a:rPr lang="en-US" sz="1400" i="1" dirty="0">
                <a:solidFill>
                  <a:srgbClr val="FF0000"/>
                </a:solidFill>
              </a:rPr>
              <a:t>et al, 2004</a:t>
            </a:r>
          </a:p>
        </p:txBody>
      </p:sp>
    </p:spTree>
    <p:extLst>
      <p:ext uri="{BB962C8B-B14F-4D97-AF65-F5344CB8AC3E}">
        <p14:creationId xmlns:p14="http://schemas.microsoft.com/office/powerpoint/2010/main" val="1176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ctrTitle"/>
          </p:nvPr>
        </p:nvSpPr>
        <p:spPr>
          <a:xfrm>
            <a:off x="2209800" y="1371601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>Immune Tolerance Induction for FVIII inhibitors:</a:t>
            </a:r>
            <a:b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en-US" sz="4000" dirty="0" err="1" smtClean="0">
                <a:solidFill>
                  <a:srgbClr val="C00000"/>
                </a:solidFill>
                <a:latin typeface="Arial Rounded MT Bold" pitchFamily="34" charset="0"/>
              </a:rPr>
              <a:t>Importance,Questions</a:t>
            </a:r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> and 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291840"/>
            <a:ext cx="6400800" cy="272796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PEYMAN ESHGHI</a:t>
            </a:r>
          </a:p>
          <a:p>
            <a:pPr>
              <a:defRPr/>
            </a:pPr>
            <a:r>
              <a:rPr lang="en-U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of Pediatric Hematology &amp; Oncology</a:t>
            </a:r>
          </a:p>
          <a:p>
            <a:pPr>
              <a:defRPr/>
            </a:pPr>
            <a:r>
              <a:rPr lang="en-U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Mofid</a:t>
            </a:r>
            <a:r>
              <a:rPr lang="en-U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Comprehensive Care Center for Children with Hemophilia(MCCCH)</a:t>
            </a:r>
            <a:br>
              <a:rPr lang="en-U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S.B.M.U</a:t>
            </a:r>
          </a:p>
          <a:p>
            <a:pPr>
              <a:defRPr/>
            </a:pPr>
            <a:endParaRPr lang="en-U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Tehran-26-1-1400</a:t>
            </a:r>
            <a:endParaRPr lang="en-US" sz="25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Patient-related predictors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7077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Age:</a:t>
            </a:r>
          </a:p>
          <a:p>
            <a:pPr lvl="1"/>
            <a:r>
              <a:rPr lang="en-US" dirty="0" smtClean="0"/>
              <a:t>Age </a:t>
            </a:r>
            <a:r>
              <a:rPr lang="en-US" dirty="0"/>
              <a:t>at ITI start</a:t>
            </a:r>
            <a:r>
              <a:rPr lang="en-US" dirty="0" smtClean="0"/>
              <a:t>,</a:t>
            </a:r>
            <a:r>
              <a:rPr lang="en-US" dirty="0"/>
              <a:t> Age at inhibitor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Race/ethnicity</a:t>
            </a:r>
          </a:p>
          <a:p>
            <a:pPr>
              <a:defRPr/>
            </a:pPr>
            <a:r>
              <a:rPr lang="en-US" dirty="0" smtClean="0"/>
              <a:t>FVIII </a:t>
            </a:r>
            <a:r>
              <a:rPr lang="en-US" dirty="0"/>
              <a:t>genotype </a:t>
            </a:r>
            <a:r>
              <a:rPr lang="en-US" dirty="0" smtClean="0"/>
              <a:t>:</a:t>
            </a:r>
            <a:r>
              <a:rPr lang="en-US" dirty="0"/>
              <a:t>Approximately 15% of the known FVIII mutations* </a:t>
            </a:r>
          </a:p>
          <a:p>
            <a:pPr lvl="1">
              <a:defRPr/>
            </a:pPr>
            <a:r>
              <a:rPr lang="en-US" dirty="0"/>
              <a:t>Specific alleles associated with two immune response modifier genes, IL-10 and </a:t>
            </a:r>
            <a:r>
              <a:rPr lang="en-US" dirty="0" smtClean="0"/>
              <a:t>TNF-a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Hemophilia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severity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&amp; type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Family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history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8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at start of ITI: </a:t>
            </a:r>
          </a:p>
          <a:p>
            <a:pPr lvl="1"/>
            <a:r>
              <a:rPr lang="en-US" dirty="0"/>
              <a:t>&lt; </a:t>
            </a:r>
            <a:r>
              <a:rPr lang="en-US" dirty="0" err="1"/>
              <a:t>vs</a:t>
            </a:r>
            <a:r>
              <a:rPr lang="en-US" dirty="0"/>
              <a:t> &gt; 7 years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time elapsing between inhibitor development and ITI start rather than age </a:t>
            </a:r>
            <a:r>
              <a:rPr lang="en-US" i="1" dirty="0"/>
              <a:t>per se </a:t>
            </a:r>
            <a:r>
              <a:rPr lang="en-US" dirty="0"/>
              <a:t>influences most ITI outcome considering that the longer inhibitors persist the more difficult is to revert the immune response abolishing antibodies production </a:t>
            </a: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Oldenburg </a:t>
            </a:r>
            <a:r>
              <a:rPr lang="en-US" i="1" dirty="0"/>
              <a:t>J, </a:t>
            </a:r>
            <a:r>
              <a:rPr lang="en-US" i="1" dirty="0" smtClean="0"/>
              <a:t>et al. </a:t>
            </a:r>
            <a:r>
              <a:rPr lang="en-US" i="1" dirty="0" err="1"/>
              <a:t>Haemophilia</a:t>
            </a:r>
            <a:r>
              <a:rPr lang="en-US" i="1" dirty="0"/>
              <a:t> 20(1), 83–91 (2014).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91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04800"/>
            <a:ext cx="8382000" cy="37719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76400" y="3962400"/>
            <a:ext cx="8839200" cy="24384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1800" dirty="0"/>
              <a:t>Significant correlation between </a:t>
            </a:r>
            <a:r>
              <a:rPr lang="en-US" sz="1800" dirty="0" err="1"/>
              <a:t>titre</a:t>
            </a:r>
            <a:r>
              <a:rPr lang="en-US" sz="1800" dirty="0"/>
              <a:t> at start of ITI (&lt;10 BU) and successful outcome of ITI </a:t>
            </a:r>
          </a:p>
          <a:p>
            <a:pPr>
              <a:defRPr/>
            </a:pPr>
            <a:r>
              <a:rPr lang="en-US" sz="1800" dirty="0"/>
              <a:t>Role of age at start of ITI not clearly confirmed by registries </a:t>
            </a:r>
          </a:p>
          <a:p>
            <a:pPr>
              <a:defRPr/>
            </a:pPr>
            <a:r>
              <a:rPr lang="en-US" sz="1800" dirty="0"/>
              <a:t>No significant correlation between interval dx of inhibitor and start of ITI and outcome of ITI in large registries (ITSG p 0.002; NAITS p 0.10) </a:t>
            </a:r>
            <a:r>
              <a:rPr lang="en-US" sz="1800" dirty="0">
                <a:solidFill>
                  <a:srgbClr val="FF0000"/>
                </a:solidFill>
              </a:rPr>
              <a:t>??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57225" y="3244334"/>
            <a:ext cx="877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u="sng" dirty="0"/>
              <a:t>Failure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50705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Race/ethnicity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difference in success rates was found between Africans, Hispanic/Latinos and patients of other races </a:t>
            </a:r>
            <a:endParaRPr lang="en-US" dirty="0" smtClean="0"/>
          </a:p>
          <a:p>
            <a:pPr marL="0" indent="0" algn="ctr">
              <a:buNone/>
            </a:pPr>
            <a:r>
              <a:rPr lang="en-US" sz="1800" i="1" dirty="0" err="1" smtClean="0"/>
              <a:t>DiMichele</a:t>
            </a:r>
            <a:r>
              <a:rPr lang="en-US" sz="1800" i="1" dirty="0" smtClean="0"/>
              <a:t> </a:t>
            </a:r>
            <a:r>
              <a:rPr lang="en-US" sz="1800" i="1" dirty="0"/>
              <a:t>DM, </a:t>
            </a:r>
            <a:r>
              <a:rPr lang="en-US" sz="1800" i="1" dirty="0" smtClean="0"/>
              <a:t>et al.. NAITR, </a:t>
            </a:r>
            <a:r>
              <a:rPr lang="en-US" sz="1800" i="1" dirty="0" err="1"/>
              <a:t>Thromb</a:t>
            </a:r>
            <a:r>
              <a:rPr lang="en-US" sz="1800" i="1" dirty="0"/>
              <a:t>. </a:t>
            </a:r>
            <a:r>
              <a:rPr lang="en-US" sz="1800" i="1" dirty="0" err="1"/>
              <a:t>Haemost</a:t>
            </a:r>
            <a:r>
              <a:rPr lang="en-US" sz="1800" i="1" dirty="0"/>
              <a:t>. 87(1), 52–57 (2002). </a:t>
            </a:r>
          </a:p>
          <a:p>
            <a:pPr marL="0" indent="0" algn="ctr">
              <a:buNone/>
            </a:pPr>
            <a:r>
              <a:rPr lang="en-US" sz="1800" i="1" dirty="0" smtClean="0"/>
              <a:t>Hay </a:t>
            </a:r>
            <a:r>
              <a:rPr lang="en-US" sz="1800" i="1" dirty="0"/>
              <a:t>CRM, </a:t>
            </a:r>
            <a:r>
              <a:rPr lang="en-US" sz="1800" i="1" dirty="0" smtClean="0"/>
              <a:t>et </a:t>
            </a:r>
            <a:r>
              <a:rPr lang="en-US" sz="1800" i="1" dirty="0" err="1" smtClean="0"/>
              <a:t>al.IITR</a:t>
            </a:r>
            <a:r>
              <a:rPr lang="en-US" sz="1800" i="1" dirty="0" smtClean="0"/>
              <a:t> </a:t>
            </a:r>
            <a:r>
              <a:rPr lang="en-US" sz="1800" i="1" dirty="0"/>
              <a:t>Blood 119(6), 1335–1344 (2012</a:t>
            </a:r>
            <a:r>
              <a:rPr lang="en-US" sz="1800" i="1" dirty="0" smtClean="0"/>
              <a:t>).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 smtClean="0"/>
          </a:p>
          <a:p>
            <a:r>
              <a:rPr lang="en-US" dirty="0"/>
              <a:t>lower ITI success rate among African Americans (58 </a:t>
            </a:r>
            <a:r>
              <a:rPr lang="en-US" dirty="0" err="1"/>
              <a:t>vs</a:t>
            </a:r>
            <a:r>
              <a:rPr lang="en-US" dirty="0"/>
              <a:t> 92% in Caucasians) </a:t>
            </a:r>
            <a:r>
              <a:rPr lang="en-US" dirty="0" smtClean="0"/>
              <a:t>in other studies</a:t>
            </a:r>
          </a:p>
          <a:p>
            <a:pPr marL="0" indent="0" algn="ctr">
              <a:buNone/>
            </a:pPr>
            <a:r>
              <a:rPr lang="en-US" sz="1800" i="1" dirty="0" smtClean="0"/>
              <a:t>Callaghan </a:t>
            </a:r>
            <a:r>
              <a:rPr lang="en-US" sz="1800" i="1" dirty="0" err="1" smtClean="0"/>
              <a:t>MU,et</a:t>
            </a:r>
            <a:r>
              <a:rPr lang="en-US" sz="1800" i="1" dirty="0" smtClean="0"/>
              <a:t> al. </a:t>
            </a:r>
            <a:r>
              <a:rPr lang="en-US" sz="1800" i="1" dirty="0" err="1"/>
              <a:t>Haemophilia</a:t>
            </a:r>
            <a:r>
              <a:rPr lang="en-US" sz="1800" i="1" dirty="0"/>
              <a:t> 17(3), 483–489 (2011</a:t>
            </a:r>
            <a:r>
              <a:rPr lang="en-US" sz="1800" dirty="0"/>
              <a:t>). 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  <a:p>
            <a:pPr marL="0" indent="0" algn="ctr">
              <a:buNone/>
            </a:pPr>
            <a:endParaRPr lang="en-US" sz="1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8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FVIII genotype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PROFIT Registry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higher success </a:t>
            </a:r>
            <a:r>
              <a:rPr lang="en-US" dirty="0"/>
              <a:t>rate </a:t>
            </a:r>
            <a:r>
              <a:rPr lang="en-US" dirty="0" smtClean="0"/>
              <a:t>of </a:t>
            </a:r>
            <a:r>
              <a:rPr lang="en-US" dirty="0"/>
              <a:t>a low inhibitor risk as compared with those with high-risk mutations (81 </a:t>
            </a:r>
            <a:r>
              <a:rPr lang="en-US" dirty="0" err="1"/>
              <a:t>vs</a:t>
            </a:r>
            <a:r>
              <a:rPr lang="en-US" dirty="0"/>
              <a:t> 47%; adjusted odds ratio 6.2, 95% CI 1.1–36.0) [12] </a:t>
            </a:r>
            <a:endParaRPr lang="en-US" dirty="0" smtClean="0"/>
          </a:p>
          <a:p>
            <a:pPr marL="0" indent="0" algn="ctr">
              <a:buNone/>
            </a:pPr>
            <a:r>
              <a:rPr lang="en-US" sz="1500" i="1" dirty="0" smtClean="0"/>
              <a:t>Coppola </a:t>
            </a:r>
            <a:r>
              <a:rPr lang="en-US" sz="1500" i="1" dirty="0" err="1" smtClean="0"/>
              <a:t>A,et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al.J</a:t>
            </a:r>
            <a:r>
              <a:rPr lang="en-US" sz="1500" i="1" dirty="0"/>
              <a:t>. </a:t>
            </a:r>
            <a:r>
              <a:rPr lang="en-US" sz="1500" i="1" dirty="0" err="1"/>
              <a:t>Thromb</a:t>
            </a:r>
            <a:r>
              <a:rPr lang="en-US" sz="1500" i="1" dirty="0"/>
              <a:t>. </a:t>
            </a:r>
            <a:r>
              <a:rPr lang="en-US" sz="1500" i="1" dirty="0" err="1"/>
              <a:t>Haemost</a:t>
            </a:r>
            <a:r>
              <a:rPr lang="en-US" sz="1500" i="1" dirty="0"/>
              <a:t>. 7(11), 1809–1815 (2009).</a:t>
            </a:r>
            <a:r>
              <a:rPr lang="en-US" i="1" dirty="0"/>
              <a:t> </a:t>
            </a:r>
          </a:p>
          <a:p>
            <a:pPr lvl="1"/>
            <a:endParaRPr lang="en-US" dirty="0" smtClean="0"/>
          </a:p>
          <a:p>
            <a:r>
              <a:rPr lang="en-US" dirty="0"/>
              <a:t>large deletions of FVIII gene was associated with ITI failure [40,41]. </a:t>
            </a:r>
            <a:endParaRPr lang="en-US" dirty="0" smtClean="0"/>
          </a:p>
          <a:p>
            <a:endParaRPr lang="en-US" dirty="0"/>
          </a:p>
          <a:p>
            <a:pPr algn="ctr"/>
            <a:r>
              <a:rPr lang="en-US" sz="1400" i="1" dirty="0" err="1"/>
              <a:t>Salviato</a:t>
            </a:r>
            <a:r>
              <a:rPr lang="en-US" sz="1400" i="1" dirty="0"/>
              <a:t> R, </a:t>
            </a:r>
            <a:r>
              <a:rPr lang="en-US" sz="1400" i="1" dirty="0" smtClean="0"/>
              <a:t>et al. </a:t>
            </a:r>
            <a:r>
              <a:rPr lang="en-US" sz="1400" i="1" dirty="0" err="1"/>
              <a:t>Haemophilia</a:t>
            </a:r>
            <a:r>
              <a:rPr lang="en-US" sz="1400" i="1" dirty="0"/>
              <a:t> 13(4), 361–372 (2007). </a:t>
            </a:r>
          </a:p>
          <a:p>
            <a:pPr algn="ctr"/>
            <a:r>
              <a:rPr lang="en-US" sz="1400" i="1" dirty="0" smtClean="0"/>
              <a:t>Peyvandi </a:t>
            </a:r>
            <a:r>
              <a:rPr lang="en-US" sz="1400" i="1" dirty="0"/>
              <a:t>F, </a:t>
            </a:r>
            <a:r>
              <a:rPr lang="en-US" sz="1400" i="1" dirty="0" smtClean="0"/>
              <a:t>et al. </a:t>
            </a:r>
            <a:r>
              <a:rPr lang="en-US" sz="1400" i="1" dirty="0" err="1" smtClean="0"/>
              <a:t>Haemophilia</a:t>
            </a:r>
            <a:r>
              <a:rPr lang="en-US" sz="1400" i="1" dirty="0" smtClean="0"/>
              <a:t> </a:t>
            </a:r>
            <a:r>
              <a:rPr lang="en-US" sz="1400" i="1" dirty="0"/>
              <a:t>12(Suppl. 3), 82–89 (2006</a:t>
            </a:r>
            <a:r>
              <a:rPr lang="en-US" sz="1400" i="1" dirty="0" smtClean="0"/>
              <a:t>) </a:t>
            </a:r>
            <a:endParaRPr lang="en-US" sz="1400" i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54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562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050" i="1" dirty="0"/>
              <a:t>J. </a:t>
            </a:r>
            <a:r>
              <a:rPr lang="en-US" sz="1050" i="1" dirty="0" err="1"/>
              <a:t>Astermark</a:t>
            </a:r>
            <a:r>
              <a:rPr lang="en-US" sz="1050" i="1" dirty="0"/>
              <a:t> / Thrombosis Research 127 (2011) S6–S9</a:t>
            </a:r>
          </a:p>
        </p:txBody>
      </p:sp>
      <p:pic>
        <p:nvPicPr>
          <p:cNvPr id="1187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524000"/>
            <a:ext cx="7010400" cy="40386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505200" y="53340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Mutations &amp; Genetic Factors and</a:t>
            </a:r>
          </a:p>
          <a:p>
            <a:pPr algn="ctr"/>
            <a:r>
              <a:rPr lang="en-US" dirty="0"/>
              <a:t> success rate</a:t>
            </a:r>
          </a:p>
        </p:txBody>
      </p:sp>
    </p:spTree>
    <p:extLst>
      <p:ext uri="{BB962C8B-B14F-4D97-AF65-F5344CB8AC3E}">
        <p14:creationId xmlns:p14="http://schemas.microsoft.com/office/powerpoint/2010/main" val="2729692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533401"/>
            <a:ext cx="7943850" cy="5934075"/>
          </a:xfrm>
        </p:spPr>
      </p:pic>
    </p:spTree>
    <p:extLst>
      <p:ext uri="{BB962C8B-B14F-4D97-AF65-F5344CB8AC3E}">
        <p14:creationId xmlns:p14="http://schemas.microsoft.com/office/powerpoint/2010/main" val="3506785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13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Treatment-related predictors of success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519057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1-Inhibitor </a:t>
            </a:r>
            <a:r>
              <a:rPr lang="en-US" b="1" dirty="0" err="1"/>
              <a:t>titre</a:t>
            </a:r>
            <a:r>
              <a:rPr lang="en-US" b="1" dirty="0"/>
              <a:t> at start of ITI:</a:t>
            </a:r>
          </a:p>
          <a:p>
            <a:pPr lvl="1"/>
            <a:r>
              <a:rPr lang="en-US" dirty="0" smtClean="0"/>
              <a:t>&gt;10BU </a:t>
            </a:r>
          </a:p>
          <a:p>
            <a:r>
              <a:rPr lang="en-US" b="1" dirty="0" smtClean="0"/>
              <a:t>2-Maximum </a:t>
            </a:r>
            <a:r>
              <a:rPr lang="en-US" b="1" dirty="0"/>
              <a:t>historical inhibitor </a:t>
            </a:r>
            <a:r>
              <a:rPr lang="en-US" b="1" dirty="0" err="1"/>
              <a:t>titre</a:t>
            </a:r>
            <a:r>
              <a:rPr lang="en-US" dirty="0"/>
              <a:t>: </a:t>
            </a:r>
          </a:p>
          <a:p>
            <a:pPr lvl="1"/>
            <a:r>
              <a:rPr lang="en-US" dirty="0" smtClean="0"/>
              <a:t>Different cut offs  most of them &gt;100BU or &gt; </a:t>
            </a:r>
            <a:r>
              <a:rPr lang="en-US" dirty="0"/>
              <a:t>200BU </a:t>
            </a:r>
            <a:endParaRPr lang="en-US" dirty="0" smtClean="0"/>
          </a:p>
          <a:p>
            <a:pPr lvl="1"/>
            <a:r>
              <a:rPr lang="en-US" dirty="0" smtClean="0"/>
              <a:t>I-ITIR* : By </a:t>
            </a:r>
            <a:r>
              <a:rPr lang="en-US" b="1" dirty="0" err="1"/>
              <a:t>univariate</a:t>
            </a:r>
            <a:r>
              <a:rPr lang="en-US" b="1" dirty="0"/>
              <a:t> analysis </a:t>
            </a:r>
            <a:r>
              <a:rPr lang="en-US" dirty="0"/>
              <a:t>the higher was the peak titer the higher was the risk of failure, but this was not confirmed in the multivariate model indicating that </a:t>
            </a:r>
            <a:r>
              <a:rPr lang="en-US" b="1" u="sng" dirty="0"/>
              <a:t>in good risk patients this variable has less impact on ITI outcome </a:t>
            </a:r>
            <a:endParaRPr lang="en-US" b="1" u="sng" dirty="0" smtClean="0"/>
          </a:p>
          <a:p>
            <a:pPr marL="0" indent="0" algn="ctr">
              <a:buNone/>
            </a:pPr>
            <a:r>
              <a:rPr lang="en-US" sz="2000" i="1" dirty="0"/>
              <a:t>*</a:t>
            </a:r>
            <a:r>
              <a:rPr lang="en-US" sz="2000" i="1" dirty="0" smtClean="0"/>
              <a:t>The </a:t>
            </a:r>
            <a:r>
              <a:rPr lang="en-US" sz="2000" i="1" dirty="0"/>
              <a:t>first and unique randomized-controlled trial on ITI in hemophilia</a:t>
            </a:r>
            <a:r>
              <a:rPr lang="en-US" sz="2000" b="1" i="1" dirty="0"/>
              <a:t>. </a:t>
            </a:r>
            <a:r>
              <a:rPr lang="en-US" sz="2000" i="1" dirty="0"/>
              <a:t>Hay CRM, </a:t>
            </a:r>
            <a:r>
              <a:rPr lang="en-US" sz="2000" i="1" dirty="0" err="1"/>
              <a:t>DiMichele</a:t>
            </a:r>
            <a:r>
              <a:rPr lang="en-US" sz="2000" i="1" dirty="0"/>
              <a:t> DM. Blood 119(6), 1335–1344 (2012). </a:t>
            </a:r>
            <a:endParaRPr lang="en-US" dirty="0" smtClean="0"/>
          </a:p>
          <a:p>
            <a:r>
              <a:rPr lang="en-US" b="1" dirty="0" smtClean="0"/>
              <a:t>3-Inhibitor </a:t>
            </a:r>
            <a:r>
              <a:rPr lang="en-US" b="1" dirty="0"/>
              <a:t>peak on ITI </a:t>
            </a:r>
            <a:r>
              <a:rPr lang="en-US" b="1" dirty="0" smtClean="0"/>
              <a:t>:</a:t>
            </a:r>
          </a:p>
          <a:p>
            <a:pPr lvl="1"/>
            <a:r>
              <a:rPr lang="en-US" dirty="0"/>
              <a:t>Italian PROFIT Registry </a:t>
            </a:r>
            <a:r>
              <a:rPr lang="en-US" dirty="0" smtClean="0"/>
              <a:t>:</a:t>
            </a:r>
            <a:r>
              <a:rPr lang="en-US" b="1" dirty="0" smtClean="0"/>
              <a:t>below </a:t>
            </a:r>
            <a:r>
              <a:rPr lang="en-US" b="1" dirty="0"/>
              <a:t>100 BU/ml </a:t>
            </a:r>
            <a:r>
              <a:rPr lang="en-US" dirty="0"/>
              <a:t>was associated with higher chance of achieving tolerance </a:t>
            </a:r>
            <a:endParaRPr lang="en-US" dirty="0" smtClean="0"/>
          </a:p>
          <a:p>
            <a:pPr lvl="1"/>
            <a:r>
              <a:rPr lang="en-US" dirty="0" smtClean="0"/>
              <a:t>I-ITIR: </a:t>
            </a:r>
            <a:r>
              <a:rPr lang="en-US" b="1" dirty="0" smtClean="0"/>
              <a:t>in </a:t>
            </a:r>
            <a:r>
              <a:rPr lang="en-US" b="1" dirty="0"/>
              <a:t>the good risk population </a:t>
            </a:r>
            <a:r>
              <a:rPr lang="en-US" dirty="0" smtClean="0"/>
              <a:t>,this variable resulted </a:t>
            </a:r>
            <a:r>
              <a:rPr lang="en-US" b="1" dirty="0" smtClean="0"/>
              <a:t>the </a:t>
            </a:r>
            <a:r>
              <a:rPr lang="en-US" b="1" dirty="0"/>
              <a:t>only independent predictor </a:t>
            </a:r>
            <a:r>
              <a:rPr lang="en-US" dirty="0"/>
              <a:t>of success in the multivariate model </a:t>
            </a:r>
            <a:r>
              <a:rPr lang="en-US" dirty="0" smtClean="0"/>
              <a:t>Time </a:t>
            </a:r>
            <a:r>
              <a:rPr lang="en-US" dirty="0"/>
              <a:t>elapsing between inhibitor development and ITI </a:t>
            </a:r>
            <a:r>
              <a:rPr lang="en-US" dirty="0" smtClean="0"/>
              <a:t>start</a:t>
            </a:r>
            <a:r>
              <a:rPr lang="en-US" dirty="0"/>
              <a:t> </a:t>
            </a:r>
            <a:r>
              <a:rPr lang="en-US" sz="2000" i="1" dirty="0"/>
              <a:t>Hay CRM, </a:t>
            </a:r>
            <a:r>
              <a:rPr lang="en-US" sz="2000" i="1" dirty="0" err="1"/>
              <a:t>DiMichele</a:t>
            </a:r>
            <a:r>
              <a:rPr lang="en-US" sz="2000" i="1" dirty="0"/>
              <a:t> DM. Blood 119(6), 1335–1344 (2012).</a:t>
            </a:r>
            <a:r>
              <a:rPr lang="en-US" i="1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9844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1" y="381001"/>
            <a:ext cx="7845425" cy="4525963"/>
          </a:xfrm>
        </p:spPr>
      </p:pic>
      <p:sp>
        <p:nvSpPr>
          <p:cNvPr id="124931" name="Rectangle 4"/>
          <p:cNvSpPr>
            <a:spLocks noChangeArrowheads="1"/>
          </p:cNvSpPr>
          <p:nvPr/>
        </p:nvSpPr>
        <p:spPr bwMode="auto">
          <a:xfrm>
            <a:off x="2133600" y="4905376"/>
            <a:ext cx="8001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12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CC00"/>
                </a:solidFill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FF0000"/>
                </a:solidFill>
              </a:rPr>
              <a:t>Poor risk if &gt; 250 BU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CC00"/>
                </a:solidFill>
                <a:latin typeface="Times New Roman" panose="02020603050405020304" pitchFamily="18" charset="0"/>
              </a:rPr>
              <a:t>•</a:t>
            </a:r>
            <a:r>
              <a:rPr lang="en-US" sz="1800" u="sng" dirty="0">
                <a:solidFill>
                  <a:srgbClr val="006AB3"/>
                </a:solidFill>
              </a:rPr>
              <a:t>The best indicator </a:t>
            </a:r>
            <a:r>
              <a:rPr lang="en-US" sz="1800" dirty="0">
                <a:solidFill>
                  <a:srgbClr val="006AB3"/>
                </a:solidFill>
              </a:rPr>
              <a:t>of success or failure of ITI on multivariate analysis of the I-ITI study </a:t>
            </a:r>
          </a:p>
        </p:txBody>
      </p:sp>
    </p:spTree>
    <p:extLst>
      <p:ext uri="{BB962C8B-B14F-4D97-AF65-F5344CB8AC3E}">
        <p14:creationId xmlns:p14="http://schemas.microsoft.com/office/powerpoint/2010/main" val="2403505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Treatment-related predictors of success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144"/>
            <a:ext cx="10515600" cy="544285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4-FVIII </a:t>
            </a:r>
            <a:r>
              <a:rPr lang="en-US" b="1" dirty="0"/>
              <a:t>dose and treatment schedule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/>
              <a:t>a very wide dose regimens </a:t>
            </a:r>
            <a:r>
              <a:rPr lang="en-US" dirty="0" smtClean="0"/>
              <a:t>(25U/kg QOD  to  150U/kg BID)</a:t>
            </a:r>
          </a:p>
          <a:p>
            <a:pPr lvl="1"/>
            <a:r>
              <a:rPr lang="en-US" dirty="0"/>
              <a:t>Main challenge : 200U/Kg/day </a:t>
            </a:r>
            <a:r>
              <a:rPr lang="en-US" dirty="0" err="1"/>
              <a:t>vs</a:t>
            </a:r>
            <a:r>
              <a:rPr lang="en-US" dirty="0"/>
              <a:t> &lt;</a:t>
            </a:r>
            <a:r>
              <a:rPr lang="en-US" dirty="0" smtClean="0"/>
              <a:t>200U/Kg/day</a:t>
            </a:r>
          </a:p>
          <a:p>
            <a:pPr lvl="1"/>
            <a:r>
              <a:rPr lang="en-US" b="1" dirty="0"/>
              <a:t>the most common dose </a:t>
            </a:r>
            <a:r>
              <a:rPr lang="en-US" dirty="0"/>
              <a:t>used in the field practice </a:t>
            </a:r>
            <a:r>
              <a:rPr lang="en-US" b="1" dirty="0"/>
              <a:t>is 100 IU/kg every day or every other day </a:t>
            </a:r>
            <a:r>
              <a:rPr lang="en-US" dirty="0"/>
              <a:t>as reported in the NAITR (52% of cases</a:t>
            </a:r>
            <a:r>
              <a:rPr lang="en-US" dirty="0" smtClean="0"/>
              <a:t>), </a:t>
            </a:r>
            <a:r>
              <a:rPr lang="en-US" dirty="0"/>
              <a:t>in the IITR (48% of cases) </a:t>
            </a:r>
            <a:r>
              <a:rPr lang="en-US" dirty="0" smtClean="0"/>
              <a:t>, </a:t>
            </a:r>
            <a:r>
              <a:rPr lang="en-US" dirty="0"/>
              <a:t>in the Italian PROFIT registry </a:t>
            </a:r>
            <a:r>
              <a:rPr lang="en-US" dirty="0" smtClean="0"/>
              <a:t> </a:t>
            </a:r>
            <a:r>
              <a:rPr lang="en-US" dirty="0"/>
              <a:t>and in </a:t>
            </a:r>
            <a:r>
              <a:rPr lang="en-US" dirty="0" smtClean="0"/>
              <a:t>many other </a:t>
            </a:r>
            <a:r>
              <a:rPr lang="en-US" dirty="0"/>
              <a:t>observational studies </a:t>
            </a:r>
            <a:endParaRPr lang="en-US" dirty="0" smtClean="0"/>
          </a:p>
          <a:p>
            <a:pPr lvl="1"/>
            <a:r>
              <a:rPr lang="en-US" dirty="0" smtClean="0"/>
              <a:t>I-ITI study (50U/kg QOD </a:t>
            </a:r>
            <a:r>
              <a:rPr lang="en-US" dirty="0" err="1" smtClean="0"/>
              <a:t>vs</a:t>
            </a:r>
            <a:r>
              <a:rPr lang="en-US" dirty="0" smtClean="0"/>
              <a:t> 100U/kg BID):</a:t>
            </a:r>
          </a:p>
          <a:p>
            <a:pPr lvl="2"/>
            <a:r>
              <a:rPr lang="en-US" dirty="0"/>
              <a:t>the success rate was rather high and similar in the two arms (70% for both</a:t>
            </a:r>
            <a:r>
              <a:rPr lang="en-US" dirty="0" smtClean="0"/>
              <a:t>);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high </a:t>
            </a:r>
            <a:r>
              <a:rPr lang="en-US" dirty="0" smtClean="0"/>
              <a:t>dose arm </a:t>
            </a:r>
            <a:r>
              <a:rPr lang="en-US" dirty="0"/>
              <a:t>reached the major </a:t>
            </a:r>
            <a:r>
              <a:rPr lang="en-US" dirty="0" smtClean="0"/>
              <a:t>endpoints </a:t>
            </a:r>
            <a:r>
              <a:rPr lang="en-US" dirty="0"/>
              <a:t>in a significant shorter time period </a:t>
            </a:r>
            <a:r>
              <a:rPr lang="en-US" dirty="0" smtClean="0"/>
              <a:t>than the </a:t>
            </a:r>
            <a:r>
              <a:rPr lang="en-US" dirty="0"/>
              <a:t>low-dose </a:t>
            </a:r>
            <a:r>
              <a:rPr lang="en-US" dirty="0" smtClean="0"/>
              <a:t>arm </a:t>
            </a:r>
          </a:p>
          <a:p>
            <a:pPr lvl="2"/>
            <a:r>
              <a:rPr lang="en-US" dirty="0"/>
              <a:t>the low-dose arm bled significantly </a:t>
            </a:r>
            <a:r>
              <a:rPr lang="en-US" dirty="0" smtClean="0"/>
              <a:t> more than high dose arm during ITI</a:t>
            </a:r>
          </a:p>
          <a:p>
            <a:pPr lvl="1"/>
            <a:r>
              <a:rPr lang="en-US" dirty="0" smtClean="0"/>
              <a:t>NAITR </a:t>
            </a:r>
            <a:r>
              <a:rPr lang="en-US" dirty="0"/>
              <a:t>reported a more significant impact of doses on time to achieve tolerance than on success rate </a:t>
            </a:r>
            <a:r>
              <a:rPr lang="en-US" i="1" dirty="0"/>
              <a:t>per se </a:t>
            </a:r>
            <a:endParaRPr lang="en-US" i="1" dirty="0" smtClean="0"/>
          </a:p>
          <a:p>
            <a:pPr lvl="1"/>
            <a:r>
              <a:rPr lang="en-US" dirty="0"/>
              <a:t>A meta-analysis of data coming from both registries ultimately demonstrated that in patients with a </a:t>
            </a:r>
            <a:r>
              <a:rPr lang="en-US" b="1" dirty="0"/>
              <a:t>good risk profile </a:t>
            </a:r>
            <a:r>
              <a:rPr lang="en-US" b="1" dirty="0" smtClean="0"/>
              <a:t>FVIII </a:t>
            </a:r>
            <a:r>
              <a:rPr lang="en-US" b="1" dirty="0"/>
              <a:t>dose did not impact on success rates </a:t>
            </a:r>
            <a:endParaRPr lang="en-US" b="1" dirty="0" smtClean="0"/>
          </a:p>
          <a:p>
            <a:r>
              <a:rPr lang="en-US" b="1" dirty="0" smtClean="0"/>
              <a:t>5-The </a:t>
            </a:r>
            <a:r>
              <a:rPr lang="en-US" b="1" dirty="0"/>
              <a:t>role of infusions frequency during ITI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03427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WHY:        Importance</a:t>
            </a:r>
          </a:p>
          <a:p>
            <a:pPr eaLnBrk="1" hangingPunct="1"/>
            <a:r>
              <a:rPr lang="en-US" dirty="0" smtClean="0"/>
              <a:t>WHAT :    Definition</a:t>
            </a:r>
          </a:p>
          <a:p>
            <a:pPr eaLnBrk="1" hangingPunct="1"/>
            <a:r>
              <a:rPr lang="en-US" dirty="0" smtClean="0"/>
              <a:t>HOW:      Mechanism</a:t>
            </a:r>
          </a:p>
          <a:p>
            <a:r>
              <a:rPr lang="en-US" dirty="0" smtClean="0"/>
              <a:t>WHO:      ITI </a:t>
            </a:r>
            <a:r>
              <a:rPr lang="en-US" dirty="0" err="1"/>
              <a:t>outcome:Risk</a:t>
            </a:r>
            <a:r>
              <a:rPr lang="en-US" dirty="0"/>
              <a:t> groups ,</a:t>
            </a:r>
            <a:r>
              <a:rPr lang="en-US" dirty="0" smtClean="0"/>
              <a:t>Predictors</a:t>
            </a:r>
          </a:p>
          <a:p>
            <a:r>
              <a:rPr lang="en-US" dirty="0" smtClean="0"/>
              <a:t>WHICH Methods &amp; protocols </a:t>
            </a:r>
          </a:p>
          <a:p>
            <a:r>
              <a:rPr lang="en-US" dirty="0" smtClean="0"/>
              <a:t>Iranian experience:</a:t>
            </a:r>
            <a:endParaRPr lang="en-US" dirty="0"/>
          </a:p>
          <a:p>
            <a:pPr lvl="1"/>
            <a:r>
              <a:rPr lang="en-US" dirty="0" smtClean="0"/>
              <a:t>Cost-Effectiveness : HTA study in Iran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linical observation and pilot reports </a:t>
            </a:r>
          </a:p>
          <a:p>
            <a:pPr eaLnBrk="1" hangingPunct="1"/>
            <a:r>
              <a:rPr lang="en-US" dirty="0" smtClean="0"/>
              <a:t>Main Questions &amp; Challenges</a:t>
            </a:r>
          </a:p>
        </p:txBody>
      </p:sp>
    </p:spTree>
    <p:extLst>
      <p:ext uri="{BB962C8B-B14F-4D97-AF65-F5344CB8AC3E}">
        <p14:creationId xmlns:p14="http://schemas.microsoft.com/office/powerpoint/2010/main" val="3221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317501"/>
            <a:ext cx="9042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0" y="1933576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000" dirty="0"/>
              <a:t>Success 69,7%; partial response 4,4%; failure 25,8% ; </a:t>
            </a:r>
            <a:r>
              <a:rPr lang="en-US" sz="2000" b="1" dirty="0">
                <a:solidFill>
                  <a:srgbClr val="C00000"/>
                </a:solidFill>
              </a:rPr>
              <a:t>ITI success rates did not differ between treatment arms</a:t>
            </a:r>
            <a:r>
              <a:rPr lang="en-US" sz="2000" dirty="0"/>
              <a:t> (24/58 LD </a:t>
            </a:r>
            <a:r>
              <a:rPr lang="en-US" sz="2000" dirty="0" err="1"/>
              <a:t>vs</a:t>
            </a:r>
            <a:r>
              <a:rPr lang="en-US" sz="2000" dirty="0"/>
              <a:t> 22/57 HD; p=0.909) </a:t>
            </a:r>
          </a:p>
          <a:p>
            <a:pPr>
              <a:defRPr/>
            </a:pPr>
            <a:r>
              <a:rPr lang="en-US" sz="2000" dirty="0"/>
              <a:t>Significantly </a:t>
            </a:r>
            <a:r>
              <a:rPr lang="en-US" sz="2000" dirty="0">
                <a:solidFill>
                  <a:srgbClr val="C00000"/>
                </a:solidFill>
              </a:rPr>
              <a:t>shorter time to negative inhibitor titer</a:t>
            </a:r>
            <a:r>
              <a:rPr lang="en-US" sz="2000" dirty="0"/>
              <a:t> (p=0.017) and to normal recovery (p=0.001) with HD </a:t>
            </a:r>
          </a:p>
          <a:p>
            <a:pPr>
              <a:defRPr/>
            </a:pPr>
            <a:r>
              <a:rPr lang="en-US" sz="2000" b="1" dirty="0"/>
              <a:t>Peak </a:t>
            </a:r>
            <a:r>
              <a:rPr lang="en-US" sz="2000" b="1" dirty="0" err="1"/>
              <a:t>titre</a:t>
            </a:r>
            <a:r>
              <a:rPr lang="en-US" sz="2000" b="1" dirty="0"/>
              <a:t> </a:t>
            </a:r>
            <a:r>
              <a:rPr lang="en-US" sz="2000" dirty="0"/>
              <a:t>on ITI predicted outcome </a:t>
            </a:r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</a:rPr>
              <a:t>Neither bleeding nor infections influenced outcome </a:t>
            </a:r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</a:rPr>
              <a:t>LD subjects bled more often </a:t>
            </a:r>
            <a:r>
              <a:rPr lang="en-US" sz="2000" dirty="0"/>
              <a:t>(OR 2.2; p 0.019). Early bleed rate per months 0.62 LD and 0.28 HD (p 0.00024)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44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4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Treatment-related predictors of success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31222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6-Time </a:t>
            </a:r>
            <a:r>
              <a:rPr lang="en-US" b="1" dirty="0"/>
              <a:t>to ITI since inhibitor development Inhibitor 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IITR and NAITR: &lt;5Y</a:t>
            </a:r>
          </a:p>
          <a:p>
            <a:pPr lvl="1"/>
            <a:r>
              <a:rPr lang="en-US" i="1" dirty="0"/>
              <a:t>OTHER ( </a:t>
            </a:r>
            <a:r>
              <a:rPr lang="en-US" i="1" dirty="0" err="1"/>
              <a:t>Orsini</a:t>
            </a:r>
            <a:r>
              <a:rPr lang="en-US" i="1" dirty="0"/>
              <a:t> et </a:t>
            </a:r>
            <a:r>
              <a:rPr lang="en-US" i="1" dirty="0" err="1"/>
              <a:t>al.Haematologica</a:t>
            </a:r>
            <a:r>
              <a:rPr lang="en-US" i="1" dirty="0"/>
              <a:t> </a:t>
            </a:r>
            <a:r>
              <a:rPr lang="en-US" dirty="0"/>
              <a:t>90(9), 1288–1290 (2005) /</a:t>
            </a:r>
            <a:r>
              <a:rPr lang="en-US" i="1" dirty="0"/>
              <a:t>Oldenburg J, et al. </a:t>
            </a:r>
            <a:r>
              <a:rPr lang="en-US" i="1" dirty="0" err="1"/>
              <a:t>Haemophilia</a:t>
            </a:r>
            <a:r>
              <a:rPr lang="en-US" i="1" dirty="0"/>
              <a:t> 20(1), 83–91 (2014). ):  &lt;</a:t>
            </a:r>
            <a:r>
              <a:rPr lang="en-US" i="1" dirty="0" smtClean="0"/>
              <a:t>2y</a:t>
            </a:r>
          </a:p>
          <a:p>
            <a:pPr lvl="1"/>
            <a:r>
              <a:rPr lang="de-DE" dirty="0"/>
              <a:t>Prompt </a:t>
            </a:r>
            <a:r>
              <a:rPr lang="de-DE" dirty="0" smtClean="0"/>
              <a:t>ITI at </a:t>
            </a:r>
            <a:r>
              <a:rPr lang="de-DE" dirty="0"/>
              <a:t>Inhibitor Diagnosis Regardless of </a:t>
            </a:r>
            <a:r>
              <a:rPr lang="de-DE" dirty="0" smtClean="0"/>
              <a:t>Titer:</a:t>
            </a: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sz="1500" dirty="0">
                <a:latin typeface="Arial" panose="020B0604020202020204" pitchFamily="34" charset="0"/>
              </a:rPr>
              <a:t>[Nakar et al, Haemophilia </a:t>
            </a:r>
            <a:r>
              <a:rPr lang="de-DE" sz="1500" dirty="0" smtClean="0">
                <a:latin typeface="Arial" panose="020B0604020202020204" pitchFamily="34" charset="0"/>
              </a:rPr>
              <a:t>2015]</a:t>
            </a:r>
            <a:endParaRPr lang="de-DE" sz="1500" b="1" dirty="0" smtClean="0"/>
          </a:p>
          <a:p>
            <a:pPr lvl="2"/>
            <a:r>
              <a:rPr lang="de-DE" sz="1800" i="1" dirty="0" smtClean="0">
                <a:latin typeface="Arial" panose="020B0604020202020204" pitchFamily="34" charset="0"/>
              </a:rPr>
              <a:t>ITI </a:t>
            </a:r>
            <a:r>
              <a:rPr lang="de-DE" sz="1800" i="1" dirty="0">
                <a:latin typeface="Arial" panose="020B0604020202020204" pitchFamily="34" charset="0"/>
              </a:rPr>
              <a:t>start within 1 month of detection: </a:t>
            </a:r>
            <a:r>
              <a:rPr lang="de-DE" sz="1800" dirty="0">
                <a:latin typeface="Arial" panose="020B0604020202020204" pitchFamily="34" charset="0"/>
              </a:rPr>
              <a:t>Success rate 91% (21/23 </a:t>
            </a:r>
            <a:r>
              <a:rPr lang="de-DE" sz="1800" dirty="0" smtClean="0">
                <a:latin typeface="Arial" panose="020B0604020202020204" pitchFamily="34" charset="0"/>
              </a:rPr>
              <a:t>pts)  </a:t>
            </a:r>
          </a:p>
          <a:p>
            <a:pPr lvl="2"/>
            <a:r>
              <a:rPr lang="de-DE" sz="1800" i="1" dirty="0" smtClean="0">
                <a:latin typeface="Arial" panose="020B0604020202020204" pitchFamily="34" charset="0"/>
              </a:rPr>
              <a:t>ITI </a:t>
            </a:r>
            <a:r>
              <a:rPr lang="de-DE" sz="1800" i="1" dirty="0">
                <a:latin typeface="Arial" panose="020B0604020202020204" pitchFamily="34" charset="0"/>
              </a:rPr>
              <a:t>start &gt;6 month of detection: </a:t>
            </a:r>
            <a:r>
              <a:rPr lang="de-DE" sz="1800" dirty="0">
                <a:latin typeface="Arial" panose="020B0604020202020204" pitchFamily="34" charset="0"/>
              </a:rPr>
              <a:t>Success rate 64% (7/11 </a:t>
            </a:r>
            <a:r>
              <a:rPr lang="de-DE" sz="1800" dirty="0" smtClean="0">
                <a:latin typeface="Arial" panose="020B0604020202020204" pitchFamily="34" charset="0"/>
              </a:rPr>
              <a:t>pts)</a:t>
            </a:r>
            <a:endParaRPr lang="en-US" dirty="0" smtClean="0"/>
          </a:p>
          <a:p>
            <a:r>
              <a:rPr lang="en-US" b="1" dirty="0" smtClean="0"/>
              <a:t>7-ITI </a:t>
            </a:r>
            <a:r>
              <a:rPr lang="en-US" b="1" dirty="0"/>
              <a:t>interruptions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&gt;2 </a:t>
            </a:r>
            <a:r>
              <a:rPr lang="en-US" dirty="0"/>
              <a:t>weeks </a:t>
            </a:r>
            <a:r>
              <a:rPr lang="en-US" dirty="0" smtClean="0"/>
              <a:t>are </a:t>
            </a:r>
            <a:r>
              <a:rPr lang="en-US" dirty="0"/>
              <a:t>associated with lower success rates </a:t>
            </a:r>
          </a:p>
          <a:p>
            <a:r>
              <a:rPr lang="en-US" b="1" dirty="0" smtClean="0"/>
              <a:t>8-FVIII </a:t>
            </a:r>
            <a:r>
              <a:rPr lang="en-US" b="1" dirty="0"/>
              <a:t>product </a:t>
            </a:r>
            <a:r>
              <a:rPr lang="en-US" b="1" dirty="0" smtClean="0"/>
              <a:t>type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pdFVIII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rFVIII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VWF contained FVIII : no </a:t>
            </a:r>
            <a:r>
              <a:rPr lang="en-US" dirty="0"/>
              <a:t>robust evidence support the superiority/inferiority of certain types of FVIII concentrates to be used for </a:t>
            </a:r>
            <a:r>
              <a:rPr lang="en-US" dirty="0" smtClean="0"/>
              <a:t>ITI</a:t>
            </a:r>
          </a:p>
          <a:p>
            <a:pPr lvl="1">
              <a:spcBef>
                <a:spcPts val="600"/>
              </a:spcBef>
              <a:buClr>
                <a:srgbClr val="002060"/>
              </a:buClr>
            </a:pPr>
            <a:r>
              <a:rPr lang="en-US" sz="22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In I-ITIR  and NAITIR most </a:t>
            </a:r>
            <a:r>
              <a:rPr lang="en-US" sz="22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patients are </a:t>
            </a:r>
            <a:r>
              <a:rPr lang="en-US" sz="220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tolerized</a:t>
            </a:r>
            <a:r>
              <a:rPr lang="en-US" sz="22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 with the same product in use at time of INH detection</a:t>
            </a:r>
          </a:p>
          <a:p>
            <a:pPr lvl="1">
              <a:spcBef>
                <a:spcPts val="600"/>
              </a:spcBef>
              <a:buClr>
                <a:srgbClr val="002060"/>
              </a:buClr>
            </a:pPr>
            <a:r>
              <a:rPr lang="en-US" sz="22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No </a:t>
            </a:r>
            <a:r>
              <a:rPr lang="en-US" sz="22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evidence to support switching to another FVIII product for de novo </a:t>
            </a:r>
            <a:r>
              <a:rPr lang="en-US" sz="22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ITI  </a:t>
            </a:r>
            <a:r>
              <a:rPr lang="en-US" sz="2200" i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[</a:t>
            </a:r>
            <a:r>
              <a:rPr lang="en-US" sz="2200" i="1" dirty="0" err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DiMichele</a:t>
            </a:r>
            <a:r>
              <a:rPr lang="en-US" sz="2200" i="1" dirty="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 et al. </a:t>
            </a:r>
            <a:r>
              <a:rPr lang="en-US" sz="2200" i="1" dirty="0" err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Haemophilia</a:t>
            </a:r>
            <a:r>
              <a:rPr lang="en-US" sz="2200" i="1" dirty="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 2007; 13 (Suppl. 1): </a:t>
            </a:r>
            <a:r>
              <a:rPr lang="en-US" sz="2200" i="1" dirty="0" smtClean="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1–22]</a:t>
            </a:r>
            <a:endParaRPr lang="en-US" sz="2200" i="1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lvl="1">
              <a:spcBef>
                <a:spcPts val="600"/>
              </a:spcBef>
              <a:buClr>
                <a:srgbClr val="002060"/>
              </a:buClr>
            </a:pPr>
            <a:endParaRPr lang="en-US" sz="22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68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pierung 11"/>
          <p:cNvGrpSpPr>
            <a:grpSpLocks/>
          </p:cNvGrpSpPr>
          <p:nvPr/>
        </p:nvGrpSpPr>
        <p:grpSpPr bwMode="auto">
          <a:xfrm>
            <a:off x="1524000" y="0"/>
            <a:ext cx="9144000" cy="6864350"/>
            <a:chOff x="0" y="0"/>
            <a:chExt cx="9144000" cy="6864350"/>
          </a:xfrm>
        </p:grpSpPr>
        <p:sp>
          <p:nvSpPr>
            <p:cNvPr id="3" name="Rechteck 2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solidFill>
              <a:srgbClr val="156B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pic>
          <p:nvPicPr>
            <p:cNvPr id="19493" name="Bild 3" descr="ObsITI-Illu_cd2_ppt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26" t="37646" b="32196"/>
            <a:stretch>
              <a:fillRect/>
            </a:stretch>
          </p:blipFill>
          <p:spPr bwMode="auto">
            <a:xfrm>
              <a:off x="5943600" y="0"/>
              <a:ext cx="2189163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0" y="6324600"/>
              <a:ext cx="539750" cy="539750"/>
            </a:xfrm>
            <a:prstGeom prst="rect">
              <a:avLst/>
            </a:prstGeom>
            <a:solidFill>
              <a:srgbClr val="C5DA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8" name="Gerade Verbindung 7"/>
            <p:cNvCxnSpPr/>
            <p:nvPr/>
          </p:nvCxnSpPr>
          <p:spPr>
            <a:xfrm rot="5400000" flipH="1" flipV="1">
              <a:off x="154782" y="608806"/>
              <a:ext cx="768350" cy="1587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rot="10800000">
              <a:off x="538163" y="225425"/>
              <a:ext cx="8605837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97" name="Textfeld 14"/>
            <p:cNvSpPr txBox="1">
              <a:spLocks noChangeArrowheads="1"/>
            </p:cNvSpPr>
            <p:nvPr/>
          </p:nvSpPr>
          <p:spPr bwMode="auto">
            <a:xfrm>
              <a:off x="685800" y="6488113"/>
              <a:ext cx="1085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100">
                <a:solidFill>
                  <a:srgbClr val="156BA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endParaRPr lang="en-US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989138" y="993775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sz="2200" b="1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FVIII/VWF - concentrate in ITI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sz="220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German Experience</a:t>
            </a:r>
            <a:endParaRPr lang="ru-RU" sz="2200">
              <a:solidFill>
                <a:srgbClr val="006A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Rectangle 51"/>
          <p:cNvSpPr>
            <a:spLocks noChangeArrowheads="1"/>
          </p:cNvSpPr>
          <p:nvPr/>
        </p:nvSpPr>
        <p:spPr bwMode="auto">
          <a:xfrm>
            <a:off x="7435850" y="6356351"/>
            <a:ext cx="3232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D60093"/>
              </a:buClr>
              <a:buFontTx/>
              <a:buNone/>
            </a:pPr>
            <a:r>
              <a:rPr lang="de-DE" sz="1000" i="1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Kreuz et al. Haematologica 2001; 89(s4): 16-22</a:t>
            </a:r>
          </a:p>
          <a:p>
            <a:pPr eaLnBrk="1" hangingPunct="1">
              <a:spcBef>
                <a:spcPct val="0"/>
              </a:spcBef>
              <a:buClr>
                <a:srgbClr val="D60093"/>
              </a:buClr>
              <a:buFontTx/>
              <a:buNone/>
            </a:pPr>
            <a:r>
              <a:rPr lang="de-DE" sz="1000" i="1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Auerswald et al. Haematologica 2003; 88(s9): 21-25</a:t>
            </a:r>
          </a:p>
        </p:txBody>
      </p:sp>
      <p:sp>
        <p:nvSpPr>
          <p:cNvPr id="19462" name="TextBox 17"/>
          <p:cNvSpPr txBox="1">
            <a:spLocks noChangeArrowheads="1"/>
          </p:cNvSpPr>
          <p:nvPr/>
        </p:nvSpPr>
        <p:spPr bwMode="auto">
          <a:xfrm>
            <a:off x="2874964" y="5957888"/>
            <a:ext cx="7115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en-US" sz="1500" b="1">
                <a:solidFill>
                  <a:srgbClr val="006AB3"/>
                </a:solidFill>
                <a:latin typeface="Arial" panose="020B0604020202020204" pitchFamily="34" charset="0"/>
              </a:rPr>
              <a:t>Decrease in ITI success rate with rFVIII was highly pronounced in the high responders and less in low responders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C" sz="1800" b="1">
              <a:solidFill>
                <a:srgbClr val="006AB3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9" descr="graph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700" y="1828801"/>
            <a:ext cx="6781800" cy="4048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6" name="Rechteck 15"/>
          <p:cNvSpPr/>
          <p:nvPr/>
        </p:nvSpPr>
        <p:spPr>
          <a:xfrm>
            <a:off x="8445500" y="1905000"/>
            <a:ext cx="762000" cy="762000"/>
          </a:xfrm>
          <a:prstGeom prst="rect">
            <a:avLst/>
          </a:prstGeom>
          <a:solidFill>
            <a:srgbClr val="DBF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100" b="1" dirty="0">
                <a:solidFill>
                  <a:schemeClr val="tx1"/>
                </a:solidFill>
              </a:rPr>
              <a:t>Frankfurt</a:t>
            </a:r>
          </a:p>
          <a:p>
            <a:pPr algn="ctr" eaLnBrk="1" hangingPunct="1">
              <a:defRPr/>
            </a:pPr>
            <a:r>
              <a:rPr lang="de-DE" sz="1100" b="1" dirty="0">
                <a:solidFill>
                  <a:schemeClr val="tx1"/>
                </a:solidFill>
              </a:rPr>
              <a:t>86%</a:t>
            </a:r>
          </a:p>
          <a:p>
            <a:pPr algn="ctr" eaLnBrk="1" hangingPunct="1">
              <a:defRPr/>
            </a:pPr>
            <a:r>
              <a:rPr lang="de-DE" sz="1100" dirty="0">
                <a:solidFill>
                  <a:schemeClr val="tx1"/>
                </a:solidFill>
              </a:rPr>
              <a:t>n=21</a:t>
            </a: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3359150" y="3517900"/>
          <a:ext cx="6942138" cy="2333626"/>
        </p:xfrm>
        <a:graphic>
          <a:graphicData uri="http://schemas.openxmlformats.org/drawingml/2006/table">
            <a:tbl>
              <a:tblPr/>
              <a:tblGrid>
                <a:gridCol w="2349500"/>
                <a:gridCol w="1600200"/>
                <a:gridCol w="1536700"/>
                <a:gridCol w="1455738"/>
              </a:tblGrid>
              <a:tr h="8524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&lt;1990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n=51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≥1990 – 7/2001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n=42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Success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pd F VIII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 F VIII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pd F VIII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3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High responders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78%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3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Low responders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9491" name="Textfeld 12"/>
          <p:cNvSpPr txBox="1">
            <a:spLocks noChangeArrowheads="1"/>
          </p:cNvSpPr>
          <p:nvPr/>
        </p:nvSpPr>
        <p:spPr bwMode="auto">
          <a:xfrm>
            <a:off x="2266950" y="506413"/>
            <a:ext cx="5403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options and regimens in ITI</a:t>
            </a:r>
          </a:p>
        </p:txBody>
      </p:sp>
    </p:spTree>
    <p:extLst>
      <p:ext uri="{BB962C8B-B14F-4D97-AF65-F5344CB8AC3E}">
        <p14:creationId xmlns:p14="http://schemas.microsoft.com/office/powerpoint/2010/main" val="25238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pierung 11"/>
          <p:cNvGrpSpPr>
            <a:grpSpLocks/>
          </p:cNvGrpSpPr>
          <p:nvPr/>
        </p:nvGrpSpPr>
        <p:grpSpPr bwMode="auto">
          <a:xfrm>
            <a:off x="1524000" y="0"/>
            <a:ext cx="9144000" cy="6864350"/>
            <a:chOff x="0" y="0"/>
            <a:chExt cx="9144000" cy="6864350"/>
          </a:xfrm>
        </p:grpSpPr>
        <p:sp>
          <p:nvSpPr>
            <p:cNvPr id="3" name="Rechteck 2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solidFill>
              <a:srgbClr val="156B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pic>
          <p:nvPicPr>
            <p:cNvPr id="21543" name="Bild 3" descr="ObsITI-Illu_cd2_ppt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26" t="37646" b="32196"/>
            <a:stretch>
              <a:fillRect/>
            </a:stretch>
          </p:blipFill>
          <p:spPr bwMode="auto">
            <a:xfrm>
              <a:off x="5943600" y="0"/>
              <a:ext cx="2189163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0" y="6324600"/>
              <a:ext cx="539750" cy="539750"/>
            </a:xfrm>
            <a:prstGeom prst="rect">
              <a:avLst/>
            </a:prstGeom>
            <a:solidFill>
              <a:srgbClr val="C5DA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8" name="Gerade Verbindung 7"/>
            <p:cNvCxnSpPr/>
            <p:nvPr/>
          </p:nvCxnSpPr>
          <p:spPr>
            <a:xfrm rot="5400000" flipH="1" flipV="1">
              <a:off x="154782" y="608806"/>
              <a:ext cx="768350" cy="1587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rot="10800000">
              <a:off x="538163" y="225425"/>
              <a:ext cx="8605837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47" name="Textfeld 14"/>
            <p:cNvSpPr txBox="1">
              <a:spLocks noChangeArrowheads="1"/>
            </p:cNvSpPr>
            <p:nvPr/>
          </p:nvSpPr>
          <p:spPr bwMode="auto">
            <a:xfrm>
              <a:off x="685800" y="6488113"/>
              <a:ext cx="1085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100">
                <a:solidFill>
                  <a:srgbClr val="156BA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524000" y="865188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GB" sz="1800" b="1">
                <a:solidFill>
                  <a:srgbClr val="156BA1"/>
                </a:solidFill>
                <a:latin typeface="Arial" panose="020B0604020202020204" pitchFamily="34" charset="0"/>
              </a:rPr>
              <a:t>Reversal of ITI-Failure 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GB" sz="1800" b="1">
                <a:solidFill>
                  <a:srgbClr val="156BA1"/>
                </a:solidFill>
                <a:latin typeface="Arial" panose="020B0604020202020204" pitchFamily="34" charset="0"/>
              </a:rPr>
              <a:t>With change of high purity FVIII concentrates without VWF </a:t>
            </a:r>
          </a:p>
          <a:p>
            <a:pPr algn="ctr" eaLnBrk="1" hangingPunct="1">
              <a:buFontTx/>
              <a:buNone/>
            </a:pPr>
            <a:r>
              <a:rPr lang="en-GB" sz="1800" b="1">
                <a:solidFill>
                  <a:srgbClr val="156BA1"/>
                </a:solidFill>
                <a:latin typeface="Arial" panose="020B0604020202020204" pitchFamily="34" charset="0"/>
              </a:rPr>
              <a:t>to FVIII with high content of VWF* (1993-2001) </a:t>
            </a:r>
            <a:endParaRPr lang="de-DE" sz="1800" b="1">
              <a:solidFill>
                <a:srgbClr val="156BA1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209800" y="5748339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sz="1400">
                <a:solidFill>
                  <a:srgbClr val="156BA1"/>
                </a:solidFill>
                <a:latin typeface="Arial" panose="020B0604020202020204" pitchFamily="34" charset="0"/>
              </a:rPr>
              <a:t>Haemate P® (CSL Behring), Immunate® (Baxter), Haemoctin® (Biotest), Octanate® (Octapharma), Fanhdi® (Grifols), FVIII Intersero® (Intersero)</a:t>
            </a:r>
          </a:p>
        </p:txBody>
      </p:sp>
      <p:graphicFrame>
        <p:nvGraphicFramePr>
          <p:cNvPr id="18" name="Group 7"/>
          <p:cNvGraphicFramePr>
            <a:graphicFrameLocks noGrp="1"/>
          </p:cNvGraphicFramePr>
          <p:nvPr/>
        </p:nvGraphicFramePr>
        <p:xfrm>
          <a:off x="2514600" y="2427288"/>
          <a:ext cx="7162800" cy="2590802"/>
        </p:xfrm>
        <a:graphic>
          <a:graphicData uri="http://schemas.openxmlformats.org/drawingml/2006/table">
            <a:tbl>
              <a:tblPr/>
              <a:tblGrid>
                <a:gridCol w="4495800"/>
                <a:gridCol w="1371600"/>
                <a:gridCol w="129540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High </a:t>
                      </a:r>
                      <a:r>
                        <a:rPr kumimoji="0" 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responders</a:t>
                      </a: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 (&gt;5 BU) n=13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median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range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56BA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Age at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first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 ED (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years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0.1-50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Number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 of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EDs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until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inhibitor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4-100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Maximum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inhibitor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titre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 (BU)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8-287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Time until change of concentrate (months)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1.4-20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Time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until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complete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success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 (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months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6BA1"/>
                          </a:solidFill>
                          <a:effectLst/>
                          <a:latin typeface="Arial" pitchFamily="-65" charset="0"/>
                        </a:rPr>
                        <a:t>5-36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39" name="Rectangle 37"/>
          <p:cNvSpPr>
            <a:spLocks noChangeArrowheads="1"/>
          </p:cNvSpPr>
          <p:nvPr/>
        </p:nvSpPr>
        <p:spPr bwMode="auto">
          <a:xfrm>
            <a:off x="2497138" y="5116513"/>
            <a:ext cx="754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</a:rPr>
              <a:t>Complete success in 10/13 patients (77%)</a:t>
            </a:r>
          </a:p>
        </p:txBody>
      </p:sp>
      <p:sp>
        <p:nvSpPr>
          <p:cNvPr id="21540" name="Textfeld 12"/>
          <p:cNvSpPr txBox="1">
            <a:spLocks noChangeArrowheads="1"/>
          </p:cNvSpPr>
          <p:nvPr/>
        </p:nvSpPr>
        <p:spPr bwMode="auto">
          <a:xfrm>
            <a:off x="2266950" y="506413"/>
            <a:ext cx="5403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options and regimens in ITI</a:t>
            </a:r>
          </a:p>
        </p:txBody>
      </p:sp>
      <p:sp>
        <p:nvSpPr>
          <p:cNvPr id="21541" name="Rectangle 38"/>
          <p:cNvSpPr>
            <a:spLocks noChangeArrowheads="1"/>
          </p:cNvSpPr>
          <p:nvPr/>
        </p:nvSpPr>
        <p:spPr bwMode="auto">
          <a:xfrm>
            <a:off x="7900988" y="6364288"/>
            <a:ext cx="2500312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FFFF00"/>
              </a:buClr>
              <a:buFont typeface="Times" panose="02020603050405020304" pitchFamily="18" charset="0"/>
              <a:buNone/>
            </a:pPr>
            <a:r>
              <a:rPr lang="en-GB" sz="1200">
                <a:solidFill>
                  <a:srgbClr val="156BA1"/>
                </a:solidFill>
                <a:latin typeface="Arial" panose="020B0604020202020204" pitchFamily="34" charset="0"/>
              </a:rPr>
              <a:t>Kreuz et al, Haematologica 2001</a:t>
            </a:r>
          </a:p>
        </p:txBody>
      </p:sp>
    </p:spTree>
    <p:extLst>
      <p:ext uri="{BB962C8B-B14F-4D97-AF65-F5344CB8AC3E}">
        <p14:creationId xmlns:p14="http://schemas.microsoft.com/office/powerpoint/2010/main" val="8909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6686"/>
            <a:ext cx="10515600" cy="5480277"/>
          </a:xfrm>
        </p:spPr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/>
              <a:t>role for FVIII product type as predictor of ITI outcome is currently prospectively investigated in: </a:t>
            </a:r>
          </a:p>
          <a:p>
            <a:pPr lvl="1"/>
            <a:r>
              <a:rPr lang="en-US" sz="3200" dirty="0"/>
              <a:t>The ongoing Italian registry </a:t>
            </a:r>
            <a:r>
              <a:rPr lang="en-US" sz="3200" dirty="0" smtClean="0"/>
              <a:t>; </a:t>
            </a:r>
            <a:endParaRPr lang="en-US" sz="3200" dirty="0"/>
          </a:p>
          <a:p>
            <a:pPr lvl="1"/>
            <a:r>
              <a:rPr lang="en-US" sz="3200" dirty="0"/>
              <a:t>A multinational observational ITI Study (i.e., the </a:t>
            </a:r>
            <a:r>
              <a:rPr lang="en-US" sz="3200" dirty="0" err="1"/>
              <a:t>ObsITI</a:t>
            </a:r>
            <a:r>
              <a:rPr lang="en-US" sz="3200" dirty="0"/>
              <a:t> study) </a:t>
            </a:r>
            <a:r>
              <a:rPr lang="en-US" sz="3200" dirty="0" smtClean="0"/>
              <a:t>; </a:t>
            </a:r>
            <a:endParaRPr lang="en-US" sz="3200" dirty="0"/>
          </a:p>
          <a:p>
            <a:pPr lvl="1"/>
            <a:r>
              <a:rPr lang="en-US" sz="3200" dirty="0"/>
              <a:t>A randomized controlled trial comparing the use of VWF-containing products versus recombinant FVIII for high-dose (i.e., 200 IU/kg/day) ITI treatment in naïve poor risk; patients (i.e., the RESIST study) </a:t>
            </a:r>
            <a:r>
              <a:rPr lang="en-US" sz="3200" dirty="0" smtClean="0"/>
              <a:t>.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77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58200" cy="11430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z="2400" b="1"/>
              <a:t>Bleeds/surgery and infections / inflammatory processes </a:t>
            </a:r>
            <a:endParaRPr lang="en-US" smtClean="0"/>
          </a:p>
        </p:txBody>
      </p:sp>
      <p:sp>
        <p:nvSpPr>
          <p:cNvPr id="12595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smtClean="0">
                <a:solidFill>
                  <a:srgbClr val="006AB3"/>
                </a:solidFill>
              </a:rPr>
              <a:t>Good prognosis patients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768600"/>
            <a:ext cx="4040188" cy="395128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6AB3"/>
                </a:solidFill>
              </a:rPr>
              <a:t>Bleeds during ITI had no influence on outcome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sz="1600" dirty="0">
                <a:solidFill>
                  <a:srgbClr val="006AB3"/>
                </a:solidFill>
              </a:rPr>
              <a:t>Hay/</a:t>
            </a:r>
            <a:r>
              <a:rPr lang="en-US" sz="1600" dirty="0" err="1">
                <a:solidFill>
                  <a:srgbClr val="006AB3"/>
                </a:solidFill>
              </a:rPr>
              <a:t>DiMichele</a:t>
            </a:r>
            <a:r>
              <a:rPr lang="en-US" sz="1600" dirty="0">
                <a:solidFill>
                  <a:srgbClr val="006AB3"/>
                </a:solidFill>
              </a:rPr>
              <a:t> </a:t>
            </a:r>
            <a:r>
              <a:rPr lang="en-US" sz="1600" i="1" dirty="0">
                <a:solidFill>
                  <a:srgbClr val="006AB3"/>
                </a:solidFill>
              </a:rPr>
              <a:t>Blood, 2012 </a:t>
            </a:r>
            <a:endParaRPr lang="en-US" sz="1600" dirty="0"/>
          </a:p>
        </p:txBody>
      </p:sp>
      <p:sp>
        <p:nvSpPr>
          <p:cNvPr id="12595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smtClean="0">
                <a:solidFill>
                  <a:srgbClr val="006AB3"/>
                </a:solidFill>
              </a:rPr>
              <a:t>Poor prognosis patients</a:t>
            </a:r>
            <a:endParaRPr lang="en-US" smtClean="0"/>
          </a:p>
        </p:txBody>
      </p:sp>
      <p:pic>
        <p:nvPicPr>
          <p:cNvPr id="125958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8962" y="3659188"/>
            <a:ext cx="4645025" cy="2500312"/>
          </a:xfrm>
        </p:spPr>
      </p:pic>
      <p:sp>
        <p:nvSpPr>
          <p:cNvPr id="125959" name="Rectangle 9"/>
          <p:cNvSpPr>
            <a:spLocks noChangeArrowheads="1"/>
          </p:cNvSpPr>
          <p:nvPr/>
        </p:nvSpPr>
        <p:spPr bwMode="auto">
          <a:xfrm>
            <a:off x="5867400" y="250507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6AB3"/>
                </a:solidFill>
              </a:rPr>
              <a:t>Monthly bleeding rate correlated with ITI outcome (p=0.0009)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800" dirty="0">
              <a:solidFill>
                <a:srgbClr val="006AB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1800" dirty="0">
              <a:solidFill>
                <a:srgbClr val="006AB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6AB3"/>
                </a:solidFill>
              </a:rPr>
              <a:t> </a:t>
            </a:r>
          </a:p>
        </p:txBody>
      </p:sp>
      <p:sp>
        <p:nvSpPr>
          <p:cNvPr id="125960" name="Rectangle 10"/>
          <p:cNvSpPr>
            <a:spLocks noChangeArrowheads="1"/>
          </p:cNvSpPr>
          <p:nvPr/>
        </p:nvSpPr>
        <p:spPr bwMode="auto">
          <a:xfrm>
            <a:off x="7219156" y="6307137"/>
            <a:ext cx="154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006AB3"/>
                </a:solidFill>
              </a:rPr>
              <a:t>ObsITI</a:t>
            </a:r>
            <a:r>
              <a:rPr lang="en-US" sz="1800" dirty="0">
                <a:solidFill>
                  <a:srgbClr val="006AB3"/>
                </a:solidFill>
              </a:rPr>
              <a:t>-Study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3947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5"/>
          <p:cNvSpPr>
            <a:spLocks noGrp="1"/>
          </p:cNvSpPr>
          <p:nvPr>
            <p:ph type="title"/>
          </p:nvPr>
        </p:nvSpPr>
        <p:spPr>
          <a:xfrm>
            <a:off x="0" y="190954"/>
            <a:ext cx="11821885" cy="1325563"/>
          </a:xfrm>
        </p:spPr>
        <p:txBody>
          <a:bodyPr/>
          <a:lstStyle/>
          <a:p>
            <a:pPr algn="ctr" eaLnBrk="1" hangingPunct="1"/>
            <a:r>
              <a:rPr lang="en-US" sz="2800" b="1" dirty="0"/>
              <a:t>Potential outcome predictors in immune tolerance (ITT)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6142" y="1179059"/>
          <a:ext cx="8229600" cy="5034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400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IITR</a:t>
                      </a:r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GITR</a:t>
                      </a:r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NAITR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147213" marR="147213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Success Rate</a:t>
                      </a:r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  <a:endParaRPr lang="en-US" sz="1800" dirty="0"/>
                    </a:p>
                  </a:txBody>
                  <a:tcPr marL="147213" marR="147213" marT="45711" marB="45711"/>
                </a:tc>
              </a:tr>
              <a:tr h="64004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Pre-Induction Titer &lt; 10 BU</a:t>
                      </a:r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 </a:t>
                      </a:r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dirty="0"/>
                    </a:p>
                  </a:txBody>
                  <a:tcPr marL="147213" marR="147213" marT="45711" marB="45711"/>
                </a:tc>
              </a:tr>
              <a:tr h="64004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Historical Peak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Titre</a:t>
                      </a:r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147213" marR="147213" marT="45711" marB="45711"/>
                </a:tc>
              </a:tr>
              <a:tr h="64004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at ITT Initiation</a:t>
                      </a:r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47213" marR="147213" marT="45711" marB="45711"/>
                </a:tc>
              </a:tr>
              <a:tr h="91435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Interval (Diagnosis to ITT)</a:t>
                      </a:r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47213" marR="147213" marT="45711" marB="45711"/>
                </a:tc>
              </a:tr>
              <a:tr h="1188665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Daily Dose: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Overall success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Time to Success</a:t>
                      </a:r>
                      <a:endParaRPr lang="en-US" sz="16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147213" marR="147213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147213" marR="147213"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059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buClr>
                <a:srgbClr val="001965"/>
              </a:buClr>
              <a:buFont typeface="Verdana" panose="020B0604030504040204" pitchFamily="34" charset="0"/>
              <a:buNone/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Success factors for ITT</a:t>
            </a:r>
          </a:p>
        </p:txBody>
      </p:sp>
      <p:sp>
        <p:nvSpPr>
          <p:cNvPr id="132099" name="Text Box 4"/>
          <p:cNvSpPr txBox="1">
            <a:spLocks noChangeArrowheads="1"/>
          </p:cNvSpPr>
          <p:nvPr/>
        </p:nvSpPr>
        <p:spPr bwMode="auto">
          <a:xfrm>
            <a:off x="4308928" y="644479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Modified from Kroner </a:t>
            </a:r>
            <a:r>
              <a:rPr lang="en-US" sz="1000" i="1" dirty="0" err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Vox</a:t>
            </a:r>
            <a:r>
              <a:rPr lang="en-US" sz="1000" i="1" dirty="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 Sang </a:t>
            </a: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1999;77:33-37</a:t>
            </a:r>
          </a:p>
        </p:txBody>
      </p:sp>
      <p:graphicFrame>
        <p:nvGraphicFramePr>
          <p:cNvPr id="30724" name="Group 117"/>
          <p:cNvGraphicFramePr>
            <a:graphicFrameLocks noGrp="1"/>
          </p:cNvGraphicFramePr>
          <p:nvPr/>
        </p:nvGraphicFramePr>
        <p:xfrm>
          <a:off x="1262743" y="1764134"/>
          <a:ext cx="9117239" cy="4508404"/>
        </p:xfrm>
        <a:graphic>
          <a:graphicData uri="http://schemas.openxmlformats.org/drawingml/2006/table">
            <a:tbl>
              <a:tblPr/>
              <a:tblGrid>
                <a:gridCol w="2265262"/>
                <a:gridCol w="1938642"/>
                <a:gridCol w="2177461"/>
                <a:gridCol w="1348621"/>
                <a:gridCol w="1387253"/>
              </a:tblGrid>
              <a:tr h="207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                                  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382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Historical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titre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 (BU/mL)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Pre ITT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titre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 (BU/mL)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Dose (U/kg/day)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&lt;50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&lt;50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81/93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87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&gt;199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23/24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96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10-20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&lt;50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2/3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67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50-199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11/14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89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&gt;199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1/3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33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50-200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&lt;50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8/12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67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50-199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14/17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82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&gt;199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3/4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75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10-20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50-199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2/6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33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&gt;199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3/4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75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&gt;20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50-199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8/12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67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&gt;199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5/7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71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&gt;200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50-199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5/11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45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&gt;199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7/7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100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10-20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50-199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1/3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33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&gt;199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3/4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75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&gt;20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50-199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1/23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4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cs typeface="Arial" charset="0"/>
                        <a:sym typeface="Verdana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&gt;199</a:t>
                      </a:r>
                    </a:p>
                  </a:txBody>
                  <a:tcPr marL="0" marR="936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12/18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Arial" charset="0"/>
                          <a:sym typeface="Verdana" pitchFamily="34" charset="0"/>
                        </a:rPr>
                        <a:t>67</a:t>
                      </a:r>
                    </a:p>
                  </a:txBody>
                  <a:tcPr marL="360000" marR="54000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205" name="Textfeld 5"/>
          <p:cNvSpPr txBox="1">
            <a:spLocks noChangeArrowheads="1"/>
          </p:cNvSpPr>
          <p:nvPr/>
        </p:nvSpPr>
        <p:spPr bwMode="auto">
          <a:xfrm>
            <a:off x="1930401" y="1425575"/>
            <a:ext cx="63882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6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North American (NAITR) and International (IITR) registries: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7653677" y="1690688"/>
            <a:ext cx="17908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ctr" fontAlgn="base"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sz="1200" b="1" dirty="0">
                <a:solidFill>
                  <a:srgbClr val="002060"/>
                </a:solidFill>
                <a:latin typeface="Verdana" pitchFamily="34" charset="0"/>
                <a:cs typeface="Arial" charset="0"/>
                <a:sym typeface="Verdana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3671773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Good risk patients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9485" y="1426029"/>
            <a:ext cx="11549743" cy="4750934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Age &lt;8 years at time of study </a:t>
            </a:r>
            <a:r>
              <a:rPr lang="en-US" dirty="0" smtClean="0"/>
              <a:t>entry</a:t>
            </a:r>
            <a:r>
              <a:rPr lang="en-US" dirty="0"/>
              <a:t>*</a:t>
            </a:r>
          </a:p>
          <a:p>
            <a:r>
              <a:rPr lang="en-US" dirty="0"/>
              <a:t>Historical peak titer ≤ 200 BU/ml; </a:t>
            </a:r>
          </a:p>
          <a:p>
            <a:r>
              <a:rPr lang="en-US" dirty="0"/>
              <a:t>Decrease of the inhibitor titer to ≤10 BU/ml in &lt;24 </a:t>
            </a:r>
            <a:r>
              <a:rPr lang="en-US" dirty="0" smtClean="0"/>
              <a:t>months</a:t>
            </a:r>
            <a:r>
              <a:rPr lang="en-US" dirty="0"/>
              <a:t>*</a:t>
            </a:r>
          </a:p>
          <a:p>
            <a:r>
              <a:rPr lang="en-US" dirty="0"/>
              <a:t>Pre-ITI titer ≤10 BU/ml; </a:t>
            </a:r>
          </a:p>
          <a:p>
            <a:r>
              <a:rPr lang="en-US" dirty="0"/>
              <a:t>Patients naïve to previous ITI </a:t>
            </a:r>
            <a:r>
              <a:rPr lang="en-US" dirty="0" smtClean="0"/>
              <a:t>courses*</a:t>
            </a:r>
          </a:p>
          <a:p>
            <a:pPr marL="0" indent="0">
              <a:buNone/>
            </a:pPr>
            <a:r>
              <a:rPr lang="en-US" dirty="0"/>
              <a:t>sufficient to have at least one negative predictor to label patients as ‘bad risk’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1600" i="1" dirty="0"/>
              <a:t>Maria Elisa </a:t>
            </a:r>
            <a:r>
              <a:rPr lang="en-US" sz="1600" i="1" dirty="0" smtClean="0"/>
              <a:t>Mancuso </a:t>
            </a:r>
            <a:r>
              <a:rPr lang="en-US" sz="1600" b="1" i="1" dirty="0" err="1" smtClean="0"/>
              <a:t>Clin</a:t>
            </a:r>
            <a:r>
              <a:rPr lang="en-US" sz="1600" b="1" i="1" dirty="0"/>
              <a:t>. Invest. (</a:t>
            </a:r>
            <a:r>
              <a:rPr lang="en-US" sz="1600" b="1" i="1" dirty="0" err="1"/>
              <a:t>Lond</a:t>
            </a:r>
            <a:r>
              <a:rPr lang="en-US" sz="1600" b="1" i="1" dirty="0"/>
              <a:t>.) </a:t>
            </a:r>
            <a:r>
              <a:rPr lang="en-US" sz="1600" i="1" dirty="0"/>
              <a:t>(2015) 5(3</a:t>
            </a:r>
            <a:r>
              <a:rPr lang="en-US" sz="1600" i="1" dirty="0" smtClean="0"/>
              <a:t>)</a:t>
            </a:r>
          </a:p>
          <a:p>
            <a:pPr marL="0" indent="0" algn="ctr">
              <a:buNone/>
            </a:pPr>
            <a:r>
              <a:rPr lang="en-US" sz="1600" i="1" dirty="0" smtClean="0"/>
              <a:t> </a:t>
            </a:r>
          </a:p>
          <a:p>
            <a:pPr marL="0" indent="0">
              <a:buNone/>
            </a:pPr>
            <a:r>
              <a:rPr lang="en-US" sz="2400" i="1" dirty="0" smtClean="0"/>
              <a:t>*just for inclusion into the I-ITI Study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04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management of patients who failed ITI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Increasing FVIII dose up to 200 IU/kg/day; </a:t>
            </a:r>
          </a:p>
          <a:p>
            <a:r>
              <a:rPr lang="en-US" dirty="0"/>
              <a:t>Changing FVIII product type by switching from recombinant to plasma-derived concentrates (or vice versa) since up to now no superiority of one class over the other has been demonstrated and the role for VWF is only suggested; </a:t>
            </a:r>
          </a:p>
          <a:p>
            <a:r>
              <a:rPr lang="en-US" dirty="0"/>
              <a:t>Adding immunosuppressive drugs.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5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ITI in Inhibitor patients: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More Cost of Treatment:</a:t>
            </a:r>
          </a:p>
          <a:p>
            <a:pPr lvl="1"/>
            <a:r>
              <a:rPr lang="en-US" dirty="0" err="1" smtClean="0"/>
              <a:t>Limitted</a:t>
            </a:r>
            <a:r>
              <a:rPr lang="en-US" dirty="0" smtClean="0"/>
              <a:t>  access </a:t>
            </a:r>
            <a:r>
              <a:rPr lang="en-US" dirty="0"/>
              <a:t>to </a:t>
            </a:r>
            <a:r>
              <a:rPr lang="en-US" dirty="0" smtClean="0"/>
              <a:t>product</a:t>
            </a:r>
          </a:p>
          <a:p>
            <a:pPr lvl="1"/>
            <a:r>
              <a:rPr lang="en-US" dirty="0"/>
              <a:t>No prophylaxis in low and middle income </a:t>
            </a:r>
            <a:r>
              <a:rPr lang="en-US" dirty="0" smtClean="0"/>
              <a:t>countries</a:t>
            </a:r>
          </a:p>
          <a:p>
            <a:pPr lvl="1"/>
            <a:r>
              <a:rPr lang="en-US" dirty="0"/>
              <a:t>More </a:t>
            </a:r>
            <a:r>
              <a:rPr lang="en-US" dirty="0" smtClean="0"/>
              <a:t>morbidity</a:t>
            </a:r>
          </a:p>
          <a:p>
            <a:pPr lvl="0"/>
            <a:r>
              <a:rPr lang="en-US" dirty="0" smtClean="0"/>
              <a:t>No lab. monitoring for treatment</a:t>
            </a:r>
          </a:p>
          <a:p>
            <a:pPr lvl="0"/>
            <a:r>
              <a:rPr lang="en-US" dirty="0" smtClean="0"/>
              <a:t>Less than 100% responsiveness to both BPAs</a:t>
            </a:r>
          </a:p>
          <a:p>
            <a:pPr lvl="0"/>
            <a:r>
              <a:rPr lang="en-US" dirty="0" smtClean="0"/>
              <a:t>Less QOL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35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international consensus: </a:t>
            </a:r>
            <a:br>
              <a:rPr lang="en-US" dirty="0" smtClean="0"/>
            </a:br>
            <a:r>
              <a:rPr lang="en-US" sz="1600" dirty="0"/>
              <a:t>an international panel of </a:t>
            </a:r>
            <a:r>
              <a:rPr lang="en-US" sz="1600" dirty="0" err="1"/>
              <a:t>haemophilia</a:t>
            </a:r>
            <a:r>
              <a:rPr lang="en-US" sz="1600" dirty="0"/>
              <a:t> opinion leaders gathered in New York, NY, on 9– 11 June 2006, and again in London, England, on 14– 16 September 2006, </a:t>
            </a:r>
            <a:endParaRPr lang="en-US" dirty="0" smtClean="0"/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to accomplish two goals: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to critically evaluate the quality of the published literature on ITI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To formulate consensus on a set of recommendations for ITI:</a:t>
            </a:r>
          </a:p>
          <a:p>
            <a:pPr>
              <a:buFontTx/>
              <a:buNone/>
            </a:pPr>
            <a:endParaRPr lang="en-US" smtClean="0"/>
          </a:p>
          <a:p>
            <a:pPr lvl="1"/>
            <a:r>
              <a:rPr lang="en-US" smtClean="0"/>
              <a:t>When and how to start</a:t>
            </a:r>
          </a:p>
          <a:p>
            <a:pPr lvl="1"/>
            <a:r>
              <a:rPr lang="en-US" smtClean="0"/>
              <a:t>Dose and protocols</a:t>
            </a:r>
          </a:p>
          <a:p>
            <a:pPr lvl="1"/>
            <a:r>
              <a:rPr lang="en-US" smtClean="0"/>
              <a:t>Defining complete and partial success and failure</a:t>
            </a:r>
          </a:p>
          <a:p>
            <a:pPr lvl="1"/>
            <a:r>
              <a:rPr lang="en-US" smtClean="0"/>
              <a:t>Defining ITI outcome</a:t>
            </a:r>
          </a:p>
          <a:p>
            <a:pPr lvl="1"/>
            <a:r>
              <a:rPr lang="en-US" smtClean="0"/>
              <a:t>Supporting care during ITI</a:t>
            </a:r>
          </a:p>
        </p:txBody>
      </p:sp>
    </p:spTree>
    <p:extLst>
      <p:ext uri="{BB962C8B-B14F-4D97-AF65-F5344CB8AC3E}">
        <p14:creationId xmlns:p14="http://schemas.microsoft.com/office/powerpoint/2010/main" val="33911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>
              <a:buClr>
                <a:srgbClr val="001965"/>
              </a:buClr>
            </a:pPr>
            <a:r>
              <a:rPr lang="en-US" dirty="0" smtClean="0"/>
              <a:t>International </a:t>
            </a:r>
            <a:r>
              <a:rPr lang="en-US" dirty="0"/>
              <a:t>consensus: </a:t>
            </a:r>
            <a:br>
              <a:rPr lang="en-US" dirty="0"/>
            </a:br>
            <a:r>
              <a:rPr lang="en-US" sz="1800" dirty="0"/>
              <a:t>an international panel of </a:t>
            </a:r>
            <a:r>
              <a:rPr lang="en-US" sz="1800" dirty="0" err="1"/>
              <a:t>haemophilia</a:t>
            </a:r>
            <a:r>
              <a:rPr lang="en-US" sz="1800" dirty="0"/>
              <a:t> opinion leaders gathered in New York, NY, on 9– 11 June 2006, and again in London, England, on 14– 16 September 2006, </a:t>
            </a:r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39267" name="Content Placeholder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Clr>
                <a:srgbClr val="009FDA"/>
              </a:buClr>
              <a:buFont typeface="Verdana" panose="020B0604030504040204" pitchFamily="34" charset="0"/>
              <a:buChar char="•"/>
            </a:pPr>
            <a:endParaRPr lang="en-US" dirty="0" smtClean="0">
              <a:solidFill>
                <a:srgbClr val="001965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4024313" y="6291263"/>
            <a:ext cx="4651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000" dirty="0" err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DiMichele</a:t>
            </a: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sz="1000" i="1" dirty="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et al</a:t>
            </a: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. </a:t>
            </a:r>
            <a:r>
              <a:rPr lang="en-US" sz="1000" i="1" dirty="0" err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Haemophilia</a:t>
            </a: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 2007; 13 (Suppl. 1): 1–22</a:t>
            </a:r>
          </a:p>
        </p:txBody>
      </p:sp>
      <p:sp>
        <p:nvSpPr>
          <p:cNvPr id="139269" name="Textfeld 5"/>
          <p:cNvSpPr txBox="1">
            <a:spLocks noChangeArrowheads="1"/>
          </p:cNvSpPr>
          <p:nvPr/>
        </p:nvSpPr>
        <p:spPr bwMode="auto">
          <a:xfrm>
            <a:off x="5592764" y="1689100"/>
            <a:ext cx="1970411" cy="338554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en-US" sz="1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When to start ITI</a:t>
            </a:r>
          </a:p>
        </p:txBody>
      </p:sp>
      <p:sp>
        <p:nvSpPr>
          <p:cNvPr id="139270" name="Textfeld 6"/>
          <p:cNvSpPr txBox="1">
            <a:spLocks noChangeArrowheads="1"/>
          </p:cNvSpPr>
          <p:nvPr/>
        </p:nvSpPr>
        <p:spPr bwMode="auto">
          <a:xfrm>
            <a:off x="2038350" y="2628900"/>
            <a:ext cx="4311650" cy="27813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72000" tIns="36000" rIns="72000" bIns="36000"/>
          <a:lstStyle>
            <a:lvl1pPr marL="266700" indent="-2667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1965"/>
              </a:buClr>
              <a:buNone/>
            </a:pPr>
            <a:r>
              <a:rPr lang="en-US" sz="1600" b="1" dirty="0">
                <a:solidFill>
                  <a:srgbClr val="001965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Wait until INH </a:t>
            </a:r>
            <a:r>
              <a:rPr lang="en-US" sz="1600" b="1" dirty="0" err="1">
                <a:solidFill>
                  <a:srgbClr val="001965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titre</a:t>
            </a:r>
            <a:r>
              <a:rPr lang="en-US" sz="1600" b="1" dirty="0">
                <a:solidFill>
                  <a:srgbClr val="001965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 &lt;10 BU/mL</a:t>
            </a:r>
          </a:p>
          <a:p>
            <a:pPr>
              <a:spcBef>
                <a:spcPts val="600"/>
              </a:spcBef>
              <a:buClr>
                <a:srgbClr val="001965"/>
              </a:buClr>
            </a:pPr>
            <a:r>
              <a:rPr lang="en-US" sz="1600" dirty="0">
                <a:solidFill>
                  <a:srgbClr val="001965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Wait is usually fairly </a:t>
            </a:r>
            <a:r>
              <a:rPr lang="en-US" sz="1600" dirty="0" smtClean="0">
                <a:solidFill>
                  <a:srgbClr val="001965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short</a:t>
            </a:r>
            <a:r>
              <a:rPr lang="en-US" sz="1600" b="1" dirty="0" smtClean="0">
                <a:solidFill>
                  <a:srgbClr val="FF000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*</a:t>
            </a:r>
            <a:endParaRPr lang="en-US" sz="1600" b="1" dirty="0">
              <a:solidFill>
                <a:srgbClr val="FF0000"/>
              </a:solidFill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001965"/>
              </a:buClr>
            </a:pPr>
            <a:r>
              <a:rPr lang="en-US" sz="1600" dirty="0">
                <a:solidFill>
                  <a:srgbClr val="001965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Most children will be very young at start of ITI</a:t>
            </a:r>
          </a:p>
          <a:p>
            <a:pPr>
              <a:spcBef>
                <a:spcPts val="600"/>
              </a:spcBef>
              <a:buClr>
                <a:srgbClr val="001965"/>
              </a:buClr>
            </a:pPr>
            <a:r>
              <a:rPr lang="en-US" sz="1600" dirty="0">
                <a:solidFill>
                  <a:srgbClr val="001965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Close surveillance of INH titer during waiting period is essential</a:t>
            </a:r>
          </a:p>
          <a:p>
            <a:pPr>
              <a:spcBef>
                <a:spcPts val="600"/>
              </a:spcBef>
              <a:buClr>
                <a:srgbClr val="001965"/>
              </a:buClr>
            </a:pPr>
            <a:r>
              <a:rPr lang="en-US" sz="1600" dirty="0">
                <a:solidFill>
                  <a:srgbClr val="001965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Avoid FVIII exposure during waiting period</a:t>
            </a:r>
          </a:p>
          <a:p>
            <a:pPr>
              <a:spcBef>
                <a:spcPts val="600"/>
              </a:spcBef>
              <a:buClr>
                <a:srgbClr val="001965"/>
              </a:buClr>
            </a:pPr>
            <a:r>
              <a:rPr lang="en-US" sz="1600" dirty="0">
                <a:solidFill>
                  <a:srgbClr val="001965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10 BU may be absolute cut-off</a:t>
            </a:r>
          </a:p>
        </p:txBody>
      </p:sp>
      <p:sp>
        <p:nvSpPr>
          <p:cNvPr id="139271" name="Textfeld 7"/>
          <p:cNvSpPr txBox="1">
            <a:spLocks noChangeArrowheads="1"/>
          </p:cNvSpPr>
          <p:nvPr/>
        </p:nvSpPr>
        <p:spPr bwMode="auto">
          <a:xfrm>
            <a:off x="6845300" y="2628900"/>
            <a:ext cx="3409950" cy="1473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72000" tIns="36000" rIns="72000" bIns="36000"/>
          <a:lstStyle>
            <a:lvl1pPr marL="266700" indent="-2667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1965"/>
              </a:buClr>
              <a:buNone/>
            </a:pPr>
            <a:r>
              <a:rPr lang="en-US" sz="1600" b="1">
                <a:solidFill>
                  <a:srgbClr val="001965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Start ITI regardless of INH titre if</a:t>
            </a:r>
          </a:p>
          <a:p>
            <a:pPr>
              <a:spcBef>
                <a:spcPts val="600"/>
              </a:spcBef>
              <a:buClr>
                <a:srgbClr val="001965"/>
              </a:buClr>
            </a:pPr>
            <a:r>
              <a:rPr lang="en-US" sz="1600">
                <a:solidFill>
                  <a:srgbClr val="001965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Waiting period is &gt;1–2 years</a:t>
            </a:r>
          </a:p>
          <a:p>
            <a:pPr>
              <a:spcBef>
                <a:spcPts val="600"/>
              </a:spcBef>
              <a:buClr>
                <a:srgbClr val="001965"/>
              </a:buClr>
            </a:pPr>
            <a:r>
              <a:rPr lang="en-US" sz="1600">
                <a:solidFill>
                  <a:srgbClr val="001965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A severe/life-threatening bleeding occurs</a:t>
            </a:r>
          </a:p>
        </p:txBody>
      </p:sp>
      <p:cxnSp>
        <p:nvCxnSpPr>
          <p:cNvPr id="139272" name="Gerade Verbindung mit Pfeil 9"/>
          <p:cNvCxnSpPr>
            <a:cxnSpLocks noChangeShapeType="1"/>
            <a:stCxn id="139269" idx="2"/>
            <a:endCxn id="139270" idx="0"/>
          </p:cNvCxnSpPr>
          <p:nvPr/>
        </p:nvCxnSpPr>
        <p:spPr bwMode="auto">
          <a:xfrm flipH="1">
            <a:off x="4194175" y="2027654"/>
            <a:ext cx="2383794" cy="60124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273" name="Gerade Verbindung mit Pfeil 11"/>
          <p:cNvCxnSpPr>
            <a:cxnSpLocks noChangeShapeType="1"/>
            <a:stCxn id="139269" idx="2"/>
            <a:endCxn id="139271" idx="0"/>
          </p:cNvCxnSpPr>
          <p:nvPr/>
        </p:nvCxnSpPr>
        <p:spPr bwMode="auto">
          <a:xfrm>
            <a:off x="6577969" y="2027654"/>
            <a:ext cx="1972306" cy="60124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650582" y="5570022"/>
            <a:ext cx="438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*NOW </a:t>
            </a:r>
            <a:r>
              <a:rPr lang="en-US" dirty="0">
                <a:solidFill>
                  <a:srgbClr val="FF0000"/>
                </a:solidFill>
              </a:rPr>
              <a:t>: ASAP regardless of INH titer ?</a:t>
            </a:r>
          </a:p>
        </p:txBody>
      </p:sp>
    </p:spTree>
    <p:extLst>
      <p:ext uri="{BB962C8B-B14F-4D97-AF65-F5344CB8AC3E}">
        <p14:creationId xmlns:p14="http://schemas.microsoft.com/office/powerpoint/2010/main" val="2293521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buClr>
                <a:srgbClr val="001965"/>
              </a:buClr>
              <a:buFont typeface="Verdana" panose="020B0604030504040204" pitchFamily="34" charset="0"/>
              <a:buNone/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International Consensus</a:t>
            </a:r>
          </a:p>
        </p:txBody>
      </p:sp>
      <p:sp>
        <p:nvSpPr>
          <p:cNvPr id="141315" name="Content Placeholder 10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Clr>
                <a:srgbClr val="009FDA"/>
              </a:buClr>
              <a:buFont typeface="Verdana" panose="020B0604030504040204" pitchFamily="34" charset="0"/>
              <a:buChar char="•"/>
            </a:pPr>
            <a:endParaRPr lang="en-US" smtClean="0">
              <a:solidFill>
                <a:srgbClr val="001965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41316" name="Textfeld 5"/>
          <p:cNvSpPr txBox="1">
            <a:spLocks noChangeArrowheads="1"/>
          </p:cNvSpPr>
          <p:nvPr/>
        </p:nvSpPr>
        <p:spPr bwMode="auto">
          <a:xfrm>
            <a:off x="6051551" y="1689100"/>
            <a:ext cx="697627" cy="338554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en-US" sz="1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Dose</a:t>
            </a:r>
          </a:p>
        </p:txBody>
      </p:sp>
      <p:sp>
        <p:nvSpPr>
          <p:cNvPr id="141317" name="Textfeld 6"/>
          <p:cNvSpPr txBox="1">
            <a:spLocks noChangeArrowheads="1"/>
          </p:cNvSpPr>
          <p:nvPr/>
        </p:nvSpPr>
        <p:spPr bwMode="auto">
          <a:xfrm>
            <a:off x="2181225" y="2444751"/>
            <a:ext cx="3563938" cy="152082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>
            <a:lvl1pPr marL="266700" indent="-2667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2060"/>
              </a:buClr>
              <a:buNone/>
            </a:pPr>
            <a:r>
              <a:rPr lang="en-US" sz="1600" b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Good-risk patient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Peak historical titre &lt;200 BU/mL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Pre-ITI titre &lt;10 BU/mL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&lt;5 years since INH diagnosis</a:t>
            </a:r>
          </a:p>
        </p:txBody>
      </p:sp>
      <p:sp>
        <p:nvSpPr>
          <p:cNvPr id="141318" name="Textfeld 7"/>
          <p:cNvSpPr txBox="1">
            <a:spLocks noChangeArrowheads="1"/>
          </p:cNvSpPr>
          <p:nvPr/>
        </p:nvSpPr>
        <p:spPr bwMode="auto">
          <a:xfrm>
            <a:off x="6592889" y="2454276"/>
            <a:ext cx="3563937" cy="152082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>
            <a:lvl1pPr marL="266700" indent="-2667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2060"/>
              </a:buClr>
              <a:buNone/>
            </a:pPr>
            <a:r>
              <a:rPr lang="en-US" sz="1600" b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Poor risk patient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Peak historical titre &gt;200 BU/mL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Pre-ITI titre &gt;10 BU/mL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&gt;5 years since INH diagnosis</a:t>
            </a:r>
          </a:p>
        </p:txBody>
      </p:sp>
      <p:cxnSp>
        <p:nvCxnSpPr>
          <p:cNvPr id="141319" name="Gerade Verbindung mit Pfeil 9"/>
          <p:cNvCxnSpPr>
            <a:cxnSpLocks noChangeShapeType="1"/>
            <a:stCxn id="141316" idx="2"/>
            <a:endCxn id="141317" idx="0"/>
          </p:cNvCxnSpPr>
          <p:nvPr/>
        </p:nvCxnSpPr>
        <p:spPr bwMode="auto">
          <a:xfrm flipH="1">
            <a:off x="3963194" y="2027654"/>
            <a:ext cx="2437170" cy="41709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320" name="Gerade Verbindung mit Pfeil 11"/>
          <p:cNvCxnSpPr>
            <a:cxnSpLocks noChangeShapeType="1"/>
            <a:stCxn id="141316" idx="2"/>
            <a:endCxn id="141318" idx="0"/>
          </p:cNvCxnSpPr>
          <p:nvPr/>
        </p:nvCxnSpPr>
        <p:spPr bwMode="auto">
          <a:xfrm>
            <a:off x="6400365" y="2027655"/>
            <a:ext cx="1974493" cy="42662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321" name="Textfeld 14"/>
          <p:cNvSpPr txBox="1">
            <a:spLocks noChangeArrowheads="1"/>
          </p:cNvSpPr>
          <p:nvPr/>
        </p:nvSpPr>
        <p:spPr bwMode="auto">
          <a:xfrm>
            <a:off x="2181225" y="4184651"/>
            <a:ext cx="3563938" cy="136842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>
            <a:lvl1pPr marL="266700" indent="-2667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No dosing regimen demonstrated superior to another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Patient may be eligible for I-ITI-study</a:t>
            </a:r>
          </a:p>
        </p:txBody>
      </p:sp>
      <p:sp>
        <p:nvSpPr>
          <p:cNvPr id="141322" name="Textfeld 15"/>
          <p:cNvSpPr txBox="1">
            <a:spLocks noChangeArrowheads="1"/>
          </p:cNvSpPr>
          <p:nvPr/>
        </p:nvSpPr>
        <p:spPr bwMode="auto">
          <a:xfrm>
            <a:off x="6592889" y="4017963"/>
            <a:ext cx="3563937" cy="161131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>
            <a:lvl1pPr marL="266700" indent="-2667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Evidence sugessts higher success rates with the use of high-dose regimens (≥200 IU/kg/day)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Patient may be eligible for RESIST trial</a:t>
            </a:r>
          </a:p>
        </p:txBody>
      </p:sp>
      <p:sp>
        <p:nvSpPr>
          <p:cNvPr id="141323" name="Text Box 4"/>
          <p:cNvSpPr txBox="1">
            <a:spLocks noChangeArrowheads="1"/>
          </p:cNvSpPr>
          <p:nvPr/>
        </p:nvSpPr>
        <p:spPr bwMode="auto">
          <a:xfrm>
            <a:off x="4857751" y="6194426"/>
            <a:ext cx="4651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DiMichele </a:t>
            </a:r>
            <a:r>
              <a:rPr lang="en-US" sz="1000" i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et al</a:t>
            </a: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. </a:t>
            </a:r>
            <a:r>
              <a:rPr lang="en-US" sz="1000" i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Haemophilia</a:t>
            </a: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 2007; 13 (Suppl. 1): 1–22</a:t>
            </a:r>
          </a:p>
        </p:txBody>
      </p:sp>
    </p:spTree>
    <p:extLst>
      <p:ext uri="{BB962C8B-B14F-4D97-AF65-F5344CB8AC3E}">
        <p14:creationId xmlns:p14="http://schemas.microsoft.com/office/powerpoint/2010/main" val="1014877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buClr>
                <a:srgbClr val="001965"/>
              </a:buClr>
              <a:buFont typeface="Verdana" panose="020B0604030504040204" pitchFamily="34" charset="0"/>
              <a:buNone/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International Consensus</a:t>
            </a:r>
          </a:p>
        </p:txBody>
      </p:sp>
      <p:sp>
        <p:nvSpPr>
          <p:cNvPr id="145411" name="Content Placeholder 7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Clr>
                <a:srgbClr val="009FDA"/>
              </a:buClr>
              <a:buFont typeface="Verdana" panose="020B0604030504040204" pitchFamily="34" charset="0"/>
              <a:buChar char="•"/>
            </a:pPr>
            <a:endParaRPr lang="en-US" smtClean="0">
              <a:solidFill>
                <a:srgbClr val="001965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45412" name="Textfeld 5"/>
          <p:cNvSpPr txBox="1">
            <a:spLocks noChangeArrowheads="1"/>
          </p:cNvSpPr>
          <p:nvPr/>
        </p:nvSpPr>
        <p:spPr bwMode="auto">
          <a:xfrm>
            <a:off x="5057775" y="1646238"/>
            <a:ext cx="2076450" cy="33655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FVIII product </a:t>
            </a:r>
          </a:p>
        </p:txBody>
      </p:sp>
      <p:sp>
        <p:nvSpPr>
          <p:cNvPr id="145413" name="Textfeld 6"/>
          <p:cNvSpPr txBox="1">
            <a:spLocks noChangeArrowheads="1"/>
          </p:cNvSpPr>
          <p:nvPr/>
        </p:nvSpPr>
        <p:spPr bwMode="auto">
          <a:xfrm>
            <a:off x="2514600" y="2133601"/>
            <a:ext cx="7391400" cy="252412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23900" indent="-2667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2060"/>
              </a:buClr>
              <a:buNone/>
            </a:pPr>
            <a:endParaRPr lang="en-US" sz="160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4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In first attempt: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4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ITI successful with and without VWF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4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No definite data support superiority of any FVIII product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4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Most patients are tolerized with the same product in use at time of INH detection</a:t>
            </a:r>
          </a:p>
          <a:p>
            <a:pPr lvl="1">
              <a:spcBef>
                <a:spcPts val="600"/>
              </a:spcBef>
              <a:buClr>
                <a:srgbClr val="002060"/>
              </a:buClr>
            </a:pPr>
            <a:r>
              <a:rPr lang="en-US" sz="14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This approach works</a:t>
            </a:r>
          </a:p>
          <a:p>
            <a:pPr lvl="1">
              <a:spcBef>
                <a:spcPts val="600"/>
              </a:spcBef>
              <a:buClr>
                <a:srgbClr val="002060"/>
              </a:buClr>
            </a:pPr>
            <a:r>
              <a:rPr lang="en-US" sz="14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No evidence to support switching to another FVIII product for de novo ITI</a:t>
            </a:r>
          </a:p>
        </p:txBody>
      </p:sp>
      <p:sp>
        <p:nvSpPr>
          <p:cNvPr id="145414" name="Textfeld 10"/>
          <p:cNvSpPr txBox="1">
            <a:spLocks noChangeArrowheads="1"/>
          </p:cNvSpPr>
          <p:nvPr/>
        </p:nvSpPr>
        <p:spPr bwMode="auto">
          <a:xfrm>
            <a:off x="4668839" y="4711700"/>
            <a:ext cx="2854325" cy="33655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Immunoadsorption</a:t>
            </a:r>
          </a:p>
        </p:txBody>
      </p:sp>
      <p:sp>
        <p:nvSpPr>
          <p:cNvPr id="145415" name="Textfeld 12"/>
          <p:cNvSpPr txBox="1">
            <a:spLocks noChangeArrowheads="1"/>
          </p:cNvSpPr>
          <p:nvPr/>
        </p:nvSpPr>
        <p:spPr bwMode="auto">
          <a:xfrm>
            <a:off x="3365500" y="5229225"/>
            <a:ext cx="5461000" cy="3365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No role for IA as a first-line ITI component</a:t>
            </a:r>
          </a:p>
        </p:txBody>
      </p:sp>
      <p:sp>
        <p:nvSpPr>
          <p:cNvPr id="145416" name="Text Box 4"/>
          <p:cNvSpPr txBox="1">
            <a:spLocks noChangeArrowheads="1"/>
          </p:cNvSpPr>
          <p:nvPr/>
        </p:nvSpPr>
        <p:spPr bwMode="auto">
          <a:xfrm>
            <a:off x="4857751" y="6194426"/>
            <a:ext cx="4651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DiMichele </a:t>
            </a:r>
            <a:r>
              <a:rPr lang="en-US" sz="1000" i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et al</a:t>
            </a: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. </a:t>
            </a:r>
            <a:r>
              <a:rPr lang="en-US" sz="1000" i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Haemophilia</a:t>
            </a: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 2007; 13 (Suppl. 1): 1–22</a:t>
            </a:r>
          </a:p>
        </p:txBody>
      </p:sp>
    </p:spTree>
    <p:extLst>
      <p:ext uri="{BB962C8B-B14F-4D97-AF65-F5344CB8AC3E}">
        <p14:creationId xmlns:p14="http://schemas.microsoft.com/office/powerpoint/2010/main" val="3006546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buClr>
                <a:srgbClr val="001965"/>
              </a:buClr>
              <a:buFont typeface="Verdana" panose="020B0604030504040204" pitchFamily="34" charset="0"/>
              <a:buNone/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International Consensus</a:t>
            </a:r>
          </a:p>
        </p:txBody>
      </p:sp>
      <p:sp>
        <p:nvSpPr>
          <p:cNvPr id="152579" name="Textfeld 5"/>
          <p:cNvSpPr txBox="1">
            <a:spLocks noChangeArrowheads="1"/>
          </p:cNvSpPr>
          <p:nvPr/>
        </p:nvSpPr>
        <p:spPr bwMode="auto">
          <a:xfrm>
            <a:off x="3436938" y="1677988"/>
            <a:ext cx="5268912" cy="33655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en-US" sz="1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Incomplete/No response to first-line ITI regimens</a:t>
            </a:r>
          </a:p>
        </p:txBody>
      </p:sp>
      <p:sp>
        <p:nvSpPr>
          <p:cNvPr id="152580" name="Textfeld 6"/>
          <p:cNvSpPr txBox="1">
            <a:spLocks noChangeArrowheads="1"/>
          </p:cNvSpPr>
          <p:nvPr/>
        </p:nvSpPr>
        <p:spPr bwMode="auto">
          <a:xfrm>
            <a:off x="3975101" y="2301876"/>
            <a:ext cx="4244975" cy="227171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Continue initial ITI regimen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Maximise dose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Switch to VWF-containing FVIII product if ITI was initiated with a monoclonal or recombinant product</a:t>
            </a:r>
          </a:p>
          <a:p>
            <a:pPr>
              <a:spcBef>
                <a:spcPts val="60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Consider adding rituximab or another immune-modulating drug to the current regimen</a:t>
            </a:r>
          </a:p>
        </p:txBody>
      </p:sp>
      <p:sp>
        <p:nvSpPr>
          <p:cNvPr id="152581" name="Text Box 4"/>
          <p:cNvSpPr txBox="1">
            <a:spLocks noChangeArrowheads="1"/>
          </p:cNvSpPr>
          <p:nvPr/>
        </p:nvSpPr>
        <p:spPr bwMode="auto">
          <a:xfrm>
            <a:off x="4857751" y="6194426"/>
            <a:ext cx="4651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DiMichele </a:t>
            </a:r>
            <a:r>
              <a:rPr lang="en-US" sz="1000" i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et al</a:t>
            </a: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. </a:t>
            </a:r>
            <a:r>
              <a:rPr lang="en-US" sz="1000" i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Haemophilia</a:t>
            </a: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 2007; 13 (Suppl. 1): 1–22</a:t>
            </a:r>
          </a:p>
        </p:txBody>
      </p:sp>
      <p:sp>
        <p:nvSpPr>
          <p:cNvPr id="152582" name="TextBox 5"/>
          <p:cNvSpPr txBox="1">
            <a:spLocks noChangeArrowheads="1"/>
          </p:cNvSpPr>
          <p:nvPr/>
        </p:nvSpPr>
        <p:spPr bwMode="auto">
          <a:xfrm>
            <a:off x="2362200" y="48768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</a:rPr>
              <a:t>RESIST study, an I-ITI companion trial, plans to study this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</a:rPr>
              <a:t>question directly by randomizing ITI-naı¨ve poor-risk hemophilia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</a:rPr>
              <a:t>inhibitor patients to receive 200 u kg)/ day of either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</a:rPr>
              <a:t>recombinant or IP-vWf containing FVIII</a:t>
            </a:r>
          </a:p>
        </p:txBody>
      </p:sp>
    </p:spTree>
    <p:extLst>
      <p:ext uri="{BB962C8B-B14F-4D97-AF65-F5344CB8AC3E}">
        <p14:creationId xmlns:p14="http://schemas.microsoft.com/office/powerpoint/2010/main" val="3561407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buClr>
                <a:srgbClr val="001965"/>
              </a:buClr>
              <a:buFont typeface="Verdana" panose="020B0604030504040204" pitchFamily="34" charset="0"/>
              <a:buNone/>
            </a:pPr>
            <a:r>
              <a:rPr lang="en-US" smtClean="0"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International Consensus</a:t>
            </a:r>
          </a:p>
        </p:txBody>
      </p:sp>
      <p:sp>
        <p:nvSpPr>
          <p:cNvPr id="154627" name="Textfeld 5"/>
          <p:cNvSpPr txBox="1">
            <a:spLocks noChangeArrowheads="1"/>
          </p:cNvSpPr>
          <p:nvPr/>
        </p:nvSpPr>
        <p:spPr bwMode="auto">
          <a:xfrm>
            <a:off x="5040314" y="1689100"/>
            <a:ext cx="2468561" cy="338554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en-US" sz="1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Prophylaxis during ITI</a:t>
            </a:r>
          </a:p>
        </p:txBody>
      </p:sp>
      <p:sp>
        <p:nvSpPr>
          <p:cNvPr id="154628" name="Textfeld 6"/>
          <p:cNvSpPr txBox="1">
            <a:spLocks noChangeArrowheads="1"/>
          </p:cNvSpPr>
          <p:nvPr/>
        </p:nvSpPr>
        <p:spPr bwMode="auto">
          <a:xfrm>
            <a:off x="2181226" y="2628900"/>
            <a:ext cx="3419475" cy="579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600" b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Pre-ITI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sz="160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rFVIIa (90-270 µg/kg/day)</a:t>
            </a:r>
          </a:p>
        </p:txBody>
      </p:sp>
      <p:sp>
        <p:nvSpPr>
          <p:cNvPr id="154629" name="Textfeld 7"/>
          <p:cNvSpPr txBox="1">
            <a:spLocks noChangeArrowheads="1"/>
          </p:cNvSpPr>
          <p:nvPr/>
        </p:nvSpPr>
        <p:spPr bwMode="auto">
          <a:xfrm>
            <a:off x="5791201" y="2628900"/>
            <a:ext cx="4257675" cy="27130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23900" indent="-2667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During ITI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Early joint bleeding or ICH*</a:t>
            </a:r>
          </a:p>
          <a:p>
            <a:pPr lvl="1"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FEIBA (50–200 U/kg OD to BIW)</a:t>
            </a:r>
          </a:p>
          <a:p>
            <a:pPr lvl="1"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sz="160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rFVIIa</a:t>
            </a:r>
            <a:r>
              <a:rPr lang="en-US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 (90–270 µg/kg/day)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Monitor FVIII recovery when INH </a:t>
            </a:r>
            <a:r>
              <a:rPr lang="en-US" sz="160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titre</a:t>
            </a:r>
            <a:r>
              <a:rPr lang="en-US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=10 BU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DC bypassing therapy at any level of FVIII recovery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endParaRPr lang="en-US" sz="16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2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* Higher doses used for ICH</a:t>
            </a:r>
          </a:p>
        </p:txBody>
      </p:sp>
      <p:cxnSp>
        <p:nvCxnSpPr>
          <p:cNvPr id="154630" name="Gerade Verbindung mit Pfeil 9"/>
          <p:cNvCxnSpPr>
            <a:cxnSpLocks noChangeShapeType="1"/>
            <a:stCxn id="154627" idx="2"/>
            <a:endCxn id="154628" idx="0"/>
          </p:cNvCxnSpPr>
          <p:nvPr/>
        </p:nvCxnSpPr>
        <p:spPr bwMode="auto">
          <a:xfrm flipH="1">
            <a:off x="3890964" y="2027654"/>
            <a:ext cx="2383631" cy="60124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31" name="Gerade Verbindung mit Pfeil 11"/>
          <p:cNvCxnSpPr>
            <a:cxnSpLocks noChangeShapeType="1"/>
            <a:stCxn id="154627" idx="2"/>
            <a:endCxn id="154629" idx="0"/>
          </p:cNvCxnSpPr>
          <p:nvPr/>
        </p:nvCxnSpPr>
        <p:spPr bwMode="auto">
          <a:xfrm>
            <a:off x="6274594" y="2027654"/>
            <a:ext cx="1645444" cy="60124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632" name="Text Box 4"/>
          <p:cNvSpPr txBox="1">
            <a:spLocks noChangeArrowheads="1"/>
          </p:cNvSpPr>
          <p:nvPr/>
        </p:nvSpPr>
        <p:spPr bwMode="auto">
          <a:xfrm>
            <a:off x="4857751" y="6194426"/>
            <a:ext cx="4651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2060"/>
              </a:buClr>
              <a:buFont typeface="Verdana" panose="020B0604030504040204" pitchFamily="34" charset="0"/>
              <a:buNone/>
            </a:pP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DiMichele </a:t>
            </a:r>
            <a:r>
              <a:rPr lang="en-US" sz="1000" i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et al</a:t>
            </a: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. </a:t>
            </a:r>
            <a:r>
              <a:rPr lang="en-US" sz="1000" i="1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Haemophilia</a:t>
            </a:r>
            <a:r>
              <a:rPr lang="en-US" sz="1000">
                <a:solidFill>
                  <a:srgbClr val="00206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 2007; 13 (Suppl. 1): 1–22</a:t>
            </a:r>
          </a:p>
        </p:txBody>
      </p:sp>
    </p:spTree>
    <p:extLst>
      <p:ext uri="{BB962C8B-B14F-4D97-AF65-F5344CB8AC3E}">
        <p14:creationId xmlns:p14="http://schemas.microsoft.com/office/powerpoint/2010/main" val="1635856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ITI barriers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Font typeface="+mj-lt"/>
              <a:buAutoNum type="arabicPeriod"/>
            </a:pPr>
            <a:endParaRPr lang="en-US" dirty="0"/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Cost</a:t>
            </a:r>
          </a:p>
          <a:p>
            <a:pPr marL="514350" indent="-514350" algn="ctr">
              <a:buFont typeface="+mj-lt"/>
              <a:buAutoNum type="arabicPeriod"/>
            </a:pPr>
            <a:endParaRPr lang="en-US" dirty="0"/>
          </a:p>
          <a:p>
            <a:pPr marL="514350" indent="-514350" algn="ctr"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CV Line access &amp; their 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/>
              <a:t>Supportive care during ITI:</a:t>
            </a:r>
            <a:br>
              <a:rPr lang="en-US" sz="3600" b="1" dirty="0"/>
            </a:br>
            <a:r>
              <a:rPr lang="en-US" sz="3600" b="1" dirty="0"/>
              <a:t> impact on ITI outcome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en-US" u="sng" dirty="0" smtClean="0"/>
              <a:t>1-central venous catheter device (CVAD)</a:t>
            </a:r>
          </a:p>
          <a:p>
            <a:r>
              <a:rPr lang="en-US" dirty="0" smtClean="0"/>
              <a:t>In a recent European survey, </a:t>
            </a:r>
            <a:r>
              <a:rPr lang="en-US" b="1" dirty="0" smtClean="0"/>
              <a:t>72% of centers </a:t>
            </a:r>
            <a:r>
              <a:rPr lang="en-US" dirty="0" smtClean="0"/>
              <a:t>preferred a central venous catheter device (CVAD) for ITI</a:t>
            </a:r>
          </a:p>
          <a:p>
            <a:r>
              <a:rPr lang="en-US" dirty="0" smtClean="0"/>
              <a:t>Infection rates are particularly high </a:t>
            </a:r>
            <a:r>
              <a:rPr lang="en-US" b="1" dirty="0" smtClean="0"/>
              <a:t>(50–83%) </a:t>
            </a:r>
            <a:r>
              <a:rPr lang="en-US" dirty="0" smtClean="0"/>
              <a:t>during ITI</a:t>
            </a:r>
          </a:p>
          <a:p>
            <a:r>
              <a:rPr lang="en-US" dirty="0" smtClean="0"/>
              <a:t>NAITR:CVAD infection was not a significant ITI outcome predictor but there is controversy in other studies</a:t>
            </a:r>
          </a:p>
          <a:p>
            <a:pPr algn="ctr">
              <a:buFontTx/>
              <a:buNone/>
            </a:pPr>
            <a:r>
              <a:rPr lang="en-US" u="sng" dirty="0" smtClean="0"/>
              <a:t>2-Arteriovenous Fistulae (AVF)</a:t>
            </a:r>
          </a:p>
          <a:p>
            <a:r>
              <a:rPr lang="en-US" dirty="0" smtClean="0"/>
              <a:t>Other complications noted in 3-19% of procedures included thrombosis, transient distal ischemia, failure to mature and mild forearm hematoma.</a:t>
            </a:r>
          </a:p>
          <a:p>
            <a:r>
              <a:rPr lang="en-US" dirty="0" smtClean="0"/>
              <a:t>Accessible after a median of 45 days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3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36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157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2401"/>
            <a:ext cx="8763000" cy="6532563"/>
          </a:xfrm>
        </p:spPr>
      </p:pic>
    </p:spTree>
    <p:extLst>
      <p:ext uri="{BB962C8B-B14F-4D97-AF65-F5344CB8AC3E}">
        <p14:creationId xmlns:p14="http://schemas.microsoft.com/office/powerpoint/2010/main" val="21279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hypothetical patient is a 5-year-old boy with severe hemophilia A and a high responding inhibitor of 25 BU.</a:t>
            </a:r>
          </a:p>
          <a:p>
            <a:pPr>
              <a:defRPr/>
            </a:pPr>
            <a:r>
              <a:rPr lang="en-US" dirty="0" smtClean="0"/>
              <a:t>The regimen used in the model is consistent with practice in North America and a recently completed multicenter, prospective trial in the United States</a:t>
            </a:r>
          </a:p>
          <a:p>
            <a:pPr algn="ctr">
              <a:buFontTx/>
              <a:buNone/>
              <a:defRPr/>
            </a:pPr>
            <a:r>
              <a:rPr lang="en-US" dirty="0" smtClean="0"/>
              <a:t>  </a:t>
            </a:r>
            <a:r>
              <a:rPr lang="en-US" sz="1400" i="1" dirty="0" err="1"/>
              <a:t>DiMichele</a:t>
            </a:r>
            <a:r>
              <a:rPr lang="en-US" sz="1400" i="1" dirty="0"/>
              <a:t> DM, Kroner BL, and the ISTH Factor VIII/IX Subcommittee Members. Analysis of the North American Immune Tolerance Registry </a:t>
            </a:r>
            <a:r>
              <a:rPr lang="fr-FR" sz="1400" i="1" dirty="0"/>
              <a:t>(NAITR) (1993-1997): </a:t>
            </a:r>
            <a:r>
              <a:rPr lang="fr-FR" sz="1400" i="1" dirty="0" err="1"/>
              <a:t>current</a:t>
            </a:r>
            <a:r>
              <a:rPr lang="fr-FR" sz="1400" i="1" dirty="0"/>
              <a:t> practice implications. Vox Sang. 1999;77(</a:t>
            </a:r>
            <a:r>
              <a:rPr lang="fr-FR" sz="1400" i="1" dirty="0" err="1"/>
              <a:t>suppl</a:t>
            </a:r>
            <a:r>
              <a:rPr lang="fr-FR" sz="1400" i="1" dirty="0"/>
              <a:t> 1):31-32.</a:t>
            </a:r>
          </a:p>
          <a:p>
            <a:pPr algn="ctr">
              <a:buFontTx/>
              <a:buNone/>
              <a:defRPr/>
            </a:pPr>
            <a:r>
              <a:rPr lang="da-DK" sz="1400" i="1" dirty="0"/>
              <a:t>         DiMichele DM, Goldberg I, Kroner B, et al. Results </a:t>
            </a:r>
            <a:r>
              <a:rPr lang="en-US" sz="1400" i="1" dirty="0"/>
              <a:t>of the first multicenter prospective trial of immune tolerance therapy (IT) in hemophilia A. </a:t>
            </a:r>
            <a:r>
              <a:rPr lang="en-US" sz="1400" i="1" dirty="0" err="1"/>
              <a:t>Thromb</a:t>
            </a:r>
            <a:r>
              <a:rPr lang="en-US" sz="1400" i="1" dirty="0"/>
              <a:t> </a:t>
            </a:r>
            <a:r>
              <a:rPr lang="en-US" sz="1400" i="1" dirty="0" err="1"/>
              <a:t>Haemost</a:t>
            </a:r>
            <a:r>
              <a:rPr lang="en-US" sz="1400" i="1" dirty="0"/>
              <a:t>. 1999; </a:t>
            </a:r>
            <a:r>
              <a:rPr lang="en-US" sz="1400" i="1" dirty="0" err="1"/>
              <a:t>Suppl</a:t>
            </a:r>
            <a:r>
              <a:rPr lang="en-US" sz="1400" i="1" dirty="0"/>
              <a:t> 130.</a:t>
            </a:r>
          </a:p>
          <a:p>
            <a:pPr>
              <a:defRPr/>
            </a:pPr>
            <a:r>
              <a:rPr lang="en-US" dirty="0" smtClean="0"/>
              <a:t>The ITI regimen in this model was defined as 100 U/kg/d of FVIII for 420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4"/>
          <p:cNvSpPr>
            <a:spLocks noGrp="1"/>
          </p:cNvSpPr>
          <p:nvPr>
            <p:ph type="title"/>
          </p:nvPr>
        </p:nvSpPr>
        <p:spPr>
          <a:xfrm>
            <a:off x="1981201" y="5638800"/>
            <a:ext cx="8188325" cy="801688"/>
          </a:xfrm>
        </p:spPr>
        <p:txBody>
          <a:bodyPr/>
          <a:lstStyle/>
          <a:p>
            <a:r>
              <a:rPr lang="en-US" sz="1400"/>
              <a:t>Semin Hematol 42(suppl 4):S14-S17 © 2006</a:t>
            </a:r>
          </a:p>
        </p:txBody>
      </p:sp>
      <p:pic>
        <p:nvPicPr>
          <p:cNvPr id="1075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295400"/>
            <a:ext cx="4935538" cy="2514600"/>
          </a:xfrm>
          <a:noFill/>
        </p:spPr>
      </p:pic>
      <p:pic>
        <p:nvPicPr>
          <p:cNvPr id="10752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7826" y="3810000"/>
            <a:ext cx="8855075" cy="2057400"/>
          </a:xfrm>
          <a:noFill/>
        </p:spPr>
      </p:pic>
      <p:sp>
        <p:nvSpPr>
          <p:cNvPr id="107525" name="Rectangle 7"/>
          <p:cNvSpPr>
            <a:spLocks noChangeArrowheads="1"/>
          </p:cNvSpPr>
          <p:nvPr/>
        </p:nvSpPr>
        <p:spPr bwMode="auto">
          <a:xfrm>
            <a:off x="2057400" y="304801"/>
            <a:ext cx="838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It is estimated that the cost of hemostatic therapy for patients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with inhibitors can be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2.5 times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higher than the cost for patients without inhibitors.</a:t>
            </a:r>
          </a:p>
        </p:txBody>
      </p:sp>
      <p:sp>
        <p:nvSpPr>
          <p:cNvPr id="2" name="Oval 1"/>
          <p:cNvSpPr/>
          <p:nvPr/>
        </p:nvSpPr>
        <p:spPr>
          <a:xfrm>
            <a:off x="5486400" y="1698172"/>
            <a:ext cx="1785257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5163343"/>
            <a:ext cx="1785257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448799" y="4791643"/>
            <a:ext cx="720727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36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59747" name="Content Placeholder 2"/>
          <p:cNvSpPr>
            <a:spLocks noGrp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 fontScale="92500" lnSpcReduction="20000"/>
          </a:bodyPr>
          <a:lstStyle/>
          <a:p>
            <a:r>
              <a:rPr lang="en-US" sz="1800"/>
              <a:t>patients with inhibitors have the same annual number of bleeding episodes as do patients with severe hemophilia without inhibitors, albeit with a higher likelihood of complications:</a:t>
            </a:r>
          </a:p>
          <a:p>
            <a:r>
              <a:rPr lang="en-US" sz="1800"/>
              <a:t>Annual number bleeding episodes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 Minor                 Low = 3</a:t>
            </a:r>
          </a:p>
          <a:p>
            <a:pPr>
              <a:buFontTx/>
              <a:buNone/>
            </a:pPr>
            <a:r>
              <a:rPr lang="en-US" sz="1800"/>
              <a:t>                                Average = </a:t>
            </a:r>
            <a:r>
              <a:rPr lang="en-US" sz="1800">
                <a:solidFill>
                  <a:srgbClr val="FF0000"/>
                </a:solidFill>
              </a:rPr>
              <a:t>15</a:t>
            </a:r>
          </a:p>
          <a:p>
            <a:pPr>
              <a:buFontTx/>
              <a:buNone/>
            </a:pPr>
            <a:r>
              <a:rPr lang="en-US" sz="1800"/>
              <a:t>                                High = 27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Moderate = 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Major = 0.2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/>
          </a:p>
          <a:p>
            <a:r>
              <a:rPr lang="en-US" sz="1800"/>
              <a:t>Annual number of minor bleeding episodes in ITI arm: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Low = 0.1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Average =</a:t>
            </a:r>
            <a:r>
              <a:rPr lang="en-US" sz="1800">
                <a:solidFill>
                  <a:srgbClr val="FF0000"/>
                </a:solidFill>
              </a:rPr>
              <a:t> 0.8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High = 0.1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/>
          </a:p>
          <a:p>
            <a:r>
              <a:rPr lang="en-US" sz="1800"/>
              <a:t>Excess risk annual hazard rate for mortality: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With inhibitor= × 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Without inhibitor = × 2.5</a:t>
            </a:r>
          </a:p>
        </p:txBody>
      </p:sp>
    </p:spTree>
    <p:extLst>
      <p:ext uri="{BB962C8B-B14F-4D97-AF65-F5344CB8AC3E}">
        <p14:creationId xmlns:p14="http://schemas.microsoft.com/office/powerpoint/2010/main" val="2604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sz="1800"/>
              <a:t>The  study by Harvard health economists using Markov decision analysis predicted:</a:t>
            </a:r>
            <a:br>
              <a:rPr lang="en-US" sz="1800"/>
            </a:br>
            <a:endParaRPr lang="en-US" sz="1800" i="1"/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r>
              <a:rPr lang="en-US" sz="2400"/>
              <a:t>immune tolerance in a 5-year-old child approached $1 million</a:t>
            </a:r>
          </a:p>
          <a:p>
            <a:r>
              <a:rPr lang="en-US" sz="2400"/>
              <a:t>ITI is the preferred strategy for managing patients with hemophilia A with high titer inhibitors, resulting in </a:t>
            </a:r>
            <a:r>
              <a:rPr lang="en-US" sz="2400">
                <a:solidFill>
                  <a:srgbClr val="FF0000"/>
                </a:solidFill>
              </a:rPr>
              <a:t>both $1.7 million lower costs and 4.6 years increased life expectancy </a:t>
            </a:r>
            <a:r>
              <a:rPr lang="en-US" sz="2400"/>
              <a:t>when compared with the use of alternative hemostatic agents</a:t>
            </a:r>
            <a:endParaRPr lang="en-US" sz="2400">
              <a:solidFill>
                <a:srgbClr val="C00000"/>
              </a:solidFill>
            </a:endParaRPr>
          </a:p>
          <a:p>
            <a:r>
              <a:rPr lang="en-US" sz="2400"/>
              <a:t> cost savings of </a:t>
            </a:r>
            <a:r>
              <a:rPr lang="en-US" sz="2400">
                <a:solidFill>
                  <a:srgbClr val="FF0000"/>
                </a:solidFill>
              </a:rPr>
              <a:t>$1.6 million </a:t>
            </a:r>
            <a:r>
              <a:rPr lang="en-US" sz="2400"/>
              <a:t>with the use of ITT rather than lifelong APCC therapy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39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2700" dirty="0"/>
              <a:t> </a:t>
            </a:r>
            <a:r>
              <a:rPr lang="en-US" sz="3100" b="1" dirty="0"/>
              <a:t>Cost effectiveness analysis for </a:t>
            </a:r>
            <a:r>
              <a:rPr lang="en-US" sz="3100" b="1" dirty="0" err="1"/>
              <a:t>Octanate</a:t>
            </a:r>
            <a:r>
              <a:rPr lang="en-US" sz="3100" b="1" dirty="0"/>
              <a:t>® in ITI in comparison to </a:t>
            </a:r>
            <a:r>
              <a:rPr lang="en-US" sz="3100" b="1" dirty="0" err="1"/>
              <a:t>NovoSeven</a:t>
            </a:r>
            <a:r>
              <a:rPr lang="en-US" sz="3100" b="1" dirty="0"/>
              <a:t> ® in the treatment of </a:t>
            </a:r>
            <a:r>
              <a:rPr lang="en-US" sz="3100" b="1" dirty="0" err="1"/>
              <a:t>haemophilia</a:t>
            </a:r>
            <a:r>
              <a:rPr lang="en-US" sz="3100" b="1" dirty="0"/>
              <a:t> patients with inhibitors: </a:t>
            </a:r>
            <a:r>
              <a:rPr lang="en-US" sz="3100" b="1" u="sng" dirty="0"/>
              <a:t>Russian experience</a:t>
            </a:r>
            <a:r>
              <a:rPr lang="en-US" sz="1600" b="1" i="1" dirty="0"/>
              <a:t/>
            </a:r>
            <a:br>
              <a:rPr lang="en-US" sz="1600" b="1" i="1" dirty="0"/>
            </a:br>
            <a:r>
              <a:rPr lang="en-US" sz="1600" b="1" dirty="0"/>
              <a:t> </a:t>
            </a:r>
            <a:r>
              <a:rPr lang="en-US" sz="1600" b="1" i="1" dirty="0"/>
              <a:t>N. ZOZULYA and O. PLYUSHCH, </a:t>
            </a:r>
            <a:r>
              <a:rPr lang="en-US" sz="1600" b="1" i="1" dirty="0" err="1"/>
              <a:t>Haemophilia</a:t>
            </a:r>
            <a:r>
              <a:rPr lang="en-US" sz="1600" b="1" i="1" dirty="0"/>
              <a:t> (2010), 16 (Suppl. 4) ,</a:t>
            </a:r>
            <a:r>
              <a:rPr lang="en-US" sz="1800" b="1" i="1" dirty="0"/>
              <a:t> 08P42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61795" name="Content Placeholder 2"/>
          <p:cNvSpPr>
            <a:spLocks noGrp="1"/>
          </p:cNvSpPr>
          <p:nvPr>
            <p:ph idx="1"/>
          </p:nvPr>
        </p:nvSpPr>
        <p:spPr>
          <a:xfrm>
            <a:off x="794657" y="2057401"/>
            <a:ext cx="10330543" cy="4525963"/>
          </a:xfrm>
        </p:spPr>
        <p:txBody>
          <a:bodyPr/>
          <a:lstStyle/>
          <a:p>
            <a:r>
              <a:rPr lang="en-US" dirty="0" smtClean="0"/>
              <a:t>inhibitors increase </a:t>
            </a:r>
            <a:r>
              <a:rPr lang="en-US" b="1" dirty="0" smtClean="0">
                <a:solidFill>
                  <a:srgbClr val="FF0000"/>
                </a:solidFill>
              </a:rPr>
              <a:t>3 to 5-fold</a:t>
            </a:r>
            <a:r>
              <a:rPr lang="en-US" b="1" dirty="0" smtClean="0"/>
              <a:t> </a:t>
            </a:r>
            <a:r>
              <a:rPr lang="en-US" dirty="0" smtClean="0"/>
              <a:t>in overall HA treatment costs</a:t>
            </a:r>
          </a:p>
          <a:p>
            <a:r>
              <a:rPr lang="en-US" dirty="0" smtClean="0"/>
              <a:t>12 </a:t>
            </a:r>
            <a:r>
              <a:rPr lang="en-US" b="1" dirty="0" smtClean="0">
                <a:solidFill>
                  <a:srgbClr val="C00000"/>
                </a:solidFill>
              </a:rPr>
              <a:t>poor prognosis </a:t>
            </a:r>
            <a:r>
              <a:rPr lang="en-US" dirty="0" smtClean="0"/>
              <a:t>patients were selected for ITI </a:t>
            </a:r>
            <a:r>
              <a:rPr lang="en-US" b="1" dirty="0" smtClean="0"/>
              <a:t>high-dose Bonn protocol </a:t>
            </a:r>
            <a:r>
              <a:rPr lang="en-US" dirty="0" smtClean="0"/>
              <a:t>(</a:t>
            </a:r>
            <a:r>
              <a:rPr lang="en-US" dirty="0" err="1" smtClean="0"/>
              <a:t>ObsITI</a:t>
            </a:r>
            <a:r>
              <a:rPr lang="en-US" dirty="0" smtClean="0"/>
              <a:t> study)</a:t>
            </a:r>
          </a:p>
          <a:p>
            <a:r>
              <a:rPr lang="en-US" dirty="0" smtClean="0"/>
              <a:t>Complete ITI success rate of </a:t>
            </a:r>
            <a:r>
              <a:rPr lang="en-US" b="1" dirty="0" smtClean="0"/>
              <a:t>78.3% </a:t>
            </a:r>
          </a:p>
          <a:p>
            <a:r>
              <a:rPr lang="en-US" b="1" dirty="0" smtClean="0"/>
              <a:t>Treatment duration </a:t>
            </a:r>
            <a:r>
              <a:rPr lang="en-US" b="1" dirty="0" err="1" smtClean="0"/>
              <a:t>untill</a:t>
            </a:r>
            <a:r>
              <a:rPr lang="en-US" b="1" dirty="0" smtClean="0"/>
              <a:t> complete success: 9.5(5-18)</a:t>
            </a:r>
          </a:p>
          <a:p>
            <a:r>
              <a:rPr lang="en-US" dirty="0" smtClean="0"/>
              <a:t>Decreased  Median NO. of bleeding per year  from </a:t>
            </a:r>
            <a:r>
              <a:rPr lang="en-US" b="1" dirty="0" smtClean="0"/>
              <a:t>25 to 1.5</a:t>
            </a:r>
          </a:p>
        </p:txBody>
      </p:sp>
    </p:spTree>
    <p:extLst>
      <p:ext uri="{BB962C8B-B14F-4D97-AF65-F5344CB8AC3E}">
        <p14:creationId xmlns:p14="http://schemas.microsoft.com/office/powerpoint/2010/main" val="16615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Mean cost of treatment (high dose </a:t>
            </a:r>
            <a:r>
              <a:rPr lang="en-US" sz="2000" dirty="0" err="1"/>
              <a:t>ITI+prophylaxis</a:t>
            </a:r>
            <a:r>
              <a:rPr lang="en-US" sz="2000" dirty="0"/>
              <a:t> after successful ITI) :</a:t>
            </a:r>
          </a:p>
          <a:p>
            <a:pPr algn="ctr">
              <a:buFontTx/>
              <a:buNone/>
            </a:pPr>
            <a:r>
              <a:rPr lang="en-US" sz="2000" dirty="0"/>
              <a:t>2.</a:t>
            </a:r>
            <a:r>
              <a:rPr lang="fa-IR" sz="2000" dirty="0"/>
              <a:t>6</a:t>
            </a:r>
            <a:r>
              <a:rPr lang="en-US" sz="2000" dirty="0"/>
              <a:t>M €/10Y</a:t>
            </a:r>
          </a:p>
          <a:p>
            <a:r>
              <a:rPr lang="en-US" sz="2000" dirty="0"/>
              <a:t>Pre ITI phase ,On Demand Treatment:</a:t>
            </a:r>
          </a:p>
          <a:p>
            <a:pPr algn="ctr">
              <a:buFontTx/>
              <a:buNone/>
            </a:pPr>
            <a:r>
              <a:rPr lang="en-US" sz="2000" dirty="0"/>
              <a:t>4.5 M€/10Y</a:t>
            </a:r>
          </a:p>
          <a:p>
            <a:r>
              <a:rPr lang="en-US" sz="2000" dirty="0"/>
              <a:t>Estimated saving:</a:t>
            </a:r>
          </a:p>
          <a:p>
            <a:pPr algn="ctr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1.9M €/10Y</a:t>
            </a:r>
          </a:p>
          <a:p>
            <a:r>
              <a:rPr lang="en-US" sz="2000" dirty="0"/>
              <a:t> Break-even point(BEP)[the number of years the cost of on-demand treatment with bypassing agent </a:t>
            </a:r>
            <a:r>
              <a:rPr lang="en-US" sz="2000" dirty="0" err="1"/>
              <a:t>vs</a:t>
            </a:r>
            <a:r>
              <a:rPr lang="en-US" sz="2000" dirty="0"/>
              <a:t> ITT&amp; post-success prophylaxis  become equal] :</a:t>
            </a:r>
          </a:p>
          <a:p>
            <a:pPr algn="ctr"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3.5 Y</a:t>
            </a:r>
          </a:p>
          <a:p>
            <a:pPr>
              <a:buFontTx/>
              <a:buNone/>
            </a:pPr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44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1114" y="685801"/>
            <a:ext cx="6973887" cy="5521325"/>
          </a:xfrm>
          <a:noFill/>
        </p:spPr>
      </p:pic>
    </p:spTree>
    <p:extLst>
      <p:ext uri="{BB962C8B-B14F-4D97-AF65-F5344CB8AC3E}">
        <p14:creationId xmlns:p14="http://schemas.microsoft.com/office/powerpoint/2010/main" val="399622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Efficacy, Safety and Cost of Immune Tolerance Induction in good risk  children with Hemophilia  A and high titer inhibitor</a:t>
            </a:r>
            <a:br>
              <a:rPr lang="en-US" sz="2000" b="1"/>
            </a:br>
            <a:r>
              <a:rPr lang="en-US" sz="2000" b="1"/>
              <a:t>in IRAN</a:t>
            </a:r>
          </a:p>
        </p:txBody>
      </p:sp>
      <p:sp>
        <p:nvSpPr>
          <p:cNvPr id="16589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Same Good risk group as IITR</a:t>
            </a:r>
          </a:p>
          <a:p>
            <a:r>
              <a:rPr lang="en-US" sz="3600"/>
              <a:t>Same success definition as IITR</a:t>
            </a:r>
          </a:p>
          <a:p>
            <a:r>
              <a:rPr lang="en-US" sz="3600"/>
              <a:t>100 U/Kg/day</a:t>
            </a:r>
          </a:p>
          <a:p>
            <a:r>
              <a:rPr lang="en-US" sz="3600"/>
              <a:t>Pd FVIII</a:t>
            </a:r>
          </a:p>
          <a:p>
            <a:r>
              <a:rPr lang="en-US" sz="3600"/>
              <a:t>Same assessment method as suggested in RESIST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753652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30628" y="6069"/>
            <a:ext cx="3419965" cy="44872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95433" y="87085"/>
            <a:ext cx="7924800" cy="1747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7" y="4572042"/>
            <a:ext cx="3276600" cy="2157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114" y="2031604"/>
            <a:ext cx="6630712" cy="441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600" dirty="0" smtClean="0"/>
              <a:t>بیمارستان مفید:</a:t>
            </a:r>
            <a:br>
              <a:rPr lang="fa-IR" sz="3600" dirty="0" smtClean="0"/>
            </a:br>
            <a:r>
              <a:rPr lang="fa-IR" sz="3600" dirty="0" smtClean="0"/>
              <a:t>بیمارانیکه دوره درمان تکمیل شده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342148"/>
              </p:ext>
            </p:extLst>
          </p:nvPr>
        </p:nvGraphicFramePr>
        <p:xfrm>
          <a:off x="838200" y="1825625"/>
          <a:ext cx="10515600" cy="474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17856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/>
              <a:t>بیمارستان مفید:</a:t>
            </a:r>
            <a:br>
              <a:rPr lang="fa-IR" sz="3600" dirty="0"/>
            </a:br>
            <a:r>
              <a:rPr lang="fa-IR" sz="3600" dirty="0"/>
              <a:t>بیمارانیکه دوره درمان تکمیل شده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3770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510937" y="3572691"/>
            <a:ext cx="1436914" cy="3657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Time to start&gt;5Y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620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/>
              <a:t>بیمارستان مفید:</a:t>
            </a:r>
            <a:br>
              <a:rPr lang="fa-IR" sz="3600" dirty="0"/>
            </a:br>
            <a:r>
              <a:rPr lang="fa-IR" sz="3600" dirty="0"/>
              <a:t>بیمارانیکه دوره درمان تکمیل شده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0599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2294709" y="2357846"/>
            <a:ext cx="1436914" cy="3657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4"/>
                </a:solidFill>
              </a:rPr>
              <a:t>Pre-ITI titer= 68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007326" y="4278086"/>
            <a:ext cx="1436914" cy="3657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Time to start&gt;5Y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0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Incidence of Inhibitor development in </a:t>
            </a:r>
            <a:r>
              <a:rPr lang="en-US" dirty="0" err="1" smtClean="0"/>
              <a:t>haemophilia</a:t>
            </a:r>
            <a:r>
              <a:rPr lang="en-US" dirty="0" smtClean="0"/>
              <a:t> 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Global report of 15-35</a:t>
            </a:r>
            <a:r>
              <a:rPr lang="en-US" dirty="0"/>
              <a:t>% </a:t>
            </a:r>
            <a:r>
              <a:rPr lang="en-US" dirty="0" smtClean="0"/>
              <a:t>(</a:t>
            </a:r>
            <a:r>
              <a:rPr lang="en-US" dirty="0" err="1" smtClean="0"/>
              <a:t>especialy</a:t>
            </a:r>
            <a:r>
              <a:rPr lang="en-US" dirty="0" smtClean="0"/>
              <a:t> in developed countries)</a:t>
            </a:r>
          </a:p>
          <a:p>
            <a:pPr algn="ctr" eaLnBrk="1" hangingPunct="1">
              <a:buFontTx/>
              <a:buNone/>
              <a:defRPr/>
            </a:pPr>
            <a:r>
              <a:rPr lang="en-US" b="1" dirty="0"/>
              <a:t>in </a:t>
            </a:r>
            <a:r>
              <a:rPr lang="en-US" b="1" dirty="0" smtClean="0"/>
              <a:t>Iran:</a:t>
            </a:r>
          </a:p>
          <a:p>
            <a:pPr eaLnBrk="1" hangingPunct="1">
              <a:defRPr/>
            </a:pPr>
            <a:r>
              <a:rPr lang="en-US" i="1" dirty="0" smtClean="0"/>
              <a:t>184 /</a:t>
            </a:r>
            <a:r>
              <a:rPr lang="en-US" dirty="0" smtClean="0"/>
              <a:t>1280 </a:t>
            </a:r>
            <a:r>
              <a:rPr lang="en-US" dirty="0"/>
              <a:t>HA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14%</a:t>
            </a:r>
            <a:r>
              <a:rPr lang="en-US" dirty="0" smtClean="0"/>
              <a:t>) from IKH:22%, 9.4%and 3.5% of severe, moderate and mild HA respectively</a:t>
            </a:r>
          </a:p>
          <a:p>
            <a:pPr eaLnBrk="1" hangingPunct="1">
              <a:defRPr/>
            </a:pPr>
            <a:r>
              <a:rPr lang="en-US" dirty="0" smtClean="0"/>
              <a:t>41 </a:t>
            </a:r>
            <a:r>
              <a:rPr lang="en-US" dirty="0"/>
              <a:t>cases (</a:t>
            </a:r>
            <a:r>
              <a:rPr lang="en-US" dirty="0" smtClean="0">
                <a:solidFill>
                  <a:srgbClr val="C00000"/>
                </a:solidFill>
              </a:rPr>
              <a:t>3.5%</a:t>
            </a:r>
            <a:r>
              <a:rPr lang="en-US" dirty="0" smtClean="0"/>
              <a:t>)were </a:t>
            </a:r>
            <a:r>
              <a:rPr lang="en-US" dirty="0"/>
              <a:t>high </a:t>
            </a:r>
            <a:r>
              <a:rPr lang="en-US" dirty="0" smtClean="0"/>
              <a:t>responders</a:t>
            </a:r>
          </a:p>
          <a:p>
            <a:pPr algn="ctr" eaLnBrk="1" hangingPunct="1">
              <a:buFontTx/>
              <a:buNone/>
              <a:defRPr/>
            </a:pPr>
            <a:r>
              <a:rPr lang="en-US" b="1" dirty="0" smtClean="0"/>
              <a:t> </a:t>
            </a:r>
            <a:r>
              <a:rPr lang="en-US" sz="1500" b="1" i="1" dirty="0" err="1"/>
              <a:t>Sharifian</a:t>
            </a:r>
            <a:r>
              <a:rPr lang="en-US" sz="1500" b="1" i="1" dirty="0"/>
              <a:t> </a:t>
            </a:r>
            <a:r>
              <a:rPr lang="en-US" sz="1500" i="1" dirty="0"/>
              <a:t>R, </a:t>
            </a:r>
            <a:r>
              <a:rPr lang="en-US" sz="1500" i="1" dirty="0" err="1"/>
              <a:t>Hosseini</a:t>
            </a:r>
            <a:r>
              <a:rPr lang="en-US" sz="1500" i="1" dirty="0"/>
              <a:t> M. Prevalence of inhibitor in 1280 cases with Hemophilia. </a:t>
            </a:r>
            <a:r>
              <a:rPr lang="en-US" sz="1500" i="1" dirty="0" err="1"/>
              <a:t>Acta</a:t>
            </a:r>
            <a:r>
              <a:rPr lang="en-US" sz="1500" i="1" dirty="0"/>
              <a:t> </a:t>
            </a:r>
            <a:r>
              <a:rPr lang="en-US" sz="1500" i="1" dirty="0" err="1"/>
              <a:t>Medica</a:t>
            </a:r>
            <a:r>
              <a:rPr lang="en-US" sz="1500" i="1" dirty="0"/>
              <a:t> </a:t>
            </a:r>
            <a:r>
              <a:rPr lang="en-US" sz="1500" i="1" dirty="0" err="1"/>
              <a:t>Iranica</a:t>
            </a:r>
            <a:r>
              <a:rPr lang="en-US" sz="1500" i="1" dirty="0"/>
              <a:t> </a:t>
            </a:r>
            <a:r>
              <a:rPr lang="en-US" sz="1500" b="1" i="1" dirty="0"/>
              <a:t>2003</a:t>
            </a:r>
            <a:r>
              <a:rPr lang="en-US" sz="1500" i="1" dirty="0"/>
              <a:t>; 41: 66-8.</a:t>
            </a:r>
            <a:endParaRPr lang="en-US" i="1" dirty="0" smtClean="0"/>
          </a:p>
          <a:p>
            <a:pPr eaLnBrk="1" hangingPunct="1">
              <a:defRPr/>
            </a:pPr>
            <a:r>
              <a:rPr lang="en-US" dirty="0" smtClean="0"/>
              <a:t>100 /355 HA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28.1%</a:t>
            </a:r>
            <a:r>
              <a:rPr lang="en-US" dirty="0"/>
              <a:t>) from six </a:t>
            </a:r>
            <a:r>
              <a:rPr lang="en-US" dirty="0" smtClean="0"/>
              <a:t>HTC in </a:t>
            </a:r>
            <a:r>
              <a:rPr lang="en-US" dirty="0"/>
              <a:t>the east and south of </a:t>
            </a:r>
            <a:r>
              <a:rPr lang="en-US" dirty="0" smtClean="0"/>
              <a:t>Iran</a:t>
            </a:r>
          </a:p>
          <a:p>
            <a:pPr eaLnBrk="1" hangingPunct="1">
              <a:defRPr/>
            </a:pPr>
            <a:r>
              <a:rPr lang="en-US" dirty="0"/>
              <a:t>14 cases (</a:t>
            </a:r>
            <a:r>
              <a:rPr lang="en-US" dirty="0">
                <a:solidFill>
                  <a:srgbClr val="C00000"/>
                </a:solidFill>
              </a:rPr>
              <a:t>4%</a:t>
            </a:r>
            <a:r>
              <a:rPr lang="en-US" dirty="0"/>
              <a:t>) were high </a:t>
            </a:r>
            <a:r>
              <a:rPr lang="en-US" dirty="0" smtClean="0"/>
              <a:t>responders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sz="1600" b="1" i="1" dirty="0"/>
              <a:t>      </a:t>
            </a:r>
            <a:r>
              <a:rPr lang="en-US" sz="1600" b="1" i="1" dirty="0" err="1"/>
              <a:t>Eshghi</a:t>
            </a:r>
            <a:r>
              <a:rPr lang="en-US" sz="1600" b="1" i="1" dirty="0"/>
              <a:t> P</a:t>
            </a:r>
            <a:r>
              <a:rPr lang="en-US" sz="1600" i="1" dirty="0"/>
              <a:t>, </a:t>
            </a:r>
            <a:r>
              <a:rPr lang="en-US" sz="1600" i="1" dirty="0" err="1"/>
              <a:t>Jazebi</a:t>
            </a:r>
            <a:r>
              <a:rPr lang="en-US" sz="1600" i="1" dirty="0"/>
              <a:t> M, </a:t>
            </a:r>
            <a:r>
              <a:rPr lang="en-US" sz="1600" i="1" dirty="0" err="1"/>
              <a:t>Hoorfar</a:t>
            </a:r>
            <a:r>
              <a:rPr lang="en-US" sz="1600" i="1" dirty="0"/>
              <a:t> H, et al. </a:t>
            </a:r>
            <a:r>
              <a:rPr lang="en-US" sz="1600" i="1" dirty="0" err="1"/>
              <a:t>Multicentric</a:t>
            </a:r>
            <a:r>
              <a:rPr lang="en-US" sz="1600" i="1" dirty="0"/>
              <a:t> screening of factor VIII inhibitor in 355 Hemophilia a patients in </a:t>
            </a:r>
            <a:r>
              <a:rPr lang="en-US" sz="1600" b="1" i="1" dirty="0"/>
              <a:t>IRAN 2005</a:t>
            </a:r>
            <a:r>
              <a:rPr lang="en-US" sz="1600" i="1" dirty="0"/>
              <a:t>. </a:t>
            </a:r>
            <a:r>
              <a:rPr lang="en-US" sz="1600" i="1" dirty="0" err="1"/>
              <a:t>Haemophilia</a:t>
            </a:r>
            <a:r>
              <a:rPr lang="en-US" sz="1600" i="1" dirty="0"/>
              <a:t> 2006; 12: 60.</a:t>
            </a:r>
          </a:p>
        </p:txBody>
      </p:sp>
    </p:spTree>
    <p:extLst>
      <p:ext uri="{BB962C8B-B14F-4D97-AF65-F5344CB8AC3E}">
        <p14:creationId xmlns:p14="http://schemas.microsoft.com/office/powerpoint/2010/main" val="2764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41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/>
              <a:t>بیمارستان مفید:</a:t>
            </a:r>
            <a:br>
              <a:rPr lang="fa-IR" sz="3600" dirty="0"/>
            </a:br>
            <a:r>
              <a:rPr lang="fa-IR" sz="3600" dirty="0"/>
              <a:t>بیمارانیکه دوره درمان تکمیل شده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6456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2485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بیماران جدید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215499"/>
              </p:ext>
            </p:extLst>
          </p:nvPr>
        </p:nvGraphicFramePr>
        <p:xfrm>
          <a:off x="1632855" y="1784187"/>
          <a:ext cx="8305801" cy="4916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277"/>
                <a:gridCol w="758747"/>
                <a:gridCol w="628570"/>
                <a:gridCol w="652373"/>
                <a:gridCol w="127041"/>
                <a:gridCol w="205221"/>
                <a:gridCol w="785527"/>
                <a:gridCol w="547488"/>
                <a:gridCol w="630058"/>
                <a:gridCol w="626338"/>
                <a:gridCol w="817512"/>
                <a:gridCol w="744613"/>
                <a:gridCol w="845036"/>
              </a:tblGrid>
              <a:tr h="55880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</a:rPr>
                        <a:t>نام و نام خانوادگی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Name &amp; Family Name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</a:rPr>
                        <a:t>وزن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Weight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</a:rPr>
                        <a:t>وضعیت مهارکنندگی قبل از درمان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Inhibitory Titer Before Treatment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</a:rPr>
                        <a:t>پروتکل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Protocol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 ABR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AJBR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</a:rPr>
                        <a:t>مدت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</a:rPr>
                        <a:t>شروع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FVIII U/Kg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Vial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FEIBA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U/Kg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Vial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FVII 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M/Kg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Vial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</a:tr>
              <a:tr h="9567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</a:rPr>
                        <a:t>اولین مهادکننده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</a:rPr>
                        <a:t>بیشترین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</a:rPr>
                        <a:t>مهارکننده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</a:rPr>
                        <a:t>تیتر شروع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1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</a:rPr>
                        <a:t>امیر محمد کیخسروی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</a:rPr>
                        <a:t>30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70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70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</a:rPr>
                        <a:t>1.</a:t>
                      </a:r>
                      <a:r>
                        <a:rPr lang="en-US" sz="1100" b="1">
                          <a:effectLst/>
                        </a:rPr>
                        <a:t>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8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month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24000 U/Kg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1440 Vial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</a:tr>
              <a:tr h="9102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</a:rPr>
                        <a:t>ماهان ریسمانچیان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5.5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1.6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Month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21800 U/Kg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654 Vial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</a:tr>
              <a:tr h="9637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</a:rPr>
                        <a:t>امیر علی خنیابی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134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730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7.2(Y)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</a:rPr>
                        <a:t>در 5 ماه 3 نوبت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2.4(Y)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</a:rPr>
                        <a:t>در 5 ماه یک نوبت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</a:rPr>
                        <a:t>5</a:t>
                      </a:r>
                      <a:endParaRPr lang="en-US" sz="1100" b="1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Month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37000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U/Kg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1110 Vial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1067 U/Kg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32 Vial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960 M/Kg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12 Vial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640" marR="406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7171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بیماران جدید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61932"/>
              </p:ext>
            </p:extLst>
          </p:nvPr>
        </p:nvGraphicFramePr>
        <p:xfrm>
          <a:off x="990600" y="19780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26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8348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7483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1872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27265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5067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36256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457" y="210248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3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917576"/>
            <a:ext cx="48847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 rot="9434096">
            <a:off x="5915026" y="2562226"/>
            <a:ext cx="180975" cy="415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76513" y="2743201"/>
            <a:ext cx="1003300" cy="37782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957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3384551"/>
            <a:ext cx="38544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897689" y="4918076"/>
            <a:ext cx="1004887" cy="37782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95476" y="3903663"/>
            <a:ext cx="41243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641 registered </a:t>
            </a:r>
            <a:r>
              <a:rPr lang="en-US" dirty="0" smtClean="0"/>
              <a:t>HA patients </a:t>
            </a:r>
            <a:r>
              <a:rPr lang="en-US" dirty="0"/>
              <a:t>with INH (~16%)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HR 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LR  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618/641 of registered  patients with inhibitor have not been tested again or their results have not been entered</a:t>
            </a:r>
          </a:p>
        </p:txBody>
      </p:sp>
    </p:spTree>
    <p:extLst>
      <p:ext uri="{BB962C8B-B14F-4D97-AF65-F5344CB8AC3E}">
        <p14:creationId xmlns:p14="http://schemas.microsoft.com/office/powerpoint/2010/main" val="37572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SIPPET </a:t>
            </a:r>
            <a:r>
              <a:rPr lang="en-US" alt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STUDY</a:t>
            </a:r>
            <a:br>
              <a:rPr lang="en-US" alt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Risk of Inhibitor </a:t>
            </a:r>
            <a:r>
              <a:rPr lang="en-US" alt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Development in PUP</a:t>
            </a:r>
            <a:r>
              <a:rPr lang="en-GB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GB" altLang="en-US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Tekstvak 2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2315482"/>
            <a:ext cx="10515600" cy="258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it-IT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ALL:35.4%</a:t>
            </a:r>
          </a:p>
          <a:p>
            <a:pPr lvl="1">
              <a:defRPr/>
            </a:pPr>
            <a:r>
              <a:rPr lang="en-US" altLang="it-IT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rFVIII</a:t>
            </a:r>
            <a:r>
              <a:rPr lang="en-US" altLang="it-IT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: 44.5% (CI95 34.7-54.3</a:t>
            </a:r>
            <a:r>
              <a:rPr lang="en-US" altLang="it-IT" dirty="0" smtClean="0">
                <a:latin typeface="Calibri" pitchFamily="34" charset="0"/>
              </a:rPr>
              <a:t>)</a:t>
            </a:r>
            <a:endParaRPr lang="en-US" altLang="it-IT" dirty="0">
              <a:latin typeface="Calibri" pitchFamily="34" charset="0"/>
            </a:endParaRPr>
          </a:p>
          <a:p>
            <a:pPr lvl="1">
              <a:defRPr/>
            </a:pPr>
            <a:r>
              <a:rPr lang="en-US" altLang="it-IT" dirty="0" err="1" smtClean="0">
                <a:latin typeface="Calibri" pitchFamily="34" charset="0"/>
              </a:rPr>
              <a:t>pdFVIII</a:t>
            </a:r>
            <a:r>
              <a:rPr lang="en-US" altLang="it-IT" dirty="0">
                <a:latin typeface="Calibri" pitchFamily="34" charset="0"/>
              </a:rPr>
              <a:t>: 26.8% (CI95 18.3-35.2</a:t>
            </a:r>
            <a:r>
              <a:rPr lang="en-US" altLang="it-IT" dirty="0" smtClean="0">
                <a:latin typeface="Calibri" pitchFamily="34" charset="0"/>
              </a:rPr>
              <a:t>)</a:t>
            </a:r>
          </a:p>
          <a:p>
            <a:pPr>
              <a:defRPr/>
            </a:pPr>
            <a:r>
              <a:rPr lang="en-US" altLang="it-IT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High titer: 23.3</a:t>
            </a:r>
            <a:r>
              <a:rPr lang="en-US" altLang="it-IT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%</a:t>
            </a:r>
            <a:endParaRPr lang="en-US" altLang="it-IT" sz="1600" dirty="0" smtClean="0">
              <a:latin typeface="Calibri" pitchFamily="34" charset="0"/>
            </a:endParaRPr>
          </a:p>
          <a:p>
            <a:pPr lvl="1">
              <a:defRPr/>
            </a:pPr>
            <a:r>
              <a:rPr lang="en-US" altLang="it-IT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rFVIII</a:t>
            </a:r>
            <a:r>
              <a:rPr lang="en-US" altLang="it-IT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: 28.4% (CI95 19.6-37.2</a:t>
            </a:r>
            <a:r>
              <a:rPr lang="en-US" altLang="it-IT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n-US" altLang="it-IT" sz="800" dirty="0">
              <a:latin typeface="Calibri" pitchFamily="34" charset="0"/>
            </a:endParaRPr>
          </a:p>
          <a:p>
            <a:pPr lvl="1">
              <a:defRPr/>
            </a:pPr>
            <a:r>
              <a:rPr lang="en-US" altLang="it-IT" dirty="0" err="1">
                <a:latin typeface="Calibri" pitchFamily="34" charset="0"/>
              </a:rPr>
              <a:t>pdFVIII</a:t>
            </a:r>
            <a:r>
              <a:rPr lang="en-US" altLang="it-IT" dirty="0">
                <a:latin typeface="Calibri" pitchFamily="34" charset="0"/>
              </a:rPr>
              <a:t>: 18.6% (CI95 11.1-26.9)</a:t>
            </a:r>
            <a:endParaRPr lang="en-GB" altLang="it-IT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0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u="sng" smtClean="0"/>
              <a:t>imported coagulating factors</a:t>
            </a:r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52650" y="1905000"/>
          <a:ext cx="7680324" cy="38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108"/>
                <a:gridCol w="2560108"/>
                <a:gridCol w="2560108"/>
              </a:tblGrid>
              <a:tr h="7734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1387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1389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79" marR="68579" marT="34290" marB="34290"/>
                </a:tc>
              </a:tr>
              <a:tr h="773430"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subsidization budget</a:t>
                      </a:r>
                      <a:r>
                        <a:rPr lang="en-US" sz="1400" b="1" dirty="0" smtClean="0"/>
                        <a:t> </a:t>
                      </a:r>
                      <a:endParaRPr lang="en-US" sz="1400" dirty="0"/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60,000,000 $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70,000,000 $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290" marB="34290"/>
                </a:tc>
              </a:tr>
              <a:tr h="7734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All patients</a:t>
                      </a:r>
                      <a:endParaRPr lang="en-US" sz="1400" b="1" dirty="0"/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8 500 $/capita</a:t>
                      </a:r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10,000 $/capita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290" marB="34290"/>
                </a:tc>
              </a:tr>
              <a:tr h="7734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Non-inhibitor patients</a:t>
                      </a:r>
                      <a:endParaRPr lang="en-US" sz="1400" dirty="0"/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6800 $/capita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6400 $/capita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290" marB="34290"/>
                </a:tc>
              </a:tr>
              <a:tr h="7734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Patients who use Bypassing agents </a:t>
                      </a:r>
                      <a:endParaRPr lang="en-US" sz="1400" dirty="0"/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55000 $/capita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77500 $/capita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290" marB="34290"/>
                </a:tc>
              </a:tr>
            </a:tbl>
          </a:graphicData>
        </a:graphic>
      </p:graphicFrame>
      <p:sp>
        <p:nvSpPr>
          <p:cNvPr id="2" name="Up Arrow 1"/>
          <p:cNvSpPr/>
          <p:nvPr/>
        </p:nvSpPr>
        <p:spPr>
          <a:xfrm>
            <a:off x="9307513" y="2678113"/>
            <a:ext cx="277812" cy="4175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9296401" y="3455988"/>
            <a:ext cx="277813" cy="4175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9339263" y="5072063"/>
            <a:ext cx="279400" cy="4175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9296401" y="4294188"/>
            <a:ext cx="277813" cy="41751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3924</Words>
  <Application>Microsoft Office PowerPoint</Application>
  <PresentationFormat>Widescreen</PresentationFormat>
  <Paragraphs>771</Paragraphs>
  <Slides>66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ＭＳ Ｐゴシック</vt:lpstr>
      <vt:lpstr>ＭＳ Ｐゴシック</vt:lpstr>
      <vt:lpstr>Arial</vt:lpstr>
      <vt:lpstr>Arial Rounded MT Bold</vt:lpstr>
      <vt:lpstr>Calibri</vt:lpstr>
      <vt:lpstr>Calibri Light</vt:lpstr>
      <vt:lpstr>Times</vt:lpstr>
      <vt:lpstr>Times New Roman</vt:lpstr>
      <vt:lpstr>Verdana</vt:lpstr>
      <vt:lpstr>Wingdings</vt:lpstr>
      <vt:lpstr>Office Theme</vt:lpstr>
      <vt:lpstr>Slide</vt:lpstr>
      <vt:lpstr>PowerPoint Presentation</vt:lpstr>
      <vt:lpstr>Immune Tolerance Induction for FVIII inhibitors: Importance,Questions and Guidelines</vt:lpstr>
      <vt:lpstr>Introduction</vt:lpstr>
      <vt:lpstr>Why ITI in Inhibitor patients:</vt:lpstr>
      <vt:lpstr>Semin Hematol 42(suppl 4):S14-S17 © 2006</vt:lpstr>
      <vt:lpstr>Incidence of Inhibitor development in haemophilia A </vt:lpstr>
      <vt:lpstr>PowerPoint Presentation</vt:lpstr>
      <vt:lpstr> SIPPET STUDY Risk of Inhibitor Development in PUP </vt:lpstr>
      <vt:lpstr>imported coagulating factors</vt:lpstr>
      <vt:lpstr>Defenition:</vt:lpstr>
      <vt:lpstr>Immune Tolerance Registries</vt:lpstr>
      <vt:lpstr>Success </vt:lpstr>
      <vt:lpstr>Partial success: </vt:lpstr>
      <vt:lpstr>PowerPoint Presentation</vt:lpstr>
      <vt:lpstr>Failure: </vt:lpstr>
      <vt:lpstr>Relapse</vt:lpstr>
      <vt:lpstr>ITT protocols – dose </vt:lpstr>
      <vt:lpstr>PowerPoint Presentation</vt:lpstr>
      <vt:lpstr>Mechanism </vt:lpstr>
      <vt:lpstr>Patient-related predictors of success</vt:lpstr>
      <vt:lpstr>Age</vt:lpstr>
      <vt:lpstr>PowerPoint Presentation</vt:lpstr>
      <vt:lpstr>Race/ethnicity </vt:lpstr>
      <vt:lpstr>FVIII genotype</vt:lpstr>
      <vt:lpstr>J. Astermark / Thrombosis Research 127 (2011) S6–S9</vt:lpstr>
      <vt:lpstr>PowerPoint Presentation</vt:lpstr>
      <vt:lpstr>Treatment-related predictors of success </vt:lpstr>
      <vt:lpstr>PowerPoint Presentation</vt:lpstr>
      <vt:lpstr>Treatment-related predictors of success </vt:lpstr>
      <vt:lpstr>PowerPoint Presentation</vt:lpstr>
      <vt:lpstr>Treatment-related predictors of success </vt:lpstr>
      <vt:lpstr>PowerPoint Presentation</vt:lpstr>
      <vt:lpstr>PowerPoint Presentation</vt:lpstr>
      <vt:lpstr>PowerPoint Presentation</vt:lpstr>
      <vt:lpstr> Bleeds/surgery and infections / inflammatory processes </vt:lpstr>
      <vt:lpstr>Potential outcome predictors in immune tolerance (ITT) </vt:lpstr>
      <vt:lpstr>Success factors for ITT</vt:lpstr>
      <vt:lpstr>Good risk patients</vt:lpstr>
      <vt:lpstr>The management of patients who failed ITI </vt:lpstr>
      <vt:lpstr>international consensus:  an international panel of haemophilia opinion leaders gathered in New York, NY, on 9– 11 June 2006, and again in London, England, on 14– 16 September 2006, </vt:lpstr>
      <vt:lpstr>International consensus:  an international panel of haemophilia opinion leaders gathered in New York, NY, on 9– 11 June 2006, and again in London, England, on 14– 16 September 2006, </vt:lpstr>
      <vt:lpstr>International Consensus</vt:lpstr>
      <vt:lpstr>International Consensus</vt:lpstr>
      <vt:lpstr>International Consensus</vt:lpstr>
      <vt:lpstr>International Consensus</vt:lpstr>
      <vt:lpstr>ITI barriers </vt:lpstr>
      <vt:lpstr>Supportive care during ITI:  impact on ITI outcome</vt:lpstr>
      <vt:lpstr>PowerPoint Presentation</vt:lpstr>
      <vt:lpstr>PowerPoint Presentation</vt:lpstr>
      <vt:lpstr>PowerPoint Presentation</vt:lpstr>
      <vt:lpstr>The  study by Harvard health economists using Markov decision analysis predicted: </vt:lpstr>
      <vt:lpstr>  Cost effectiveness analysis for Octanate® in ITI in comparison to NovoSeven ® in the treatment of haemophilia patients with inhibitors: Russian experience  N. ZOZULYA and O. PLYUSHCH, Haemophilia (2010), 16 (Suppl. 4) , 08P42  </vt:lpstr>
      <vt:lpstr>PowerPoint Presentation</vt:lpstr>
      <vt:lpstr>PowerPoint Presentation</vt:lpstr>
      <vt:lpstr>Efficacy, Safety and Cost of Immune Tolerance Induction in good risk  children with Hemophilia  A and high titer inhibitor in IRAN</vt:lpstr>
      <vt:lpstr>PowerPoint Presentation</vt:lpstr>
      <vt:lpstr>بیمارستان مفید: بیمارانیکه دوره درمان تکمیل شده</vt:lpstr>
      <vt:lpstr>بیمارستان مفید: بیمارانیکه دوره درمان تکمیل شده</vt:lpstr>
      <vt:lpstr>بیمارستان مفید: بیمارانیکه دوره درمان تکمیل شده</vt:lpstr>
      <vt:lpstr>بیمارستان مفید: بیمارانیکه دوره درمان تکمیل شده</vt:lpstr>
      <vt:lpstr>بیماران جدید</vt:lpstr>
      <vt:lpstr>بیماران جدید</vt:lpstr>
      <vt:lpstr>PowerPoint Presentation</vt:lpstr>
      <vt:lpstr>PowerPoint Presentation</vt:lpstr>
      <vt:lpstr>PowerPoint Presentation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Tolerance Induction for FVIII inhibitors: Importance,Questions and Guidelines</dc:title>
  <dc:creator>Peyman</dc:creator>
  <cp:lastModifiedBy>Peyman</cp:lastModifiedBy>
  <cp:revision>58</cp:revision>
  <dcterms:created xsi:type="dcterms:W3CDTF">2015-10-28T21:24:49Z</dcterms:created>
  <dcterms:modified xsi:type="dcterms:W3CDTF">2021-04-14T20:51:52Z</dcterms:modified>
</cp:coreProperties>
</file>