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50"/>
  </p:notesMasterIdLst>
  <p:sldIdLst>
    <p:sldId id="256" r:id="rId2"/>
    <p:sldId id="258" r:id="rId3"/>
    <p:sldId id="335" r:id="rId4"/>
    <p:sldId id="336" r:id="rId5"/>
    <p:sldId id="334" r:id="rId6"/>
    <p:sldId id="337" r:id="rId7"/>
    <p:sldId id="307" r:id="rId8"/>
    <p:sldId id="309" r:id="rId9"/>
    <p:sldId id="308" r:id="rId10"/>
    <p:sldId id="347" r:id="rId11"/>
    <p:sldId id="303" r:id="rId12"/>
    <p:sldId id="305" r:id="rId13"/>
    <p:sldId id="348" r:id="rId14"/>
    <p:sldId id="333" r:id="rId15"/>
    <p:sldId id="310" r:id="rId16"/>
    <p:sldId id="262" r:id="rId17"/>
    <p:sldId id="322" r:id="rId18"/>
    <p:sldId id="323" r:id="rId19"/>
    <p:sldId id="320" r:id="rId20"/>
    <p:sldId id="264" r:id="rId21"/>
    <p:sldId id="266" r:id="rId22"/>
    <p:sldId id="330" r:id="rId23"/>
    <p:sldId id="342" r:id="rId24"/>
    <p:sldId id="338" r:id="rId25"/>
    <p:sldId id="339" r:id="rId26"/>
    <p:sldId id="340" r:id="rId27"/>
    <p:sldId id="314" r:id="rId28"/>
    <p:sldId id="315" r:id="rId29"/>
    <p:sldId id="316" r:id="rId30"/>
    <p:sldId id="332" r:id="rId31"/>
    <p:sldId id="318" r:id="rId32"/>
    <p:sldId id="270" r:id="rId33"/>
    <p:sldId id="276" r:id="rId34"/>
    <p:sldId id="277" r:id="rId35"/>
    <p:sldId id="279" r:id="rId36"/>
    <p:sldId id="324" r:id="rId37"/>
    <p:sldId id="280" r:id="rId38"/>
    <p:sldId id="284" r:id="rId39"/>
    <p:sldId id="285" r:id="rId40"/>
    <p:sldId id="292" r:id="rId41"/>
    <p:sldId id="328" r:id="rId42"/>
    <p:sldId id="349" r:id="rId43"/>
    <p:sldId id="346" r:id="rId44"/>
    <p:sldId id="341" r:id="rId45"/>
    <p:sldId id="329" r:id="rId46"/>
    <p:sldId id="311" r:id="rId47"/>
    <p:sldId id="312" r:id="rId48"/>
    <p:sldId id="350" r:id="rId4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96E340-0E1C-4CB1-B13E-91F27527FF57}" type="datetimeFigureOut">
              <a:rPr lang="fa-IR" smtClean="0"/>
              <a:pPr/>
              <a:t>1440/04/19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CF8BA6-6AA1-41F6-8079-AB61D66DF585}"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95CF8BA6-6AA1-41F6-8079-AB61D66DF585}" type="slidenum">
              <a:rPr lang="fa-IR" smtClean="0"/>
              <a:pPr/>
              <a:t>20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5ECC6ED-6123-45C3-94D4-037ED83E7E7A}" type="datetimeFigureOut">
              <a:rPr lang="fa-IR" smtClean="0"/>
              <a:pPr/>
              <a:t>1440/04/19</a:t>
            </a:fld>
            <a:endParaRPr lang="fa-I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a-I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BA6E6FB-3E71-4E61-97BD-696230537565}"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ECC6ED-6123-45C3-94D4-037ED83E7E7A}" type="datetimeFigureOut">
              <a:rPr lang="fa-IR" smtClean="0"/>
              <a:pPr/>
              <a:t>1440/04/19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A6E6FB-3E71-4E61-97BD-69623053756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5ECC6ED-6123-45C3-94D4-037ED83E7E7A}" type="datetimeFigureOut">
              <a:rPr lang="fa-IR" smtClean="0"/>
              <a:pPr/>
              <a:t>1440/04/19</a:t>
            </a:fld>
            <a:endParaRPr lang="fa-IR"/>
          </a:p>
        </p:txBody>
      </p:sp>
      <p:sp>
        <p:nvSpPr>
          <p:cNvPr id="5" name="Footer Placeholder 4"/>
          <p:cNvSpPr>
            <a:spLocks noGrp="1"/>
          </p:cNvSpPr>
          <p:nvPr>
            <p:ph type="ftr" sz="quarter" idx="11"/>
          </p:nvPr>
        </p:nvSpPr>
        <p:spPr>
          <a:xfrm>
            <a:off x="457201" y="6248207"/>
            <a:ext cx="5573483" cy="365125"/>
          </a:xfrm>
        </p:spPr>
        <p:txBody>
          <a:bodyPr/>
          <a:lstStyle/>
          <a:p>
            <a:endParaRPr lang="fa-I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BA6E6FB-3E71-4E61-97BD-696230537565}"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5ECC6ED-6123-45C3-94D4-037ED83E7E7A}" type="datetimeFigureOut">
              <a:rPr lang="fa-IR" smtClean="0"/>
              <a:pPr/>
              <a:t>1440/04/19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A6E6FB-3E71-4E61-97BD-696230537565}" type="slidenum">
              <a:rPr lang="fa-IR" smtClean="0"/>
              <a:pPr/>
              <a:t>‹#›</a:t>
            </a:fld>
            <a:endParaRPr lang="fa-I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5ECC6ED-6123-45C3-94D4-037ED83E7E7A}" type="datetimeFigureOut">
              <a:rPr lang="fa-IR" smtClean="0"/>
              <a:pPr/>
              <a:t>1440/04/19</a:t>
            </a:fld>
            <a:endParaRPr lang="fa-I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BA6E6FB-3E71-4E61-97BD-696230537565}" type="slidenum">
              <a:rPr lang="fa-IR" smtClean="0"/>
              <a:pPr/>
              <a:t>‹#›</a:t>
            </a:fld>
            <a:endParaRPr lang="fa-IR"/>
          </a:p>
        </p:txBody>
      </p:sp>
      <p:sp>
        <p:nvSpPr>
          <p:cNvPr id="14" name="Footer Placeholder 13"/>
          <p:cNvSpPr>
            <a:spLocks noGrp="1"/>
          </p:cNvSpPr>
          <p:nvPr>
            <p:ph type="ftr" sz="quarter" idx="12"/>
          </p:nvPr>
        </p:nvSpPr>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5ECC6ED-6123-45C3-94D4-037ED83E7E7A}" type="datetimeFigureOut">
              <a:rPr lang="fa-IR" smtClean="0"/>
              <a:pPr/>
              <a:t>1440/04/19</a:t>
            </a:fld>
            <a:endParaRPr lang="fa-IR"/>
          </a:p>
        </p:txBody>
      </p:sp>
      <p:sp>
        <p:nvSpPr>
          <p:cNvPr id="10" name="Slide Number Placeholder 9"/>
          <p:cNvSpPr>
            <a:spLocks noGrp="1"/>
          </p:cNvSpPr>
          <p:nvPr>
            <p:ph type="sldNum" sz="quarter" idx="16"/>
          </p:nvPr>
        </p:nvSpPr>
        <p:spPr/>
        <p:txBody>
          <a:bodyPr rtlCol="0"/>
          <a:lstStyle/>
          <a:p>
            <a:fld id="{0BA6E6FB-3E71-4E61-97BD-696230537565}" type="slidenum">
              <a:rPr lang="fa-IR" smtClean="0"/>
              <a:pPr/>
              <a:t>‹#›</a:t>
            </a:fld>
            <a:endParaRPr lang="fa-IR"/>
          </a:p>
        </p:txBody>
      </p:sp>
      <p:sp>
        <p:nvSpPr>
          <p:cNvPr id="12" name="Footer Placeholder 11"/>
          <p:cNvSpPr>
            <a:spLocks noGrp="1"/>
          </p:cNvSpPr>
          <p:nvPr>
            <p:ph type="ftr" sz="quarter" idx="17"/>
          </p:nvPr>
        </p:nvSpPr>
        <p:spPr/>
        <p:txBody>
          <a:bodyPr rtlCol="0"/>
          <a:lstStyle/>
          <a:p>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5ECC6ED-6123-45C3-94D4-037ED83E7E7A}" type="datetimeFigureOut">
              <a:rPr lang="fa-IR" smtClean="0"/>
              <a:pPr/>
              <a:t>1440/04/19</a:t>
            </a:fld>
            <a:endParaRPr lang="fa-IR"/>
          </a:p>
        </p:txBody>
      </p:sp>
      <p:sp>
        <p:nvSpPr>
          <p:cNvPr id="12" name="Slide Number Placeholder 11"/>
          <p:cNvSpPr>
            <a:spLocks noGrp="1"/>
          </p:cNvSpPr>
          <p:nvPr>
            <p:ph type="sldNum" sz="quarter" idx="16"/>
          </p:nvPr>
        </p:nvSpPr>
        <p:spPr/>
        <p:txBody>
          <a:bodyPr rtlCol="0"/>
          <a:lstStyle/>
          <a:p>
            <a:fld id="{0BA6E6FB-3E71-4E61-97BD-696230537565}" type="slidenum">
              <a:rPr lang="fa-IR" smtClean="0"/>
              <a:pPr/>
              <a:t>‹#›</a:t>
            </a:fld>
            <a:endParaRPr lang="fa-IR"/>
          </a:p>
        </p:txBody>
      </p:sp>
      <p:sp>
        <p:nvSpPr>
          <p:cNvPr id="14" name="Footer Placeholder 13"/>
          <p:cNvSpPr>
            <a:spLocks noGrp="1"/>
          </p:cNvSpPr>
          <p:nvPr>
            <p:ph type="ftr" sz="quarter" idx="17"/>
          </p:nvPr>
        </p:nvSpPr>
        <p:spPr/>
        <p:txBody>
          <a:bodyPr rtlCol="0"/>
          <a:lstStyle/>
          <a:p>
            <a:endParaRPr lang="fa-I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ECC6ED-6123-45C3-94D4-037ED83E7E7A}" type="datetimeFigureOut">
              <a:rPr lang="fa-IR" smtClean="0"/>
              <a:pPr/>
              <a:t>1440/04/19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BA6E6FB-3E71-4E61-97BD-696230537565}"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CC6ED-6123-45C3-94D4-037ED83E7E7A}" type="datetimeFigureOut">
              <a:rPr lang="fa-IR" smtClean="0"/>
              <a:pPr/>
              <a:t>1440/04/19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BA6E6FB-3E71-4E61-97BD-696230537565}"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5ECC6ED-6123-45C3-94D4-037ED83E7E7A}" type="datetimeFigureOut">
              <a:rPr lang="fa-IR" smtClean="0"/>
              <a:pPr/>
              <a:t>1440/04/19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BA6E6FB-3E71-4E61-97BD-696230537565}" type="slidenum">
              <a:rPr lang="fa-IR" smtClean="0"/>
              <a:pPr/>
              <a:t>‹#›</a:t>
            </a:fld>
            <a:endParaRPr lang="fa-I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5ECC6ED-6123-45C3-94D4-037ED83E7E7A}" type="datetimeFigureOut">
              <a:rPr lang="fa-IR" smtClean="0"/>
              <a:pPr/>
              <a:t>1440/04/19</a:t>
            </a:fld>
            <a:endParaRPr lang="fa-I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BA6E6FB-3E71-4E61-97BD-696230537565}" type="slidenum">
              <a:rPr lang="fa-IR" smtClean="0"/>
              <a:pPr/>
              <a:t>‹#›</a:t>
            </a:fld>
            <a:endParaRPr lang="fa-IR"/>
          </a:p>
        </p:txBody>
      </p:sp>
      <p:sp>
        <p:nvSpPr>
          <p:cNvPr id="14" name="Footer Placeholder 13"/>
          <p:cNvSpPr>
            <a:spLocks noGrp="1"/>
          </p:cNvSpPr>
          <p:nvPr>
            <p:ph type="ftr" sz="quarter" idx="12"/>
          </p:nvPr>
        </p:nvSpPr>
        <p:spPr>
          <a:xfrm>
            <a:off x="1600200" y="6248206"/>
            <a:ext cx="4572000" cy="365125"/>
          </a:xfrm>
        </p:spPr>
        <p:txBody>
          <a:bodyPr rtlCol="0"/>
          <a:lstStyle/>
          <a:p>
            <a:endParaRPr lang="fa-I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5ECC6ED-6123-45C3-94D4-037ED83E7E7A}" type="datetimeFigureOut">
              <a:rPr lang="fa-IR" smtClean="0"/>
              <a:pPr/>
              <a:t>1440/04/19</a:t>
            </a:fld>
            <a:endParaRPr lang="fa-I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a-I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BA6E6FB-3E71-4E61-97BD-69623053756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ubmed/27916512" TargetMode="External"/><Relationship Id="rId2" Type="http://schemas.openxmlformats.org/officeDocument/2006/relationships/hyperlink" Target="https://www.ncbi.nlm.nih.gov/pubmed/?term=Lucchini%20G%5bAuthor%5d&amp;cauthor=true&amp;cauthor_uid=279165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714356"/>
            <a:ext cx="8339166" cy="4429156"/>
          </a:xfrm>
        </p:spPr>
        <p:txBody>
          <a:bodyPr>
            <a:normAutofit/>
          </a:bodyPr>
          <a:lstStyle/>
          <a:p>
            <a:pPr algn="ctr" rtl="0"/>
            <a:r>
              <a:rPr lang="fa-IR" b="1" dirty="0" smtClean="0">
                <a:solidFill>
                  <a:schemeClr val="accent2"/>
                </a:solidFill>
              </a:rPr>
              <a:t>In The  Name of GoD</a:t>
            </a:r>
            <a:br>
              <a:rPr lang="fa-IR" b="1" dirty="0" smtClean="0">
                <a:solidFill>
                  <a:schemeClr val="accent2"/>
                </a:solidFill>
              </a:rPr>
            </a:br>
            <a:r>
              <a:rPr lang="fa-IR" dirty="0" smtClean="0">
                <a:solidFill>
                  <a:schemeClr val="bg1"/>
                </a:solidFill>
              </a:rPr>
              <a:t/>
            </a:r>
            <a:br>
              <a:rPr lang="fa-IR" dirty="0" smtClean="0">
                <a:solidFill>
                  <a:schemeClr val="bg1"/>
                </a:solidFill>
              </a:rPr>
            </a:br>
            <a:r>
              <a:rPr lang="fa-IR" sz="3600" b="1" dirty="0" smtClean="0">
                <a:solidFill>
                  <a:schemeClr val="tx1"/>
                </a:solidFill>
              </a:rPr>
              <a:t>conditioning regimeni </a:t>
            </a:r>
            <a:br>
              <a:rPr lang="fa-IR" sz="3600" b="1" dirty="0" smtClean="0">
                <a:solidFill>
                  <a:schemeClr val="tx1"/>
                </a:solidFill>
              </a:rPr>
            </a:br>
            <a:r>
              <a:rPr lang="fa-IR" sz="3600" b="1" dirty="0" smtClean="0">
                <a:solidFill>
                  <a:schemeClr val="tx1"/>
                </a:solidFill>
              </a:rPr>
              <a:t>in </a:t>
            </a:r>
            <a:br>
              <a:rPr lang="fa-IR" sz="3600" b="1" dirty="0" smtClean="0">
                <a:solidFill>
                  <a:schemeClr val="tx1"/>
                </a:solidFill>
              </a:rPr>
            </a:br>
            <a:r>
              <a:rPr lang="fa-IR" sz="3600" b="1" dirty="0" smtClean="0">
                <a:solidFill>
                  <a:schemeClr val="tx1"/>
                </a:solidFill>
              </a:rPr>
              <a:t> peditaric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H</a:t>
            </a:r>
            <a:r>
              <a:rPr lang="fa-IR" sz="2800" b="1" dirty="0" smtClean="0">
                <a:solidFill>
                  <a:schemeClr val="tx1"/>
                </a:solidFill>
              </a:rPr>
              <a:t>ematopoietic Stem Cell   transplantation </a:t>
            </a:r>
            <a:endParaRPr lang="fa-IR" sz="2800" b="1" dirty="0">
              <a:solidFill>
                <a:schemeClr val="tx1"/>
              </a:solidFill>
            </a:endParaRPr>
          </a:p>
        </p:txBody>
      </p:sp>
      <p:sp>
        <p:nvSpPr>
          <p:cNvPr id="3" name="Subtitle 2"/>
          <p:cNvSpPr>
            <a:spLocks noGrp="1"/>
          </p:cNvSpPr>
          <p:nvPr>
            <p:ph type="subTitle" idx="1"/>
          </p:nvPr>
        </p:nvSpPr>
        <p:spPr/>
        <p:txBody>
          <a:bodyPr>
            <a:normAutofit/>
          </a:bodyPr>
          <a:lstStyle/>
          <a:p>
            <a:pPr algn="ctr"/>
            <a:r>
              <a:rPr lang="fa-IR" sz="2800" b="1" dirty="0" smtClean="0">
                <a:solidFill>
                  <a:schemeClr val="tx1"/>
                </a:solidFill>
              </a:rPr>
              <a:t>BIBI SHAHIN SHAMSIAN. MD</a:t>
            </a:r>
            <a:endParaRPr lang="fa-IR" sz="28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b="1" dirty="0" smtClean="0">
                <a:solidFill>
                  <a:schemeClr val="tx1"/>
                </a:solidFill>
              </a:rPr>
              <a:t>USA</a:t>
            </a:r>
            <a:r>
              <a:rPr lang="fa-IR" b="1" dirty="0" smtClean="0">
                <a:solidFill>
                  <a:schemeClr val="tx1"/>
                </a:solidFill>
              </a:rPr>
              <a:t>.</a:t>
            </a:r>
            <a:r>
              <a:rPr lang="en-US" sz="3600" b="1" dirty="0" smtClean="0">
                <a:solidFill>
                  <a:schemeClr val="tx1"/>
                </a:solidFill>
              </a:rPr>
              <a:t>Cori M. Abikoff.2014</a:t>
            </a:r>
            <a:endParaRPr lang="fa-IR" sz="3600" dirty="0"/>
          </a:p>
        </p:txBody>
      </p:sp>
      <p:sp>
        <p:nvSpPr>
          <p:cNvPr id="3" name="Content Placeholder 2"/>
          <p:cNvSpPr>
            <a:spLocks noGrp="1"/>
          </p:cNvSpPr>
          <p:nvPr>
            <p:ph sz="quarter" idx="1"/>
          </p:nvPr>
        </p:nvSpPr>
        <p:spPr/>
        <p:txBody>
          <a:bodyPr>
            <a:normAutofit fontScale="85000" lnSpcReduction="10000"/>
          </a:bodyPr>
          <a:lstStyle/>
          <a:p>
            <a:pPr algn="l" rtl="0"/>
            <a:r>
              <a:rPr lang="en-US" b="1" dirty="0" smtClean="0"/>
              <a:t>MAC HSCT </a:t>
            </a:r>
            <a:r>
              <a:rPr lang="en-US" dirty="0" smtClean="0"/>
              <a:t>has provided a lifesaving cure for children</a:t>
            </a:r>
          </a:p>
          <a:p>
            <a:pPr algn="l" rtl="0"/>
            <a:r>
              <a:rPr lang="en-US" dirty="0" smtClean="0"/>
              <a:t>MAC :lifelong  morbidity associated with the use of highly toxic conditioning agents in a </a:t>
            </a:r>
            <a:r>
              <a:rPr lang="en-US" b="1" dirty="0" smtClean="0"/>
              <a:t>very young population</a:t>
            </a:r>
          </a:p>
          <a:p>
            <a:pPr algn="l" rtl="0"/>
            <a:r>
              <a:rPr lang="en-US" dirty="0" smtClean="0">
                <a:solidFill>
                  <a:schemeClr val="accent2">
                    <a:lumMod val="75000"/>
                  </a:schemeClr>
                </a:solidFill>
              </a:rPr>
              <a:t> </a:t>
            </a:r>
            <a:r>
              <a:rPr lang="en-US" dirty="0" smtClean="0"/>
              <a:t>Risk of such complications limited the use of HSCT.</a:t>
            </a:r>
          </a:p>
          <a:p>
            <a:pPr algn="l" rtl="0"/>
            <a:endParaRPr lang="en-US" b="1" dirty="0" smtClean="0"/>
          </a:p>
          <a:p>
            <a:pPr algn="l" rtl="0"/>
            <a:r>
              <a:rPr lang="en-US" b="1" dirty="0" smtClean="0"/>
              <a:t>SCD and </a:t>
            </a:r>
            <a:r>
              <a:rPr lang="en-US" b="1" dirty="0" err="1" smtClean="0"/>
              <a:t>Thalassemia</a:t>
            </a:r>
            <a:r>
              <a:rPr lang="en-US" b="1" dirty="0" smtClean="0"/>
              <a:t>; </a:t>
            </a:r>
            <a:r>
              <a:rPr lang="en-US" dirty="0" smtClean="0"/>
              <a:t>Medical management ;improve survival, the risk of toxicity associated with HSCT was seen by many as a contraindication to its use</a:t>
            </a:r>
          </a:p>
          <a:p>
            <a:pPr algn="l" rtl="0"/>
            <a:endParaRPr lang="en-US" b="1" dirty="0" smtClean="0"/>
          </a:p>
          <a:p>
            <a:pPr algn="l" rtl="0"/>
            <a:r>
              <a:rPr lang="en-US" b="1" dirty="0" smtClean="0"/>
              <a:t>HSCT</a:t>
            </a:r>
            <a:r>
              <a:rPr lang="en-US" b="1" dirty="0" smtClean="0">
                <a:sym typeface="Wingdings" pitchFamily="2" charset="2"/>
              </a:rPr>
              <a:t>: </a:t>
            </a:r>
            <a:r>
              <a:rPr lang="en-US" b="1" dirty="0" smtClean="0"/>
              <a:t> Combined </a:t>
            </a:r>
            <a:r>
              <a:rPr lang="en-US" b="1" dirty="0" err="1" smtClean="0"/>
              <a:t>immunodeﬁciency</a:t>
            </a:r>
            <a:r>
              <a:rPr lang="en-US" b="1" dirty="0" smtClean="0"/>
              <a:t>, 80-%-90% cure rate</a:t>
            </a:r>
          </a:p>
          <a:p>
            <a:pPr algn="l" rtl="0"/>
            <a:endParaRPr lang="fa-I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t>
            </a:r>
            <a:r>
              <a:rPr lang="en-US" b="1" dirty="0" smtClean="0">
                <a:solidFill>
                  <a:schemeClr val="tx1"/>
                </a:solidFill>
              </a:rPr>
              <a:t>HSCT in Pediatrics USA.2012</a:t>
            </a:r>
            <a:endParaRPr lang="fa-IR" b="1" dirty="0">
              <a:solidFill>
                <a:schemeClr val="tx1"/>
              </a:solidFill>
            </a:endParaRPr>
          </a:p>
        </p:txBody>
      </p:sp>
      <p:sp>
        <p:nvSpPr>
          <p:cNvPr id="3" name="Content Placeholder 2"/>
          <p:cNvSpPr>
            <a:spLocks noGrp="1"/>
          </p:cNvSpPr>
          <p:nvPr>
            <p:ph sz="quarter" idx="1"/>
          </p:nvPr>
        </p:nvSpPr>
        <p:spPr/>
        <p:txBody>
          <a:bodyPr>
            <a:normAutofit fontScale="85000" lnSpcReduction="10000"/>
          </a:bodyPr>
          <a:lstStyle/>
          <a:p>
            <a:pPr algn="l" rtl="0"/>
            <a:r>
              <a:rPr lang="en-US" b="1" dirty="0" smtClean="0">
                <a:solidFill>
                  <a:srgbClr val="C00000"/>
                </a:solidFill>
              </a:rPr>
              <a:t>Tolerate</a:t>
            </a:r>
            <a:r>
              <a:rPr lang="en-US" dirty="0" smtClean="0">
                <a:solidFill>
                  <a:srgbClr val="C00000"/>
                </a:solidFill>
              </a:rPr>
              <a:t> more </a:t>
            </a:r>
            <a:r>
              <a:rPr lang="en-US" b="1" dirty="0" smtClean="0">
                <a:solidFill>
                  <a:srgbClr val="C00000"/>
                </a:solidFill>
              </a:rPr>
              <a:t>intensive MAC :</a:t>
            </a:r>
          </a:p>
          <a:p>
            <a:pPr algn="l" rtl="0">
              <a:buFont typeface="Wingdings" pitchFamily="2" charset="2"/>
              <a:buChar char="Ø"/>
            </a:pPr>
            <a:r>
              <a:rPr lang="en-US" dirty="0" smtClean="0"/>
              <a:t>children usually do not have the </a:t>
            </a:r>
            <a:r>
              <a:rPr lang="en-US" dirty="0" err="1" smtClean="0"/>
              <a:t>comorbidities</a:t>
            </a:r>
            <a:r>
              <a:rPr lang="en-US" dirty="0" smtClean="0"/>
              <a:t> typical of adults (</a:t>
            </a:r>
            <a:r>
              <a:rPr lang="en-US" dirty="0" err="1" smtClean="0"/>
              <a:t>eg</a:t>
            </a:r>
            <a:r>
              <a:rPr lang="en-US" dirty="0" smtClean="0"/>
              <a:t>, chronic hypertension, diabetes mellitus, chronic coronary ischemic disease, smoking-related illnesses)</a:t>
            </a:r>
          </a:p>
          <a:p>
            <a:pPr algn="l" rtl="0"/>
            <a:r>
              <a:rPr lang="en-US" b="1" dirty="0" err="1" smtClean="0">
                <a:solidFill>
                  <a:srgbClr val="C00000"/>
                </a:solidFill>
              </a:rPr>
              <a:t>Pedaitric</a:t>
            </a:r>
            <a:r>
              <a:rPr lang="en-US" b="1" dirty="0" smtClean="0">
                <a:solidFill>
                  <a:srgbClr val="C00000"/>
                </a:solidFill>
              </a:rPr>
              <a:t> centers have preferred:</a:t>
            </a:r>
          </a:p>
          <a:p>
            <a:pPr algn="l" rtl="0">
              <a:buFont typeface="Wingdings" pitchFamily="2" charset="2"/>
              <a:buChar char="Ø"/>
            </a:pPr>
            <a:r>
              <a:rPr lang="en-US" dirty="0" smtClean="0"/>
              <a:t>Bone marrow (BM), Umbilical cord blood (CB) to PBSCs </a:t>
            </a:r>
          </a:p>
          <a:p>
            <a:pPr algn="l" rtl="0">
              <a:buFont typeface="Wingdings" pitchFamily="2" charset="2"/>
              <a:buChar char="Ø"/>
            </a:pPr>
            <a:r>
              <a:rPr lang="en-US" b="1" dirty="0" smtClean="0"/>
              <a:t>Lack a survival advantage with PBSCs in pediatric recipients </a:t>
            </a:r>
            <a:endParaRPr lang="en-US" dirty="0" smtClean="0"/>
          </a:p>
          <a:p>
            <a:pPr algn="l" rtl="0">
              <a:buFont typeface="Courier New" pitchFamily="49" charset="0"/>
              <a:buChar char="o"/>
            </a:pPr>
            <a:endParaRPr lang="en-US" b="1" dirty="0" smtClean="0">
              <a:solidFill>
                <a:srgbClr val="C00000"/>
              </a:solidFill>
            </a:endParaRPr>
          </a:p>
          <a:p>
            <a:pPr algn="l" rtl="0">
              <a:buFont typeface="Courier New" pitchFamily="49" charset="0"/>
              <a:buChar char="o"/>
            </a:pPr>
            <a:r>
              <a:rPr lang="en-US" b="1" dirty="0" smtClean="0">
                <a:solidFill>
                  <a:srgbClr val="C00000"/>
                </a:solidFill>
              </a:rPr>
              <a:t>However, Heavily pretreated children are at risk for early TRM and long-term morbidities</a:t>
            </a:r>
            <a:endParaRPr lang="fa-IR" b="1" dirty="0" smtClean="0">
              <a:solidFill>
                <a:srgbClr val="C00000"/>
              </a:solidFill>
            </a:endParaRPr>
          </a:p>
          <a:p>
            <a:pPr algn="l" rtl="0"/>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57166"/>
            <a:ext cx="8153400" cy="862034"/>
          </a:xfrm>
        </p:spPr>
        <p:txBody>
          <a:bodyPr>
            <a:normAutofit/>
          </a:bodyPr>
          <a:lstStyle/>
          <a:p>
            <a:pPr algn="ctr"/>
            <a:r>
              <a:rPr lang="en-US" sz="2200" b="1" dirty="0" err="1" smtClean="0">
                <a:solidFill>
                  <a:schemeClr val="tx1"/>
                </a:solidFill>
              </a:rPr>
              <a:t>Satwani</a:t>
            </a:r>
            <a:r>
              <a:rPr lang="en-US" sz="2200" b="1" dirty="0" smtClean="0">
                <a:solidFill>
                  <a:schemeClr val="tx1"/>
                </a:solidFill>
              </a:rPr>
              <a:t> et al. / </a:t>
            </a:r>
            <a:r>
              <a:rPr lang="en-US" sz="2200" b="1" dirty="0" err="1" smtClean="0">
                <a:solidFill>
                  <a:schemeClr val="tx1"/>
                </a:solidFill>
              </a:rPr>
              <a:t>Biol</a:t>
            </a:r>
            <a:r>
              <a:rPr lang="en-US" sz="2200" b="1" dirty="0" smtClean="0">
                <a:solidFill>
                  <a:schemeClr val="tx1"/>
                </a:solidFill>
              </a:rPr>
              <a:t> Blood Marrow Transplant 19 (2013).USA</a:t>
            </a:r>
            <a:r>
              <a:rPr lang="en-US" sz="2200" b="1" dirty="0" smtClean="0"/>
              <a:t/>
            </a:r>
            <a:br>
              <a:rPr lang="en-US" sz="2200" b="1" dirty="0" smtClean="0"/>
            </a:br>
            <a:r>
              <a:rPr lang="en-US" sz="2200" b="1" dirty="0" smtClean="0">
                <a:solidFill>
                  <a:schemeClr val="tx1"/>
                </a:solidFill>
              </a:rPr>
              <a:t>Mortality rate in Children</a:t>
            </a:r>
            <a:endParaRPr lang="fa-IR" b="1" dirty="0">
              <a:solidFill>
                <a:srgbClr val="C00000"/>
              </a:solidFill>
            </a:endParaRPr>
          </a:p>
        </p:txBody>
      </p:sp>
      <p:sp>
        <p:nvSpPr>
          <p:cNvPr id="3" name="Content Placeholder 2"/>
          <p:cNvSpPr>
            <a:spLocks noGrp="1"/>
          </p:cNvSpPr>
          <p:nvPr>
            <p:ph sz="quarter" idx="1"/>
          </p:nvPr>
        </p:nvSpPr>
        <p:spPr/>
        <p:txBody>
          <a:bodyPr>
            <a:normAutofit/>
          </a:bodyPr>
          <a:lstStyle/>
          <a:p>
            <a:pPr algn="l" rtl="0">
              <a:buNone/>
            </a:pPr>
            <a:r>
              <a:rPr lang="en-US" dirty="0" smtClean="0"/>
              <a:t>   </a:t>
            </a:r>
          </a:p>
          <a:p>
            <a:pPr algn="l" rtl="0">
              <a:buNone/>
            </a:pPr>
            <a:r>
              <a:rPr lang="en-US" b="1" dirty="0" smtClean="0"/>
              <a:t>According to recent CIBMTR  analyses</a:t>
            </a:r>
            <a:r>
              <a:rPr lang="en-US" dirty="0" smtClean="0"/>
              <a:t>:</a:t>
            </a:r>
          </a:p>
          <a:p>
            <a:pPr algn="l" rtl="0">
              <a:buNone/>
            </a:pPr>
            <a:r>
              <a:rPr lang="en-US" dirty="0" smtClean="0"/>
              <a:t>   Day + 100 Mortality rate :</a:t>
            </a:r>
          </a:p>
          <a:p>
            <a:pPr algn="l" rtl="0">
              <a:buFont typeface="Wingdings" pitchFamily="2" charset="2"/>
              <a:buChar char="q"/>
            </a:pPr>
            <a:r>
              <a:rPr lang="en-US" b="1" dirty="0" smtClean="0"/>
              <a:t>5%-20% for patients with malignant and nonmalignant diseases after </a:t>
            </a:r>
            <a:r>
              <a:rPr lang="en-US" b="1" dirty="0" smtClean="0">
                <a:solidFill>
                  <a:srgbClr val="C00000"/>
                </a:solidFill>
              </a:rPr>
              <a:t>MAC </a:t>
            </a:r>
            <a:r>
              <a:rPr lang="en-US" b="1" dirty="0" smtClean="0"/>
              <a:t>HLA-matched sibling donor </a:t>
            </a:r>
            <a:r>
              <a:rPr lang="en-US" b="1" dirty="0" smtClean="0">
                <a:solidFill>
                  <a:srgbClr val="C00000"/>
                </a:solidFill>
              </a:rPr>
              <a:t>(MSD</a:t>
            </a:r>
            <a:r>
              <a:rPr lang="en-US" dirty="0" smtClean="0">
                <a:solidFill>
                  <a:srgbClr val="C00000"/>
                </a:solidFill>
              </a:rPr>
              <a:t>) </a:t>
            </a:r>
            <a:r>
              <a:rPr lang="en-US" b="1" dirty="0" err="1" smtClean="0">
                <a:solidFill>
                  <a:srgbClr val="C00000"/>
                </a:solidFill>
              </a:rPr>
              <a:t>Allo</a:t>
            </a:r>
            <a:r>
              <a:rPr lang="en-US" b="1" dirty="0" smtClean="0">
                <a:solidFill>
                  <a:srgbClr val="C00000"/>
                </a:solidFill>
              </a:rPr>
              <a:t>-HSCT </a:t>
            </a:r>
          </a:p>
          <a:p>
            <a:pPr algn="l" rtl="0">
              <a:buFont typeface="Wingdings" pitchFamily="2" charset="2"/>
              <a:buChar char="q"/>
            </a:pPr>
            <a:r>
              <a:rPr lang="en-US" b="1" dirty="0" smtClean="0"/>
              <a:t> 10%-40% after </a:t>
            </a:r>
            <a:r>
              <a:rPr lang="en-US" b="1" dirty="0" smtClean="0">
                <a:solidFill>
                  <a:srgbClr val="C00000"/>
                </a:solidFill>
              </a:rPr>
              <a:t>unrelated</a:t>
            </a:r>
            <a:r>
              <a:rPr lang="en-US" b="1" dirty="0" smtClean="0"/>
              <a:t> donor </a:t>
            </a:r>
            <a:r>
              <a:rPr lang="en-US" b="1" dirty="0" err="1" smtClean="0"/>
              <a:t>AllP</a:t>
            </a:r>
            <a:r>
              <a:rPr lang="en-US" b="1" dirty="0" smtClean="0"/>
              <a:t>. </a:t>
            </a:r>
          </a:p>
          <a:p>
            <a:pPr algn="l" rtl="0">
              <a:buFont typeface="Wingdings" pitchFamily="2" charset="2"/>
              <a:buChar char="q"/>
            </a:pPr>
            <a:endParaRPr lang="en-US" b="1"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chemeClr val="tx1"/>
                </a:solidFill>
              </a:rPr>
              <a:t>Reduced Intensity Conditioning and Hematopoietic Stem Cell</a:t>
            </a:r>
            <a:br>
              <a:rPr lang="en-US" sz="2400" b="1" dirty="0" smtClean="0">
                <a:solidFill>
                  <a:schemeClr val="tx1"/>
                </a:solidFill>
              </a:rPr>
            </a:br>
            <a:r>
              <a:rPr lang="fa-IR" sz="2400" b="1" dirty="0" smtClean="0">
                <a:solidFill>
                  <a:schemeClr val="tx1"/>
                </a:solidFill>
              </a:rPr>
              <a:t> </a:t>
            </a:r>
            <a:r>
              <a:rPr lang="en-US" sz="2400" b="1" dirty="0" smtClean="0">
                <a:solidFill>
                  <a:schemeClr val="tx1"/>
                </a:solidFill>
              </a:rPr>
              <a:t>Transplantation in Pediatric </a:t>
            </a:r>
            <a:r>
              <a:rPr lang="en-US" sz="2400" b="1" dirty="0" smtClean="0">
                <a:solidFill>
                  <a:srgbClr val="C00000"/>
                </a:solidFill>
              </a:rPr>
              <a:t>Nonmalignant Disease:</a:t>
            </a:r>
            <a:br>
              <a:rPr lang="en-US" sz="2400" b="1" dirty="0" smtClean="0">
                <a:solidFill>
                  <a:srgbClr val="C00000"/>
                </a:solidFill>
              </a:rPr>
            </a:br>
            <a:r>
              <a:rPr lang="en-US" sz="2400" b="1" dirty="0" smtClean="0">
                <a:solidFill>
                  <a:schemeClr val="tx1"/>
                </a:solidFill>
              </a:rPr>
              <a:t>Cori M. </a:t>
            </a:r>
            <a:r>
              <a:rPr lang="en-US" sz="2400" b="1" dirty="0" err="1" smtClean="0">
                <a:solidFill>
                  <a:schemeClr val="tx1"/>
                </a:solidFill>
              </a:rPr>
              <a:t>Abikoff</a:t>
            </a:r>
            <a:r>
              <a:rPr lang="en-US" sz="2400" b="1" dirty="0" smtClean="0">
                <a:solidFill>
                  <a:schemeClr val="tx1"/>
                </a:solidFill>
              </a:rPr>
              <a:t> M.2014. </a:t>
            </a:r>
            <a:r>
              <a:rPr lang="fa-IR" sz="2400" b="1" dirty="0" smtClean="0">
                <a:solidFill>
                  <a:schemeClr val="tx1"/>
                </a:solidFill>
              </a:rPr>
              <a:t>.</a:t>
            </a:r>
            <a:r>
              <a:rPr lang="en-US" sz="2400" b="1" dirty="0" smtClean="0">
                <a:solidFill>
                  <a:schemeClr val="tx1"/>
                </a:solidFill>
              </a:rPr>
              <a:t>A New Therapeutic Paradigm</a:t>
            </a:r>
            <a:endParaRPr lang="fa-IR" sz="2400" b="1" dirty="0">
              <a:solidFill>
                <a:schemeClr val="tx1"/>
              </a:solidFill>
            </a:endParaRPr>
          </a:p>
        </p:txBody>
      </p:sp>
      <p:sp>
        <p:nvSpPr>
          <p:cNvPr id="3" name="Content Placeholder 2"/>
          <p:cNvSpPr>
            <a:spLocks noGrp="1"/>
          </p:cNvSpPr>
          <p:nvPr>
            <p:ph sz="quarter" idx="1"/>
          </p:nvPr>
        </p:nvSpPr>
        <p:spPr/>
        <p:txBody>
          <a:bodyPr>
            <a:normAutofit fontScale="92500" lnSpcReduction="20000"/>
          </a:bodyPr>
          <a:lstStyle/>
          <a:p>
            <a:pPr algn="l" rtl="0"/>
            <a:r>
              <a:rPr lang="en-US" sz="4800" b="1" dirty="0" err="1" smtClean="0">
                <a:solidFill>
                  <a:schemeClr val="accent2">
                    <a:lumMod val="75000"/>
                  </a:schemeClr>
                </a:solidFill>
              </a:rPr>
              <a:t>RIC</a:t>
            </a:r>
            <a:r>
              <a:rPr lang="en-US" b="1" dirty="0" err="1" smtClean="0">
                <a:solidFill>
                  <a:schemeClr val="accent2">
                    <a:lumMod val="75000"/>
                  </a:schemeClr>
                </a:solidFill>
              </a:rPr>
              <a:t>:The</a:t>
            </a:r>
            <a:r>
              <a:rPr lang="en-US" b="1" dirty="0" smtClean="0">
                <a:solidFill>
                  <a:schemeClr val="accent2">
                    <a:lumMod val="75000"/>
                  </a:schemeClr>
                </a:solidFill>
              </a:rPr>
              <a:t> ability to minimize toxicity and a bright outlook for the future of HSCT in Children with chronic NMDs</a:t>
            </a:r>
            <a:endParaRPr lang="en-US" b="1" dirty="0" smtClean="0"/>
          </a:p>
          <a:p>
            <a:pPr algn="l" rtl="0"/>
            <a:r>
              <a:rPr lang="en-US" sz="5100" b="1" dirty="0" smtClean="0">
                <a:solidFill>
                  <a:srgbClr val="C00000"/>
                </a:solidFill>
              </a:rPr>
              <a:t>RIC</a:t>
            </a:r>
            <a:endParaRPr lang="en-US" sz="4000" b="1" dirty="0" smtClean="0">
              <a:solidFill>
                <a:srgbClr val="C00000"/>
              </a:solidFill>
            </a:endParaRPr>
          </a:p>
          <a:p>
            <a:pPr algn="l" rtl="0"/>
            <a:r>
              <a:rPr lang="en-US" sz="4000" b="1" dirty="0" smtClean="0">
                <a:solidFill>
                  <a:srgbClr val="C00000"/>
                </a:solidFill>
              </a:rPr>
              <a:t> less reversible </a:t>
            </a:r>
            <a:r>
              <a:rPr lang="en-US" sz="4000" b="1" dirty="0" err="1" smtClean="0">
                <a:solidFill>
                  <a:srgbClr val="C00000"/>
                </a:solidFill>
              </a:rPr>
              <a:t>myelosuppression</a:t>
            </a:r>
            <a:endParaRPr lang="en-US" sz="4000" b="1" dirty="0" smtClean="0">
              <a:solidFill>
                <a:srgbClr val="C00000"/>
              </a:solidFill>
            </a:endParaRPr>
          </a:p>
          <a:p>
            <a:pPr algn="l" rtl="0"/>
            <a:r>
              <a:rPr lang="en-US" sz="4000" b="1" dirty="0" smtClean="0">
                <a:solidFill>
                  <a:srgbClr val="C00000"/>
                </a:solidFill>
              </a:rPr>
              <a:t> Reduced regimen-related toxicity</a:t>
            </a:r>
          </a:p>
          <a:p>
            <a:pPr algn="l" rtl="0"/>
            <a:r>
              <a:rPr lang="en-US" sz="4000" b="1" dirty="0" smtClean="0">
                <a:solidFill>
                  <a:srgbClr val="C00000"/>
                </a:solidFill>
              </a:rPr>
              <a:t> 2.6-fold decrease in GVHD </a:t>
            </a:r>
          </a:p>
          <a:p>
            <a:pPr algn="l" rtl="0">
              <a:buFont typeface="Courier New" pitchFamily="49" charset="0"/>
              <a:buChar char="o"/>
            </a:pPr>
            <a:r>
              <a:rPr lang="en-US" sz="4000" b="1" dirty="0" smtClean="0"/>
              <a:t>Greater incidence of mixed </a:t>
            </a:r>
            <a:r>
              <a:rPr lang="en-US" sz="4000" b="1" dirty="0" err="1" smtClean="0"/>
              <a:t>chimerism</a:t>
            </a:r>
            <a:endParaRPr lang="fa-I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 Conditioning</a:t>
            </a:r>
            <a:endParaRPr lang="fa-IR" b="1" dirty="0">
              <a:solidFill>
                <a:schemeClr val="tx1"/>
              </a:solidFill>
            </a:endParaRPr>
          </a:p>
        </p:txBody>
      </p:sp>
      <p:pic>
        <p:nvPicPr>
          <p:cNvPr id="4" name="Picture 2" descr="C:\Users\IT\Desktop\conditioning-regimen-for-haplo-transplant-7-638.jpg"/>
          <p:cNvPicPr>
            <a:picLocks noGrp="1" noChangeAspect="1" noChangeArrowheads="1"/>
          </p:cNvPicPr>
          <p:nvPr>
            <p:ph sz="quarter" idx="1"/>
          </p:nvPr>
        </p:nvPicPr>
        <p:blipFill>
          <a:blip r:embed="rId2" cstate="print"/>
          <a:srcRect/>
          <a:stretch>
            <a:fillRect/>
          </a:stretch>
        </p:blipFill>
        <p:spPr bwMode="auto">
          <a:xfrm>
            <a:off x="785786" y="1857364"/>
            <a:ext cx="7643866" cy="45720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 Conditioning Regimen</a:t>
            </a:r>
            <a:endParaRPr lang="fa-IR" b="1" dirty="0">
              <a:solidFill>
                <a:schemeClr val="tx1"/>
              </a:solidFill>
            </a:endParaRPr>
          </a:p>
        </p:txBody>
      </p:sp>
      <p:sp>
        <p:nvSpPr>
          <p:cNvPr id="3" name="Content Placeholder 2"/>
          <p:cNvSpPr>
            <a:spLocks noGrp="1"/>
          </p:cNvSpPr>
          <p:nvPr>
            <p:ph sz="quarter" idx="1"/>
          </p:nvPr>
        </p:nvSpPr>
        <p:spPr/>
        <p:txBody>
          <a:bodyPr/>
          <a:lstStyle/>
          <a:p>
            <a:pPr algn="l" rtl="0"/>
            <a:r>
              <a:rPr lang="en-US" b="1" dirty="0" smtClean="0"/>
              <a:t>High-dose conditioning regimens:</a:t>
            </a:r>
          </a:p>
          <a:p>
            <a:pPr algn="l" rtl="0">
              <a:buFont typeface="Wingdings" pitchFamily="2" charset="2"/>
              <a:buChar char="Ø"/>
            </a:pPr>
            <a:r>
              <a:rPr lang="en-US" b="1" dirty="0" smtClean="0">
                <a:solidFill>
                  <a:srgbClr val="C00000"/>
                </a:solidFill>
              </a:rPr>
              <a:t>TBI-based </a:t>
            </a:r>
            <a:r>
              <a:rPr lang="en-US" sz="3200" b="1" dirty="0" smtClean="0">
                <a:solidFill>
                  <a:srgbClr val="C00000"/>
                </a:solidFill>
              </a:rPr>
              <a:t>regimens(12- to 16-Gy TBI) </a:t>
            </a:r>
            <a:endParaRPr lang="en-US" dirty="0" smtClean="0">
              <a:solidFill>
                <a:srgbClr val="C00000"/>
              </a:solidFill>
            </a:endParaRPr>
          </a:p>
          <a:p>
            <a:pPr algn="l" rtl="0">
              <a:buFont typeface="Wingdings" pitchFamily="2" charset="2"/>
              <a:buChar char="Ø"/>
            </a:pPr>
            <a:r>
              <a:rPr lang="en-US" sz="2800" b="1" dirty="0" smtClean="0">
                <a:solidFill>
                  <a:srgbClr val="C00000"/>
                </a:solidFill>
              </a:rPr>
              <a:t>High-dose chemotherapy-based regimens</a:t>
            </a:r>
          </a:p>
          <a:p>
            <a:pPr algn="l" rtl="0"/>
            <a:r>
              <a:rPr lang="en-US" sz="3200" b="1" dirty="0" smtClean="0"/>
              <a:t>Reduced intensity conditioning regimens</a:t>
            </a:r>
          </a:p>
          <a:p>
            <a:pPr algn="l" rtl="0"/>
            <a:r>
              <a:rPr lang="en-US" b="1" dirty="0" err="1" smtClean="0"/>
              <a:t>Radioimmunotherapy</a:t>
            </a:r>
            <a:r>
              <a:rPr lang="en-US" b="1" dirty="0" smtClean="0"/>
              <a:t>-based regimens</a:t>
            </a:r>
          </a:p>
          <a:p>
            <a:pPr algn="l" rtl="0"/>
            <a:r>
              <a:rPr lang="en-US" sz="3200" b="1" dirty="0" smtClean="0"/>
              <a:t>Anti-T cell antibody-containing regimens</a:t>
            </a:r>
            <a:endParaRPr lang="fa-I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chemeClr val="tx1"/>
                </a:solidFill>
              </a:rPr>
              <a:t>High-dose conditioning regimens</a:t>
            </a:r>
            <a:br>
              <a:rPr lang="en-US" sz="2800" b="1" dirty="0" smtClean="0">
                <a:solidFill>
                  <a:schemeClr val="tx1"/>
                </a:solidFill>
              </a:rPr>
            </a:br>
            <a:r>
              <a:rPr lang="en-US" sz="2800" b="1" dirty="0" smtClean="0">
                <a:solidFill>
                  <a:srgbClr val="C00000"/>
                </a:solidFill>
              </a:rPr>
              <a:t>TBI-based regimens</a:t>
            </a:r>
            <a:endParaRPr lang="fa-IR" sz="2800" b="1" dirty="0">
              <a:solidFill>
                <a:srgbClr val="C00000"/>
              </a:solidFill>
            </a:endParaRPr>
          </a:p>
        </p:txBody>
      </p:sp>
      <p:sp>
        <p:nvSpPr>
          <p:cNvPr id="3" name="Content Placeholder 2"/>
          <p:cNvSpPr>
            <a:spLocks noGrp="1"/>
          </p:cNvSpPr>
          <p:nvPr>
            <p:ph sz="quarter" idx="1"/>
          </p:nvPr>
        </p:nvSpPr>
        <p:spPr/>
        <p:txBody>
          <a:bodyPr>
            <a:normAutofit fontScale="70000" lnSpcReduction="20000"/>
          </a:bodyPr>
          <a:lstStyle/>
          <a:p>
            <a:pPr algn="l" rtl="0"/>
            <a:r>
              <a:rPr lang="en-US" b="1" dirty="0" smtClean="0"/>
              <a:t>TBI-based </a:t>
            </a:r>
            <a:r>
              <a:rPr lang="en-US" sz="2400" b="1" dirty="0" smtClean="0"/>
              <a:t>regimens(12- to 16-Gy TBI): </a:t>
            </a:r>
            <a:endParaRPr lang="en-US" dirty="0" smtClean="0"/>
          </a:p>
          <a:p>
            <a:pPr algn="l" rtl="0">
              <a:buFont typeface="Wingdings" pitchFamily="2" charset="2"/>
              <a:buChar char="Ø"/>
            </a:pPr>
            <a:r>
              <a:rPr lang="en-US" b="1" dirty="0" smtClean="0"/>
              <a:t> </a:t>
            </a:r>
            <a:r>
              <a:rPr lang="en-US" sz="2400" b="1" dirty="0" smtClean="0"/>
              <a:t>Effectiveness against most </a:t>
            </a:r>
            <a:r>
              <a:rPr lang="en-US" sz="2400" b="1" dirty="0" err="1" smtClean="0"/>
              <a:t>leukemias</a:t>
            </a:r>
            <a:r>
              <a:rPr lang="en-US" sz="2400" b="1" dirty="0" smtClean="0"/>
              <a:t> and lymphomas</a:t>
            </a:r>
          </a:p>
          <a:p>
            <a:pPr algn="l" rtl="0">
              <a:buFont typeface="Wingdings" pitchFamily="2" charset="2"/>
              <a:buChar char="Ø"/>
            </a:pPr>
            <a:r>
              <a:rPr lang="en-US" b="1" dirty="0" smtClean="0"/>
              <a:t> Ability to penetrate to sanctuary sites</a:t>
            </a:r>
          </a:p>
          <a:p>
            <a:pPr algn="l" rtl="0">
              <a:buFont typeface="Wingdings" pitchFamily="2" charset="2"/>
              <a:buChar char="Ø"/>
            </a:pPr>
            <a:endParaRPr lang="en-US" b="1" dirty="0" smtClean="0"/>
          </a:p>
          <a:p>
            <a:pPr algn="l" rtl="0">
              <a:buFont typeface="Wingdings" pitchFamily="2" charset="2"/>
              <a:buChar char="Ø"/>
            </a:pPr>
            <a:r>
              <a:rPr lang="en-US" b="1" dirty="0" smtClean="0"/>
              <a:t>Children : Fatal-  GI  ,Hepatic, Pulmonary toxicities, Secondary malignancies, &amp; impaired Growth &amp;Development in children. </a:t>
            </a:r>
          </a:p>
          <a:p>
            <a:pPr algn="l" rtl="0">
              <a:buFont typeface="Wingdings" pitchFamily="2" charset="2"/>
              <a:buChar char="Ø"/>
            </a:pPr>
            <a:endParaRPr lang="en-US" b="1" dirty="0" smtClean="0"/>
          </a:p>
          <a:p>
            <a:pPr algn="l" rtl="0">
              <a:buFont typeface="Wingdings" pitchFamily="2" charset="2"/>
              <a:buChar char="Ø"/>
            </a:pPr>
            <a:r>
              <a:rPr lang="en-US" b="1" dirty="0" smtClean="0"/>
              <a:t>Fractionation resulted ;</a:t>
            </a:r>
          </a:p>
          <a:p>
            <a:pPr algn="l" rtl="0">
              <a:buFont typeface="Wingdings" pitchFamily="2" charset="2"/>
              <a:buChar char="Ø"/>
            </a:pPr>
            <a:r>
              <a:rPr lang="en-US" b="1" dirty="0" smtClean="0"/>
              <a:t> </a:t>
            </a:r>
            <a:r>
              <a:rPr lang="en-US" b="1" dirty="0" smtClean="0">
                <a:solidFill>
                  <a:schemeClr val="accent2">
                    <a:lumMod val="75000"/>
                  </a:schemeClr>
                </a:solidFill>
              </a:rPr>
              <a:t>Decreased organ toxicity but also sustained </a:t>
            </a:r>
            <a:r>
              <a:rPr lang="en-US" b="1" dirty="0" err="1" smtClean="0">
                <a:solidFill>
                  <a:schemeClr val="accent2">
                    <a:lumMod val="75000"/>
                  </a:schemeClr>
                </a:solidFill>
              </a:rPr>
              <a:t>antineoplastic</a:t>
            </a:r>
            <a:r>
              <a:rPr lang="en-US" b="1" dirty="0" smtClean="0">
                <a:solidFill>
                  <a:schemeClr val="accent2">
                    <a:lumMod val="75000"/>
                  </a:schemeClr>
                </a:solidFill>
              </a:rPr>
              <a:t> effects </a:t>
            </a:r>
          </a:p>
          <a:p>
            <a:pPr algn="l" rtl="0">
              <a:buFont typeface="Wingdings" pitchFamily="2" charset="2"/>
              <a:buChar char="Ø"/>
            </a:pPr>
            <a:r>
              <a:rPr lang="en-US" b="1" dirty="0" err="1" smtClean="0">
                <a:solidFill>
                  <a:schemeClr val="accent2">
                    <a:lumMod val="75000"/>
                  </a:schemeClr>
                </a:solidFill>
              </a:rPr>
              <a:t>Hyperfractionation</a:t>
            </a:r>
            <a:r>
              <a:rPr lang="en-US" b="1" dirty="0" smtClean="0">
                <a:solidFill>
                  <a:schemeClr val="accent2">
                    <a:lumMod val="75000"/>
                  </a:schemeClr>
                </a:solidFill>
              </a:rPr>
              <a:t> – with lung  shielding,  decrease   interstitial </a:t>
            </a:r>
            <a:r>
              <a:rPr lang="en-US" b="1" dirty="0" err="1" smtClean="0">
                <a:solidFill>
                  <a:schemeClr val="accent2">
                    <a:lumMod val="75000"/>
                  </a:schemeClr>
                </a:solidFill>
              </a:rPr>
              <a:t>pneumonitis</a:t>
            </a:r>
            <a:r>
              <a:rPr lang="en-US" b="1" dirty="0" smtClean="0">
                <a:solidFill>
                  <a:schemeClr val="accent2">
                    <a:lumMod val="75000"/>
                  </a:schemeClr>
                </a:solidFill>
              </a:rPr>
              <a:t> of 4%</a:t>
            </a:r>
          </a:p>
          <a:p>
            <a:pPr algn="l" rtl="0">
              <a:buFont typeface="Wingdings" pitchFamily="2" charset="2"/>
              <a:buChar char="Ø"/>
            </a:pPr>
            <a:r>
              <a:rPr lang="en-US" b="1" dirty="0" smtClean="0"/>
              <a:t>TBI Combination: +  CPM, Vp16 ,</a:t>
            </a:r>
            <a:r>
              <a:rPr lang="en-US" b="1" dirty="0" err="1" smtClean="0"/>
              <a:t>Melphalan</a:t>
            </a:r>
            <a:r>
              <a:rPr lang="en-US" b="1" dirty="0" smtClean="0"/>
              <a:t> ,</a:t>
            </a:r>
            <a:r>
              <a:rPr lang="en-US" b="1" dirty="0" err="1" smtClean="0"/>
              <a:t>Cytozar</a:t>
            </a:r>
            <a:r>
              <a:rPr lang="en-US" b="1" dirty="0" smtClean="0"/>
              <a:t>, </a:t>
            </a:r>
          </a:p>
          <a:p>
            <a:pPr algn="l" rtl="0">
              <a:buFont typeface="Wingdings" pitchFamily="2" charset="2"/>
              <a:buChar char="Ø"/>
            </a:pPr>
            <a:r>
              <a:rPr lang="en-US" sz="5200" b="1" dirty="0" smtClean="0"/>
              <a:t>Superiority:???</a:t>
            </a:r>
            <a:endParaRPr lang="fa-IR" sz="5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b="1" dirty="0" smtClean="0">
                <a:solidFill>
                  <a:schemeClr val="tx1"/>
                </a:solidFill>
              </a:rPr>
              <a:t>  MAC regimen </a:t>
            </a:r>
            <a:r>
              <a:rPr lang="en-US" sz="2000" b="1" dirty="0" smtClean="0">
                <a:solidFill>
                  <a:schemeClr val="tx1"/>
                </a:solidFill>
              </a:rPr>
              <a:t>European practice in Pediatric</a:t>
            </a:r>
            <a:br>
              <a:rPr lang="en-US" sz="2000" b="1" dirty="0" smtClean="0">
                <a:solidFill>
                  <a:schemeClr val="tx1"/>
                </a:solidFill>
              </a:rPr>
            </a:br>
            <a:r>
              <a:rPr lang="en-US" sz="2000" b="1" dirty="0" smtClean="0">
                <a:solidFill>
                  <a:schemeClr val="tx1"/>
                </a:solidFill>
              </a:rPr>
              <a:t>Bone Marrow Transplantation </a:t>
            </a:r>
            <a:r>
              <a:rPr lang="fa-IR" sz="2000" b="1" dirty="0" smtClean="0">
                <a:solidFill>
                  <a:schemeClr val="tx1"/>
                </a:solidFill>
              </a:rPr>
              <a:t>.</a:t>
            </a:r>
            <a:r>
              <a:rPr lang="en-US" sz="2000" b="1" dirty="0" smtClean="0">
                <a:solidFill>
                  <a:schemeClr val="tx1"/>
                </a:solidFill>
              </a:rPr>
              <a:t>2008.K </a:t>
            </a:r>
            <a:r>
              <a:rPr lang="en-US" sz="2000" b="1" dirty="0" err="1" smtClean="0">
                <a:solidFill>
                  <a:schemeClr val="tx1"/>
                </a:solidFill>
              </a:rPr>
              <a:t>Vettenranta</a:t>
            </a:r>
            <a:r>
              <a:rPr lang="en-US" sz="2000" b="1" dirty="0" smtClean="0">
                <a:solidFill>
                  <a:schemeClr val="tx1"/>
                </a:solidFill>
              </a:rPr>
              <a:t>, </a:t>
            </a:r>
            <a:endParaRPr lang="fa-IR" sz="2000" b="1" dirty="0">
              <a:solidFill>
                <a:schemeClr val="tx1"/>
              </a:solidFill>
            </a:endParaRPr>
          </a:p>
        </p:txBody>
      </p:sp>
      <p:sp>
        <p:nvSpPr>
          <p:cNvPr id="3" name="Content Placeholder 2"/>
          <p:cNvSpPr>
            <a:spLocks noGrp="1"/>
          </p:cNvSpPr>
          <p:nvPr>
            <p:ph sz="quarter" idx="1"/>
          </p:nvPr>
        </p:nvSpPr>
        <p:spPr/>
        <p:txBody>
          <a:bodyPr>
            <a:normAutofit fontScale="62500" lnSpcReduction="20000"/>
          </a:bodyPr>
          <a:lstStyle/>
          <a:p>
            <a:pPr algn="l" rtl="0">
              <a:buFont typeface="Wingdings" pitchFamily="2" charset="2"/>
              <a:buChar char="q"/>
            </a:pPr>
            <a:r>
              <a:rPr lang="en-US" dirty="0" smtClean="0"/>
              <a:t>MAC : continues to be employed in HSCT in   pediatric HSCT </a:t>
            </a:r>
          </a:p>
          <a:p>
            <a:pPr algn="l" rtl="0">
              <a:buFont typeface="Wingdings" pitchFamily="2" charset="2"/>
              <a:buChar char="q"/>
            </a:pPr>
            <a:r>
              <a:rPr lang="en-US" dirty="0" smtClean="0"/>
              <a:t>Fractionated TBI (</a:t>
            </a:r>
            <a:r>
              <a:rPr lang="en-US" dirty="0" err="1" smtClean="0"/>
              <a:t>fTBI</a:t>
            </a:r>
            <a:r>
              <a:rPr lang="en-US" dirty="0" smtClean="0"/>
              <a:t>) remains, </a:t>
            </a:r>
            <a:r>
              <a:rPr lang="en-US" b="1" dirty="0" smtClean="0">
                <a:solidFill>
                  <a:srgbClr val="C00000"/>
                </a:solidFill>
              </a:rPr>
              <a:t>with its considerable anti-leukemic potential;  </a:t>
            </a:r>
            <a:r>
              <a:rPr lang="en-US" dirty="0" smtClean="0"/>
              <a:t>cornerstone of conditioning in the most ALL in its </a:t>
            </a:r>
            <a:r>
              <a:rPr lang="en-US" dirty="0" err="1" smtClean="0"/>
              <a:t>ﬁrst</a:t>
            </a:r>
            <a:r>
              <a:rPr lang="en-US" dirty="0" smtClean="0"/>
              <a:t>, second   or subsequent remission , </a:t>
            </a:r>
            <a:r>
              <a:rPr lang="en-US" sz="4000" b="1" dirty="0" smtClean="0"/>
              <a:t>despite its well-established long term </a:t>
            </a:r>
            <a:r>
              <a:rPr lang="en-US" sz="4000" b="1" dirty="0" err="1" smtClean="0"/>
              <a:t>sequelae</a:t>
            </a:r>
            <a:endParaRPr lang="en-US" sz="4000" b="1" dirty="0" smtClean="0"/>
          </a:p>
          <a:p>
            <a:pPr algn="l" rtl="0"/>
            <a:endParaRPr lang="en-US" dirty="0" smtClean="0"/>
          </a:p>
          <a:p>
            <a:pPr algn="l" rtl="0"/>
            <a:r>
              <a:rPr lang="en-US" b="1" dirty="0" smtClean="0"/>
              <a:t>Feasibility of Chemotherapy-only regimens :</a:t>
            </a:r>
          </a:p>
          <a:p>
            <a:pPr algn="l" rtl="0">
              <a:buFont typeface="Wingdings" pitchFamily="2" charset="2"/>
              <a:buChar char="Ø"/>
            </a:pPr>
            <a:r>
              <a:rPr lang="en-US" dirty="0" smtClean="0"/>
              <a:t>Established &amp; widely employed in other pediatric indications(in ALL &lt;  the age of 2 years, AML, MDS or severe </a:t>
            </a:r>
            <a:r>
              <a:rPr lang="en-US" dirty="0" err="1" smtClean="0"/>
              <a:t>Aplastic</a:t>
            </a:r>
            <a:r>
              <a:rPr lang="en-US" dirty="0" smtClean="0"/>
              <a:t> anemia) </a:t>
            </a:r>
          </a:p>
          <a:p>
            <a:pPr algn="l" rtl="0">
              <a:buFont typeface="Wingdings" pitchFamily="2" charset="2"/>
              <a:buChar char="Ø"/>
            </a:pPr>
            <a:endParaRPr lang="en-US" b="1" dirty="0" smtClean="0"/>
          </a:p>
          <a:p>
            <a:pPr algn="l" rtl="0">
              <a:buFont typeface="Wingdings" pitchFamily="2" charset="2"/>
              <a:buChar char="Ø"/>
            </a:pPr>
            <a:r>
              <a:rPr lang="en-US" sz="3800" b="1" dirty="0" smtClean="0">
                <a:solidFill>
                  <a:srgbClr val="C00000"/>
                </a:solidFill>
              </a:rPr>
              <a:t>Conditioning regimens are being </a:t>
            </a:r>
            <a:r>
              <a:rPr lang="en-US" sz="3800" b="1" dirty="0" err="1" smtClean="0">
                <a:solidFill>
                  <a:srgbClr val="C00000"/>
                </a:solidFill>
              </a:rPr>
              <a:t>modiﬁed</a:t>
            </a:r>
            <a:r>
              <a:rPr lang="en-US" sz="3800" b="1" dirty="0" smtClean="0">
                <a:solidFill>
                  <a:srgbClr val="C00000"/>
                </a:solidFill>
              </a:rPr>
              <a:t> : </a:t>
            </a:r>
          </a:p>
          <a:p>
            <a:pPr algn="l" rtl="0">
              <a:buFont typeface="Wingdings" pitchFamily="2" charset="2"/>
              <a:buChar char="Ø"/>
            </a:pPr>
            <a:r>
              <a:rPr lang="en-US" b="1" dirty="0" smtClean="0"/>
              <a:t>pre-transplant residual disease</a:t>
            </a:r>
          </a:p>
          <a:p>
            <a:pPr algn="l" rtl="0">
              <a:buFont typeface="Wingdings" pitchFamily="2" charset="2"/>
              <a:buChar char="Ø"/>
            </a:pPr>
            <a:r>
              <a:rPr lang="en-US" b="1" dirty="0" err="1" smtClean="0"/>
              <a:t>Aadvanced</a:t>
            </a:r>
            <a:r>
              <a:rPr lang="en-US" b="1" dirty="0" smtClean="0"/>
              <a:t> HLA typing </a:t>
            </a:r>
          </a:p>
          <a:p>
            <a:pPr algn="l" rtl="0">
              <a:buFont typeface="Wingdings" pitchFamily="2" charset="2"/>
              <a:buChar char="Ø"/>
            </a:pPr>
            <a:r>
              <a:rPr lang="en-US" b="1" dirty="0" err="1" smtClean="0"/>
              <a:t>Haploidentical</a:t>
            </a:r>
            <a:r>
              <a:rPr lang="en-US" b="1" dirty="0" smtClean="0"/>
              <a:t> transplantations in the pediatric setting.</a:t>
            </a:r>
          </a:p>
          <a:p>
            <a:pPr algn="l" rtl="0">
              <a:buNone/>
            </a:pP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BMT.2008.</a:t>
            </a:r>
            <a:r>
              <a:rPr lang="fa-IR" b="1" dirty="0" smtClean="0">
                <a:solidFill>
                  <a:schemeClr val="tx1"/>
                </a:solidFill>
              </a:rPr>
              <a:t>TBI</a:t>
            </a:r>
            <a:endParaRPr lang="fa-IR" b="1" dirty="0">
              <a:solidFill>
                <a:schemeClr val="tx1"/>
              </a:solidFill>
            </a:endParaRPr>
          </a:p>
        </p:txBody>
      </p:sp>
      <p:sp>
        <p:nvSpPr>
          <p:cNvPr id="3" name="Content Placeholder 2"/>
          <p:cNvSpPr>
            <a:spLocks noGrp="1"/>
          </p:cNvSpPr>
          <p:nvPr>
            <p:ph sz="quarter" idx="1"/>
          </p:nvPr>
        </p:nvSpPr>
        <p:spPr/>
        <p:txBody>
          <a:bodyPr>
            <a:normAutofit fontScale="25000" lnSpcReduction="20000"/>
          </a:bodyPr>
          <a:lstStyle/>
          <a:p>
            <a:pPr algn="l" rtl="0"/>
            <a:r>
              <a:rPr lang="fa-IR" sz="8000" b="1" dirty="0" smtClean="0"/>
              <a:t>A</a:t>
            </a:r>
            <a:r>
              <a:rPr lang="en-US" sz="8000" b="1" dirty="0" smtClean="0"/>
              <a:t>l</a:t>
            </a:r>
            <a:r>
              <a:rPr lang="fa-IR" sz="8000" b="1" dirty="0" smtClean="0"/>
              <a:t>l: MRD, M</a:t>
            </a:r>
            <a:r>
              <a:rPr lang="en-US" sz="8000" b="1" dirty="0" smtClean="0"/>
              <a:t>UD</a:t>
            </a:r>
            <a:r>
              <a:rPr lang="fa-IR" sz="8000" b="1" dirty="0" smtClean="0"/>
              <a:t>, Mismatch</a:t>
            </a:r>
            <a:r>
              <a:rPr lang="en-US" sz="8000" b="1" dirty="0" smtClean="0"/>
              <a:t>;  10–14 </a:t>
            </a:r>
            <a:r>
              <a:rPr lang="en-US" sz="8000" b="1" dirty="0" err="1" smtClean="0"/>
              <a:t>Gy</a:t>
            </a:r>
            <a:r>
              <a:rPr lang="en-US" sz="8000" b="1" dirty="0" smtClean="0"/>
              <a:t>, </a:t>
            </a:r>
            <a:r>
              <a:rPr lang="en-US" sz="8000" b="1" dirty="0" err="1" smtClean="0"/>
              <a:t>fTBI</a:t>
            </a:r>
            <a:r>
              <a:rPr lang="en-US" sz="8000" b="1" dirty="0" smtClean="0"/>
              <a:t> &gt; age of 2 years. </a:t>
            </a:r>
          </a:p>
          <a:p>
            <a:pPr algn="l" rtl="0"/>
            <a:r>
              <a:rPr lang="en-US" sz="8000" b="1" dirty="0" smtClean="0"/>
              <a:t> TBI+ VP16  60mg/kg&gt;2-3 </a:t>
            </a:r>
            <a:r>
              <a:rPr lang="en-US" sz="8000" b="1" dirty="0" err="1" smtClean="0"/>
              <a:t>yearsY</a:t>
            </a:r>
            <a:r>
              <a:rPr lang="en-US" sz="8000" b="1" dirty="0" smtClean="0"/>
              <a:t> </a:t>
            </a:r>
            <a:r>
              <a:rPr lang="en-US" sz="8000" b="1" dirty="0" err="1" smtClean="0"/>
              <a:t>old,TBI</a:t>
            </a:r>
            <a:r>
              <a:rPr lang="en-US" sz="8000" b="1" dirty="0" smtClean="0"/>
              <a:t>+ CPM</a:t>
            </a:r>
          </a:p>
          <a:p>
            <a:pPr algn="l" rtl="0"/>
            <a:endParaRPr lang="en-US" sz="8000" b="1" dirty="0" smtClean="0"/>
          </a:p>
          <a:p>
            <a:pPr algn="l" rtl="0"/>
            <a:r>
              <a:rPr lang="en-US" sz="8000" b="1" dirty="0" smtClean="0"/>
              <a:t>Chemotherapy-only regimens (</a:t>
            </a:r>
            <a:r>
              <a:rPr lang="en-US" sz="8000" dirty="0" smtClean="0"/>
              <a:t>BU/CY/ Mel)</a:t>
            </a:r>
          </a:p>
          <a:p>
            <a:pPr algn="l" rtl="0"/>
            <a:r>
              <a:rPr lang="en-US" sz="8000" b="1" dirty="0" smtClean="0"/>
              <a:t>Clinical </a:t>
            </a:r>
            <a:r>
              <a:rPr lang="en-US" sz="8000" b="1" dirty="0" err="1" smtClean="0"/>
              <a:t>efﬁcacy</a:t>
            </a:r>
            <a:r>
              <a:rPr lang="en-US" sz="8000" b="1" dirty="0" smtClean="0"/>
              <a:t> only chemo &gt; </a:t>
            </a:r>
            <a:r>
              <a:rPr lang="en-US" sz="8000" b="1" dirty="0" err="1" smtClean="0"/>
              <a:t>fTBI</a:t>
            </a:r>
            <a:r>
              <a:rPr lang="en-US" sz="8000" b="1" dirty="0" smtClean="0"/>
              <a:t>-containing TBI in ALL and over the age of 2 years :?? </a:t>
            </a:r>
          </a:p>
          <a:p>
            <a:pPr algn="l" rtl="0"/>
            <a:r>
              <a:rPr lang="en-US" sz="7200" dirty="0" smtClean="0"/>
              <a:t> &lt; 18 mo: </a:t>
            </a:r>
            <a:r>
              <a:rPr lang="en-US" sz="7200" b="1" dirty="0" smtClean="0"/>
              <a:t>BU + CY backbone in combination with</a:t>
            </a:r>
            <a:r>
              <a:rPr lang="en-US" sz="7200" dirty="0" smtClean="0"/>
              <a:t>, for example, Mel, </a:t>
            </a:r>
            <a:r>
              <a:rPr lang="en-US" sz="7200" dirty="0" err="1" smtClean="0"/>
              <a:t>Thiotepa</a:t>
            </a:r>
            <a:r>
              <a:rPr lang="en-US" sz="7200" dirty="0" smtClean="0"/>
              <a:t>, </a:t>
            </a:r>
            <a:r>
              <a:rPr lang="en-US" sz="7200" dirty="0" err="1" smtClean="0"/>
              <a:t>Etoposide</a:t>
            </a:r>
            <a:endParaRPr lang="en-US" sz="7200" dirty="0" smtClean="0"/>
          </a:p>
          <a:p>
            <a:pPr algn="l" rtl="0"/>
            <a:endParaRPr lang="en-US" sz="7200" dirty="0" smtClean="0"/>
          </a:p>
          <a:p>
            <a:pPr algn="l" rtl="0"/>
            <a:r>
              <a:rPr lang="en-US" sz="7200" b="1" dirty="0" smtClean="0">
                <a:solidFill>
                  <a:srgbClr val="C00000"/>
                </a:solidFill>
              </a:rPr>
              <a:t>AML: BU + CY backbone are mostly used and supplemented in most cases with Mel. </a:t>
            </a:r>
          </a:p>
          <a:p>
            <a:pPr algn="l" rtl="0"/>
            <a:r>
              <a:rPr lang="en-US" sz="7200" b="1" dirty="0" smtClean="0"/>
              <a:t>MDS and JMML : BU + CY +Mel  &amp;  </a:t>
            </a:r>
            <a:r>
              <a:rPr lang="en-US" sz="7200" b="1" dirty="0" err="1" smtClean="0"/>
              <a:t>fTBI-contaning</a:t>
            </a:r>
            <a:r>
              <a:rPr lang="en-US" sz="7200" b="1" dirty="0" smtClean="0"/>
              <a:t> regimens </a:t>
            </a:r>
          </a:p>
          <a:p>
            <a:pPr algn="l" rtl="0">
              <a:buFont typeface="Wingdings" pitchFamily="2" charset="2"/>
              <a:buChar char="v"/>
            </a:pPr>
            <a:r>
              <a:rPr lang="en-US" sz="7200" b="1" dirty="0" smtClean="0"/>
              <a:t>Severe </a:t>
            </a:r>
            <a:r>
              <a:rPr lang="en-US" sz="7200" b="1" dirty="0" err="1" smtClean="0"/>
              <a:t>Aplastic</a:t>
            </a:r>
            <a:r>
              <a:rPr lang="en-US" sz="7200" b="1" dirty="0" smtClean="0"/>
              <a:t> Anemia: No </a:t>
            </a:r>
            <a:r>
              <a:rPr lang="en-US" sz="7200" b="1" dirty="0" err="1" smtClean="0"/>
              <a:t>fTBI</a:t>
            </a:r>
            <a:r>
              <a:rPr lang="en-US" sz="7200" b="1" dirty="0" smtClean="0"/>
              <a:t>-containing regimens</a:t>
            </a:r>
            <a:endParaRPr lang="en-US" sz="7200" dirty="0" smtClean="0"/>
          </a:p>
          <a:p>
            <a:pPr algn="l" rtl="0">
              <a:buFont typeface="Wingdings" pitchFamily="2" charset="2"/>
              <a:buChar char="Ø"/>
            </a:pPr>
            <a:r>
              <a:rPr lang="en-US" sz="7200" dirty="0" smtClean="0"/>
              <a:t> </a:t>
            </a:r>
            <a:r>
              <a:rPr lang="en-US" sz="7200" b="1" dirty="0" smtClean="0"/>
              <a:t>CY with or without ATG in the  Sibling donor setting </a:t>
            </a:r>
          </a:p>
          <a:p>
            <a:pPr algn="l" rtl="0">
              <a:buFont typeface="Wingdings" pitchFamily="2" charset="2"/>
              <a:buChar char="Ø"/>
            </a:pPr>
            <a:r>
              <a:rPr lang="en-US" sz="7200" b="1" dirty="0" err="1" smtClean="0">
                <a:solidFill>
                  <a:srgbClr val="C00000"/>
                </a:solidFill>
              </a:rPr>
              <a:t>Fludarabine</a:t>
            </a:r>
            <a:r>
              <a:rPr lang="en-US" sz="7200" b="1" dirty="0" smtClean="0">
                <a:solidFill>
                  <a:srgbClr val="C00000"/>
                </a:solidFill>
              </a:rPr>
              <a:t>  plus </a:t>
            </a:r>
            <a:r>
              <a:rPr lang="en-US" sz="7200" b="1" dirty="0" err="1" smtClean="0">
                <a:solidFill>
                  <a:srgbClr val="C00000"/>
                </a:solidFill>
              </a:rPr>
              <a:t>cyclo</a:t>
            </a:r>
            <a:r>
              <a:rPr lang="en-US" sz="7200" b="1" dirty="0" smtClean="0">
                <a:solidFill>
                  <a:srgbClr val="C00000"/>
                </a:solidFill>
              </a:rPr>
              <a:t> plus ATG in the unrelated setting</a:t>
            </a:r>
          </a:p>
          <a:p>
            <a:pPr algn="l" rtl="0"/>
            <a:endParaRPr lang="fa-IR" sz="5500"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85728"/>
            <a:ext cx="8153400" cy="933472"/>
          </a:xfrm>
        </p:spPr>
        <p:txBody>
          <a:bodyPr>
            <a:noAutofit/>
          </a:bodyPr>
          <a:lstStyle/>
          <a:p>
            <a:r>
              <a:rPr lang="en-US" sz="1800" dirty="0" smtClean="0">
                <a:solidFill>
                  <a:schemeClr val="tx1"/>
                </a:solidFill>
              </a:rPr>
              <a:t>Transplantation Conditioning Regimens and Outcomes after </a:t>
            </a:r>
            <a:r>
              <a:rPr lang="en-US" sz="1800" dirty="0" err="1" smtClean="0">
                <a:solidFill>
                  <a:schemeClr val="tx1"/>
                </a:solidFill>
              </a:rPr>
              <a:t>Allo</a:t>
            </a:r>
            <a:r>
              <a:rPr lang="en-US" sz="1800" dirty="0" smtClean="0">
                <a:solidFill>
                  <a:schemeClr val="tx1"/>
                </a:solidFill>
              </a:rPr>
              <a:t> HSCT  in Children and Adolescents with Acute Lymphoblastic Leukemia</a:t>
            </a:r>
            <a:br>
              <a:rPr lang="en-US" sz="1800" dirty="0" smtClean="0">
                <a:solidFill>
                  <a:schemeClr val="tx1"/>
                </a:solidFill>
              </a:rPr>
            </a:br>
            <a:r>
              <a:rPr lang="fa-IR" sz="1800" dirty="0" smtClean="0">
                <a:solidFill>
                  <a:schemeClr val="tx1"/>
                </a:solidFill>
              </a:rPr>
              <a:t>.USA.</a:t>
            </a:r>
            <a:r>
              <a:rPr lang="en-US" sz="1800" dirty="0" smtClean="0">
                <a:solidFill>
                  <a:schemeClr val="tx1"/>
                </a:solidFill>
              </a:rPr>
              <a:t>2012.james Tracey</a:t>
            </a:r>
            <a:endParaRPr lang="fa-IR" sz="1800" dirty="0">
              <a:solidFill>
                <a:schemeClr val="tx1"/>
              </a:solidFill>
            </a:endParaRPr>
          </a:p>
        </p:txBody>
      </p:sp>
      <p:sp>
        <p:nvSpPr>
          <p:cNvPr id="3" name="Content Placeholder 2"/>
          <p:cNvSpPr>
            <a:spLocks noGrp="1"/>
          </p:cNvSpPr>
          <p:nvPr>
            <p:ph sz="quarter" idx="1"/>
          </p:nvPr>
        </p:nvSpPr>
        <p:spPr/>
        <p:txBody>
          <a:bodyPr>
            <a:normAutofit lnSpcReduction="10000"/>
          </a:bodyPr>
          <a:lstStyle/>
          <a:p>
            <a:pPr algn="l" rtl="0"/>
            <a:r>
              <a:rPr lang="en-US" sz="2000" dirty="0" smtClean="0"/>
              <a:t>SCT outcomes in patients age </a:t>
            </a:r>
            <a:r>
              <a:rPr lang="en-US" sz="2000" b="1" dirty="0" smtClean="0">
                <a:solidFill>
                  <a:srgbClr val="C00000"/>
                </a:solidFill>
              </a:rPr>
              <a:t>&lt;18 years with ALL </a:t>
            </a:r>
            <a:r>
              <a:rPr lang="en-US" sz="2000" dirty="0" smtClean="0"/>
              <a:t>( 765 patients)</a:t>
            </a:r>
          </a:p>
          <a:p>
            <a:pPr algn="l" rtl="0"/>
            <a:r>
              <a:rPr lang="en-US" sz="2000" dirty="0" smtClean="0"/>
              <a:t> Second </a:t>
            </a:r>
            <a:r>
              <a:rPr lang="en-US" sz="2000" dirty="0" err="1" smtClean="0"/>
              <a:t>remmision</a:t>
            </a:r>
            <a:r>
              <a:rPr lang="en-US" sz="2000" dirty="0" smtClean="0"/>
              <a:t> or more</a:t>
            </a:r>
          </a:p>
          <a:p>
            <a:pPr algn="l" rtl="0"/>
            <a:r>
              <a:rPr lang="en-US" sz="2000" dirty="0" smtClean="0"/>
              <a:t>Most  in </a:t>
            </a:r>
            <a:r>
              <a:rPr lang="en-US" sz="2000" dirty="0" err="1" smtClean="0"/>
              <a:t>remmision,HLA</a:t>
            </a:r>
            <a:r>
              <a:rPr lang="en-US" sz="2000" dirty="0" smtClean="0"/>
              <a:t>-matched sibling or unrelated donor.  </a:t>
            </a:r>
          </a:p>
          <a:p>
            <a:pPr algn="l" rtl="0"/>
            <a:r>
              <a:rPr lang="en-US" sz="2000" dirty="0" smtClean="0"/>
              <a:t>4 group</a:t>
            </a:r>
          </a:p>
          <a:p>
            <a:pPr algn="l" rtl="0"/>
            <a:r>
              <a:rPr lang="en-US" sz="2000" dirty="0" smtClean="0"/>
              <a:t>Cy + TBI  &lt;1200cGy </a:t>
            </a:r>
          </a:p>
          <a:p>
            <a:pPr algn="l" rtl="0"/>
            <a:r>
              <a:rPr lang="en-US" sz="2000" dirty="0" smtClean="0"/>
              <a:t>Cy+Vp16+ TBI&lt;1200</a:t>
            </a:r>
          </a:p>
          <a:p>
            <a:pPr algn="l" rtl="0"/>
            <a:r>
              <a:rPr lang="en-US" sz="2000" dirty="0" smtClean="0"/>
              <a:t>Cy + TBI  &gt; 1300cGy </a:t>
            </a:r>
          </a:p>
          <a:p>
            <a:pPr algn="l" rtl="0"/>
            <a:r>
              <a:rPr lang="en-US" sz="2000" dirty="0" smtClean="0"/>
              <a:t>Cy+Vp16+ TBI &gt;1300</a:t>
            </a:r>
          </a:p>
          <a:p>
            <a:pPr algn="l" rtl="0"/>
            <a:r>
              <a:rPr lang="en-US" sz="2000" b="1" dirty="0" smtClean="0"/>
              <a:t>Neither TBI &gt; 1200 </a:t>
            </a:r>
            <a:r>
              <a:rPr lang="en-US" sz="2000" b="1" dirty="0" err="1" smtClean="0"/>
              <a:t>cGy</a:t>
            </a:r>
            <a:r>
              <a:rPr lang="en-US" sz="2000" b="1" dirty="0" smtClean="0"/>
              <a:t> nor the addition of </a:t>
            </a:r>
            <a:r>
              <a:rPr lang="en-US" sz="2000" b="1" dirty="0" err="1" smtClean="0"/>
              <a:t>Etoposide</a:t>
            </a:r>
            <a:r>
              <a:rPr lang="en-US" sz="2000" b="1" dirty="0" smtClean="0"/>
              <a:t> resulted in fewer relapses. </a:t>
            </a:r>
          </a:p>
          <a:p>
            <a:pPr algn="l" rtl="0"/>
            <a:r>
              <a:rPr lang="en-US" sz="2000" b="1" dirty="0" smtClean="0"/>
              <a:t>  No improves survival  :by TBI &gt; 1200 </a:t>
            </a:r>
            <a:r>
              <a:rPr lang="en-US" sz="2000" b="1" dirty="0" err="1" smtClean="0"/>
              <a:t>cGy</a:t>
            </a:r>
            <a:r>
              <a:rPr lang="en-US" sz="2000" b="1" dirty="0" smtClean="0"/>
              <a:t> nor the addition of </a:t>
            </a:r>
            <a:r>
              <a:rPr lang="en-US" sz="2000" b="1" dirty="0" err="1" smtClean="0"/>
              <a:t>etoposide</a:t>
            </a:r>
            <a:endParaRPr lang="en-US" sz="2000" b="1" dirty="0" smtClean="0"/>
          </a:p>
          <a:p>
            <a:pPr algn="l" rtl="0"/>
            <a:endParaRPr lang="fa-I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rtl="0"/>
            <a:r>
              <a:rPr lang="en-US" sz="2400" b="1" dirty="0" smtClean="0">
                <a:solidFill>
                  <a:srgbClr val="002060"/>
                </a:solidFill>
              </a:rPr>
              <a:t>Conditioning regimens  For  hematopoietic cell transplantation</a:t>
            </a:r>
            <a:br>
              <a:rPr lang="en-US" sz="2400" b="1" dirty="0" smtClean="0">
                <a:solidFill>
                  <a:srgbClr val="002060"/>
                </a:solidFill>
              </a:rPr>
            </a:br>
            <a:r>
              <a:rPr lang="en-US" sz="2400" b="1" dirty="0" err="1" smtClean="0">
                <a:solidFill>
                  <a:schemeClr val="accent2">
                    <a:lumMod val="50000"/>
                  </a:schemeClr>
                </a:solidFill>
              </a:rPr>
              <a:t>Boglarka</a:t>
            </a:r>
            <a:r>
              <a:rPr lang="en-US" sz="2400" b="1" dirty="0" smtClean="0">
                <a:solidFill>
                  <a:schemeClr val="accent2">
                    <a:lumMod val="50000"/>
                  </a:schemeClr>
                </a:solidFill>
              </a:rPr>
              <a:t> </a:t>
            </a:r>
            <a:r>
              <a:rPr lang="en-US" sz="2400" b="1" dirty="0" err="1" smtClean="0">
                <a:solidFill>
                  <a:schemeClr val="accent2">
                    <a:lumMod val="50000"/>
                  </a:schemeClr>
                </a:solidFill>
              </a:rPr>
              <a:t>Gyurkocza</a:t>
            </a:r>
            <a:r>
              <a:rPr lang="fa-IR" sz="2400" b="1" dirty="0" smtClean="0">
                <a:solidFill>
                  <a:schemeClr val="accent2">
                    <a:lumMod val="50000"/>
                  </a:schemeClr>
                </a:solidFill>
              </a:rPr>
              <a:t>.</a:t>
            </a:r>
            <a:r>
              <a:rPr lang="en-US" sz="2400" b="1" dirty="0" smtClean="0">
                <a:solidFill>
                  <a:schemeClr val="accent2">
                    <a:lumMod val="50000"/>
                  </a:schemeClr>
                </a:solidFill>
              </a:rPr>
              <a:t> BLOOD, 17 JULY 2014 x VOLUME 124,Nu3</a:t>
            </a:r>
            <a:r>
              <a:rPr lang="fa-IR" sz="2400" b="1" dirty="0" smtClean="0">
                <a:solidFill>
                  <a:schemeClr val="accent2">
                    <a:lumMod val="50000"/>
                  </a:schemeClr>
                </a:solidFill>
              </a:rPr>
              <a:t>.</a:t>
            </a:r>
            <a:r>
              <a:rPr lang="en-US" sz="2400" b="1" dirty="0" smtClean="0">
                <a:solidFill>
                  <a:schemeClr val="accent2">
                    <a:lumMod val="50000"/>
                  </a:schemeClr>
                </a:solidFill>
              </a:rPr>
              <a:t> USA</a:t>
            </a:r>
            <a:endParaRPr lang="fa-IR" sz="2400" dirty="0">
              <a:solidFill>
                <a:schemeClr val="accent2">
                  <a:lumMod val="50000"/>
                </a:schemeClr>
              </a:solidFill>
            </a:endParaRPr>
          </a:p>
        </p:txBody>
      </p:sp>
      <p:sp>
        <p:nvSpPr>
          <p:cNvPr id="6" name="Content Placeholder 5"/>
          <p:cNvSpPr>
            <a:spLocks noGrp="1"/>
          </p:cNvSpPr>
          <p:nvPr>
            <p:ph sz="quarter" idx="1"/>
          </p:nvPr>
        </p:nvSpPr>
        <p:spPr>
          <a:xfrm>
            <a:off x="428596" y="1714487"/>
            <a:ext cx="2357454" cy="4500595"/>
          </a:xfrm>
        </p:spPr>
        <p:txBody>
          <a:bodyPr>
            <a:normAutofit fontScale="92500" lnSpcReduction="20000"/>
          </a:bodyPr>
          <a:lstStyle/>
          <a:p>
            <a:pPr algn="ctr">
              <a:buNone/>
            </a:pPr>
            <a:endParaRPr lang="en-US" sz="3200" b="1" dirty="0" smtClean="0"/>
          </a:p>
          <a:p>
            <a:pPr algn="ctr">
              <a:buNone/>
            </a:pPr>
            <a:r>
              <a:rPr lang="en-US" sz="5400" b="1" dirty="0" smtClean="0">
                <a:solidFill>
                  <a:srgbClr val="002060"/>
                </a:solidFill>
              </a:rPr>
              <a:t>one size  does not</a:t>
            </a:r>
          </a:p>
          <a:p>
            <a:pPr algn="ctr">
              <a:buNone/>
            </a:pPr>
            <a:r>
              <a:rPr lang="en-US" sz="5400" b="1" dirty="0" smtClean="0">
                <a:solidFill>
                  <a:srgbClr val="002060"/>
                </a:solidFill>
              </a:rPr>
              <a:t> </a:t>
            </a:r>
            <a:r>
              <a:rPr lang="en-US" sz="5400" b="1" dirty="0" err="1" smtClean="0">
                <a:solidFill>
                  <a:srgbClr val="002060"/>
                </a:solidFill>
              </a:rPr>
              <a:t>ﬁt</a:t>
            </a:r>
            <a:r>
              <a:rPr lang="en-US" sz="5400" b="1" dirty="0" smtClean="0">
                <a:solidFill>
                  <a:srgbClr val="002060"/>
                </a:solidFill>
              </a:rPr>
              <a:t> </a:t>
            </a:r>
          </a:p>
          <a:p>
            <a:pPr algn="ctr">
              <a:buNone/>
            </a:pPr>
            <a:r>
              <a:rPr lang="en-US" sz="5400" b="1" dirty="0" smtClean="0">
                <a:solidFill>
                  <a:srgbClr val="002060"/>
                </a:solidFill>
              </a:rPr>
              <a:t> all</a:t>
            </a:r>
            <a:endParaRPr lang="fa-IR" sz="5400" dirty="0" smtClean="0">
              <a:solidFill>
                <a:srgbClr val="002060"/>
              </a:solidFill>
            </a:endParaRPr>
          </a:p>
          <a:p>
            <a:endParaRPr lang="fa-IR" dirty="0"/>
          </a:p>
        </p:txBody>
      </p:sp>
      <p:pic>
        <p:nvPicPr>
          <p:cNvPr id="1026" name="Picture 2" descr="C:\Users\IT\Desktop\conditioning-regimen-for-haplo-transplant-7-638.jpg"/>
          <p:cNvPicPr>
            <a:picLocks noGrp="1" noChangeAspect="1" noChangeArrowheads="1"/>
          </p:cNvPicPr>
          <p:nvPr>
            <p:ph sz="quarter" idx="2"/>
          </p:nvPr>
        </p:nvPicPr>
        <p:blipFill>
          <a:blip r:embed="rId2" cstate="print"/>
          <a:srcRect/>
          <a:stretch>
            <a:fillRect/>
          </a:stretch>
        </p:blipFill>
        <p:spPr bwMode="auto">
          <a:xfrm>
            <a:off x="2857488" y="1785926"/>
            <a:ext cx="6072230" cy="450059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rPr>
              <a:t>High-dose chemotherapy-based regimens</a:t>
            </a:r>
            <a:endParaRPr lang="fa-IR" sz="3200" b="1" dirty="0">
              <a:solidFill>
                <a:schemeClr val="tx1"/>
              </a:solidFill>
            </a:endParaRPr>
          </a:p>
        </p:txBody>
      </p:sp>
      <p:sp>
        <p:nvSpPr>
          <p:cNvPr id="3" name="Content Placeholder 2"/>
          <p:cNvSpPr>
            <a:spLocks noGrp="1"/>
          </p:cNvSpPr>
          <p:nvPr>
            <p:ph sz="quarter" idx="1"/>
          </p:nvPr>
        </p:nvSpPr>
        <p:spPr/>
        <p:txBody>
          <a:bodyPr>
            <a:normAutofit/>
          </a:bodyPr>
          <a:lstStyle/>
          <a:p>
            <a:pPr algn="l" rtl="0"/>
            <a:r>
              <a:rPr lang="en-US" b="1" dirty="0" err="1" smtClean="0"/>
              <a:t>Alkylating</a:t>
            </a:r>
            <a:r>
              <a:rPr lang="en-US" b="1" dirty="0" smtClean="0"/>
              <a:t> agents </a:t>
            </a:r>
            <a:r>
              <a:rPr lang="en-US" dirty="0" smtClean="0"/>
              <a:t>remain the Mainstay of such regimens:</a:t>
            </a:r>
          </a:p>
          <a:p>
            <a:pPr algn="l" rtl="0"/>
            <a:r>
              <a:rPr lang="en-US" b="1" dirty="0" smtClean="0"/>
              <a:t>Favorable toxicity </a:t>
            </a:r>
            <a:r>
              <a:rPr lang="en-US" b="1" dirty="0" err="1" smtClean="0"/>
              <a:t>proﬁle</a:t>
            </a:r>
            <a:r>
              <a:rPr lang="en-US" b="1" dirty="0" smtClean="0"/>
              <a:t> </a:t>
            </a:r>
            <a:r>
              <a:rPr lang="en-US" dirty="0" smtClean="0"/>
              <a:t>(Marrow toxicity as dose-limiting toxicity) </a:t>
            </a:r>
          </a:p>
          <a:p>
            <a:pPr algn="l" rtl="0"/>
            <a:r>
              <a:rPr lang="en-US" dirty="0" smtClean="0"/>
              <a:t>Effect on </a:t>
            </a:r>
            <a:r>
              <a:rPr lang="en-US" b="1" dirty="0" err="1" smtClean="0"/>
              <a:t>Nondividing</a:t>
            </a:r>
            <a:r>
              <a:rPr lang="en-US" b="1" dirty="0" smtClean="0"/>
              <a:t> tumor cells</a:t>
            </a:r>
            <a:endParaRPr lang="en-US" dirty="0" smtClean="0"/>
          </a:p>
          <a:p>
            <a:pPr algn="l" rtl="0"/>
            <a:r>
              <a:rPr lang="en-US" b="1" dirty="0" err="1" smtClean="0">
                <a:solidFill>
                  <a:srgbClr val="C00000"/>
                </a:solidFill>
              </a:rPr>
              <a:t>Busulfan</a:t>
            </a:r>
            <a:r>
              <a:rPr lang="en-US" b="1" dirty="0" smtClean="0">
                <a:solidFill>
                  <a:srgbClr val="C00000"/>
                </a:solidFill>
              </a:rPr>
              <a:t>;</a:t>
            </a:r>
            <a:r>
              <a:rPr lang="en-US" dirty="0" smtClean="0"/>
              <a:t> ( Po/IV- </a:t>
            </a:r>
            <a:r>
              <a:rPr lang="en-US" b="1" dirty="0" smtClean="0"/>
              <a:t>less liver toxicity in Iv</a:t>
            </a:r>
            <a:r>
              <a:rPr lang="en-US" dirty="0" smtClean="0"/>
              <a:t>)</a:t>
            </a:r>
          </a:p>
          <a:p>
            <a:pPr algn="l" rtl="0"/>
            <a:r>
              <a:rPr lang="en-US" dirty="0" smtClean="0"/>
              <a:t>profound toxic effect on </a:t>
            </a:r>
            <a:r>
              <a:rPr lang="en-US" dirty="0" err="1" smtClean="0"/>
              <a:t>nondividing</a:t>
            </a:r>
            <a:r>
              <a:rPr lang="en-US" dirty="0" smtClean="0"/>
              <a:t> marrow cells including early </a:t>
            </a:r>
            <a:r>
              <a:rPr lang="en-US" b="1" dirty="0" smtClean="0"/>
              <a:t>myeloid precursors</a:t>
            </a:r>
          </a:p>
          <a:p>
            <a:pPr algn="l" rtl="0"/>
            <a:endParaRPr lang="en-US" sz="24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err="1" smtClean="0">
                <a:solidFill>
                  <a:schemeClr val="tx1"/>
                </a:solidFill>
              </a:rPr>
              <a:t>Busulphan</a:t>
            </a:r>
            <a:endParaRPr lang="fa-IR" sz="3200" b="1" dirty="0">
              <a:solidFill>
                <a:schemeClr val="tx1"/>
              </a:solidFill>
            </a:endParaRPr>
          </a:p>
        </p:txBody>
      </p:sp>
      <p:sp>
        <p:nvSpPr>
          <p:cNvPr id="3" name="Content Placeholder 2"/>
          <p:cNvSpPr>
            <a:spLocks noGrp="1"/>
          </p:cNvSpPr>
          <p:nvPr>
            <p:ph sz="quarter" idx="1"/>
          </p:nvPr>
        </p:nvSpPr>
        <p:spPr/>
        <p:txBody>
          <a:bodyPr>
            <a:normAutofit/>
          </a:bodyPr>
          <a:lstStyle/>
          <a:p>
            <a:pPr algn="l" rtl="0"/>
            <a:r>
              <a:rPr lang="en-US" dirty="0" smtClean="0"/>
              <a:t> Questions; </a:t>
            </a:r>
            <a:r>
              <a:rPr lang="en-US" dirty="0" err="1" smtClean="0"/>
              <a:t>Busulphan</a:t>
            </a:r>
            <a:r>
              <a:rPr lang="en-US" dirty="0" smtClean="0"/>
              <a:t> - Po Vs IV, Pharmacokinetic BU ?</a:t>
            </a:r>
          </a:p>
          <a:p>
            <a:pPr algn="l" rtl="0"/>
            <a:endParaRPr lang="en-US" dirty="0" smtClean="0"/>
          </a:p>
          <a:p>
            <a:pPr algn="l" rtl="0"/>
            <a:r>
              <a:rPr lang="en-US" dirty="0" smtClean="0"/>
              <a:t> </a:t>
            </a:r>
            <a:r>
              <a:rPr lang="en-US" b="1" dirty="0" smtClean="0">
                <a:solidFill>
                  <a:srgbClr val="C00000"/>
                </a:solidFill>
              </a:rPr>
              <a:t>TBI -CY </a:t>
            </a:r>
            <a:r>
              <a:rPr lang="en-US" b="1" u="sng" dirty="0" smtClean="0">
                <a:solidFill>
                  <a:srgbClr val="C00000"/>
                </a:solidFill>
              </a:rPr>
              <a:t>VS</a:t>
            </a:r>
            <a:r>
              <a:rPr lang="en-US" b="1" dirty="0" smtClean="0">
                <a:solidFill>
                  <a:srgbClr val="C00000"/>
                </a:solidFill>
              </a:rPr>
              <a:t> BU- CY???</a:t>
            </a:r>
          </a:p>
          <a:p>
            <a:pPr algn="l" rtl="0"/>
            <a:r>
              <a:rPr lang="en-US" b="1" dirty="0" smtClean="0"/>
              <a:t>CIBMTR: </a:t>
            </a:r>
            <a:r>
              <a:rPr lang="en-US" b="1" dirty="0" err="1" smtClean="0"/>
              <a:t>Busulfan</a:t>
            </a:r>
            <a:r>
              <a:rPr lang="en-US" b="1" dirty="0" smtClean="0"/>
              <a:t> resulted in </a:t>
            </a:r>
            <a:r>
              <a:rPr lang="en-US" b="1" dirty="0" smtClean="0">
                <a:solidFill>
                  <a:srgbClr val="C00000"/>
                </a:solidFill>
              </a:rPr>
              <a:t>superior survival </a:t>
            </a:r>
            <a:r>
              <a:rPr lang="en-US" b="1" dirty="0" smtClean="0"/>
              <a:t>with </a:t>
            </a:r>
            <a:r>
              <a:rPr lang="en-US" b="1" u="sng" dirty="0" smtClean="0"/>
              <a:t>no increased </a:t>
            </a:r>
            <a:r>
              <a:rPr lang="en-US" b="1" dirty="0" smtClean="0"/>
              <a:t>risk of relapse or </a:t>
            </a:r>
            <a:r>
              <a:rPr lang="en-US" b="1" u="sng" dirty="0" smtClean="0"/>
              <a:t>treatment-related mortality</a:t>
            </a:r>
            <a:r>
              <a:rPr lang="en-US" b="1" dirty="0" smtClean="0"/>
              <a:t> in patients with </a:t>
            </a:r>
            <a:r>
              <a:rPr lang="en-US" b="1" dirty="0" smtClean="0">
                <a:solidFill>
                  <a:srgbClr val="C00000"/>
                </a:solidFill>
              </a:rPr>
              <a:t>Myeloid    malignancies</a:t>
            </a:r>
            <a:r>
              <a:rPr lang="en-US" b="1" dirty="0" smtClean="0"/>
              <a:t>, supporting the use of High-dose IV </a:t>
            </a:r>
            <a:r>
              <a:rPr lang="en-US" b="1" dirty="0" err="1" smtClean="0"/>
              <a:t>busulfan</a:t>
            </a:r>
            <a:r>
              <a:rPr lang="en-US" b="1" dirty="0" smtClean="0"/>
              <a:t> </a:t>
            </a:r>
            <a:r>
              <a:rPr lang="en-US" b="1" dirty="0" err="1" smtClean="0"/>
              <a:t>vs</a:t>
            </a:r>
            <a:r>
              <a:rPr lang="en-US" b="1" dirty="0" smtClean="0"/>
              <a:t> TBI </a:t>
            </a:r>
          </a:p>
          <a:p>
            <a:pPr algn="l" rtl="0"/>
            <a:endParaRPr lang="en-US" dirty="0" smtClean="0"/>
          </a:p>
          <a:p>
            <a:pPr algn="l" rtl="0"/>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1400" b="1" dirty="0" smtClean="0">
                <a:solidFill>
                  <a:schemeClr val="tx1"/>
                </a:solidFill>
              </a:rPr>
              <a:t>Impact of Conditioning Regimen on Outcomes for Children with </a:t>
            </a:r>
            <a:r>
              <a:rPr lang="en-US" sz="1400" b="1" dirty="0" smtClean="0">
                <a:solidFill>
                  <a:srgbClr val="C00000"/>
                </a:solidFill>
              </a:rPr>
              <a:t>Acute Myeloid Leukemia </a:t>
            </a:r>
            <a:r>
              <a:rPr lang="en-US" sz="1400" b="1" dirty="0" smtClean="0">
                <a:solidFill>
                  <a:schemeClr val="tx1"/>
                </a:solidFill>
              </a:rPr>
              <a:t>Undergoing Transplantation in First Complete Remission. An Analysis on Behalf of the Pediatric Disease Working Party of the European Group for Blood and Marrow Transplantation.</a:t>
            </a:r>
            <a:r>
              <a:rPr lang="en-US" sz="1400" u="sng" dirty="0" smtClean="0">
                <a:solidFill>
                  <a:schemeClr val="tx1"/>
                </a:solidFill>
                <a:hlinkClick r:id="rId2"/>
              </a:rPr>
              <a:t> </a:t>
            </a:r>
            <a:r>
              <a:rPr lang="en-US" sz="1400" u="sng" dirty="0" err="1" smtClean="0">
                <a:solidFill>
                  <a:schemeClr val="tx1"/>
                </a:solidFill>
                <a:hlinkClick r:id="rId2"/>
              </a:rPr>
              <a:t>Lucchini</a:t>
            </a:r>
            <a:r>
              <a:rPr lang="en-US" sz="1400" u="sng" dirty="0" smtClean="0">
                <a:solidFill>
                  <a:schemeClr val="tx1"/>
                </a:solidFill>
                <a:hlinkClick r:id="rId2"/>
              </a:rPr>
              <a:t> G</a:t>
            </a:r>
            <a:r>
              <a:rPr lang="en-US" sz="1400" u="sng" dirty="0" smtClean="0">
                <a:solidFill>
                  <a:schemeClr val="tx1"/>
                </a:solidFill>
              </a:rPr>
              <a:t>.</a:t>
            </a:r>
            <a:r>
              <a:rPr lang="en-US" sz="1400" b="1" dirty="0" smtClean="0">
                <a:solidFill>
                  <a:schemeClr val="tx1"/>
                </a:solidFill>
                <a:hlinkClick r:id="rId3"/>
              </a:rPr>
              <a:t> Send to</a:t>
            </a:r>
            <a:r>
              <a:rPr lang="en-US" sz="1400" b="1" dirty="0" smtClean="0">
                <a:solidFill>
                  <a:schemeClr val="tx1"/>
                </a:solidFill>
              </a:rPr>
              <a:t/>
            </a:r>
            <a:br>
              <a:rPr lang="en-US" sz="1400" b="1" dirty="0" smtClean="0">
                <a:solidFill>
                  <a:schemeClr val="tx1"/>
                </a:solidFill>
              </a:rPr>
            </a:br>
            <a:r>
              <a:rPr lang="en-US" sz="1400" u="sng" dirty="0" err="1" smtClean="0">
                <a:solidFill>
                  <a:schemeClr val="tx1"/>
                </a:solidFill>
                <a:hlinkClick r:id="rId3" tooltip="Biology of blood and marrow transplantation : journal of the American Society for Blood and Marrow Transplantation."/>
              </a:rPr>
              <a:t>Biol</a:t>
            </a:r>
            <a:r>
              <a:rPr lang="en-US" sz="1400" u="sng" dirty="0" smtClean="0">
                <a:solidFill>
                  <a:schemeClr val="tx1"/>
                </a:solidFill>
                <a:hlinkClick r:id="rId3" tooltip="Biology of blood and marrow transplantation : journal of the American Society for Blood and Marrow Transplantation."/>
              </a:rPr>
              <a:t> Blood Marrow Transplant.</a:t>
            </a:r>
            <a:r>
              <a:rPr lang="en-US" sz="1400" dirty="0" smtClean="0">
                <a:solidFill>
                  <a:schemeClr val="tx1"/>
                </a:solidFill>
              </a:rPr>
              <a:t> 2017.</a:t>
            </a:r>
            <a:r>
              <a:rPr lang="en-US" sz="1400" dirty="0" smtClean="0"/>
              <a:t/>
            </a:r>
            <a:br>
              <a:rPr lang="en-US" sz="1400" dirty="0" smtClean="0"/>
            </a:br>
            <a:endParaRPr lang="fa-IR" sz="1400" dirty="0"/>
          </a:p>
        </p:txBody>
      </p:sp>
      <p:sp>
        <p:nvSpPr>
          <p:cNvPr id="3" name="Content Placeholder 2"/>
          <p:cNvSpPr>
            <a:spLocks noGrp="1"/>
          </p:cNvSpPr>
          <p:nvPr>
            <p:ph sz="quarter" idx="1"/>
          </p:nvPr>
        </p:nvSpPr>
        <p:spPr/>
        <p:txBody>
          <a:bodyPr>
            <a:normAutofit fontScale="92500" lnSpcReduction="10000"/>
          </a:bodyPr>
          <a:lstStyle/>
          <a:p>
            <a:pPr algn="l" rtl="0"/>
            <a:r>
              <a:rPr lang="en-US" sz="1800" b="1" dirty="0" smtClean="0"/>
              <a:t>pediatric patients with AML, 3 different conditioning regimens: </a:t>
            </a:r>
          </a:p>
          <a:p>
            <a:pPr algn="l" rtl="0"/>
            <a:r>
              <a:rPr lang="en-US" sz="1800" b="1" dirty="0" smtClean="0">
                <a:solidFill>
                  <a:srgbClr val="C00000"/>
                </a:solidFill>
              </a:rPr>
              <a:t>Total body irradiation (TBI) and </a:t>
            </a:r>
            <a:r>
              <a:rPr lang="en-US" sz="1800" b="1" dirty="0" err="1" smtClean="0">
                <a:solidFill>
                  <a:srgbClr val="C00000"/>
                </a:solidFill>
              </a:rPr>
              <a:t>cyclophosphamide</a:t>
            </a:r>
            <a:r>
              <a:rPr lang="en-US" sz="1800" b="1" dirty="0" smtClean="0">
                <a:solidFill>
                  <a:srgbClr val="C00000"/>
                </a:solidFill>
              </a:rPr>
              <a:t> (Cy)</a:t>
            </a:r>
          </a:p>
          <a:p>
            <a:pPr algn="l" rtl="0"/>
            <a:r>
              <a:rPr lang="en-US" sz="1800" b="1" dirty="0" err="1" smtClean="0">
                <a:solidFill>
                  <a:srgbClr val="C00000"/>
                </a:solidFill>
              </a:rPr>
              <a:t>Busulfan</a:t>
            </a:r>
            <a:r>
              <a:rPr lang="en-US" sz="1800" b="1" dirty="0" smtClean="0">
                <a:solidFill>
                  <a:srgbClr val="C00000"/>
                </a:solidFill>
              </a:rPr>
              <a:t> (Bu) and Cy; </a:t>
            </a:r>
          </a:p>
          <a:p>
            <a:pPr algn="l" rtl="0"/>
            <a:r>
              <a:rPr lang="en-US" sz="1800" b="1" dirty="0" smtClean="0">
                <a:solidFill>
                  <a:srgbClr val="C00000"/>
                </a:solidFill>
              </a:rPr>
              <a:t>Bu, Cy, and </a:t>
            </a:r>
            <a:r>
              <a:rPr lang="en-US" sz="1800" b="1" dirty="0" err="1" smtClean="0">
                <a:solidFill>
                  <a:srgbClr val="C00000"/>
                </a:solidFill>
              </a:rPr>
              <a:t>melphalan</a:t>
            </a:r>
            <a:r>
              <a:rPr lang="en-US" sz="1800" b="1" dirty="0" smtClean="0">
                <a:solidFill>
                  <a:srgbClr val="C00000"/>
                </a:solidFill>
              </a:rPr>
              <a:t> (Mel)</a:t>
            </a:r>
          </a:p>
          <a:p>
            <a:pPr algn="l" rtl="0"/>
            <a:endParaRPr lang="en-US" sz="1800" dirty="0" smtClean="0"/>
          </a:p>
          <a:p>
            <a:pPr algn="l" rtl="0"/>
            <a:r>
              <a:rPr lang="en-US" sz="1800" dirty="0" smtClean="0"/>
              <a:t>patients &gt; 2 and &lt;18 years age undergoing matched all- HSCT for AML in first </a:t>
            </a:r>
            <a:r>
              <a:rPr lang="en-US" sz="1800" b="1" dirty="0" smtClean="0">
                <a:solidFill>
                  <a:srgbClr val="FF0000"/>
                </a:solidFill>
              </a:rPr>
              <a:t>complete remission (CR1) </a:t>
            </a:r>
            <a:r>
              <a:rPr lang="en-US" sz="1800" dirty="0" smtClean="0"/>
              <a:t>in </a:t>
            </a:r>
            <a:r>
              <a:rPr lang="en-US" sz="1800" b="1" dirty="0" smtClean="0"/>
              <a:t>204 European Group </a:t>
            </a:r>
            <a:r>
              <a:rPr lang="en-US" sz="1800" dirty="0" smtClean="0"/>
              <a:t>for Blood and Marrow Transplantation centers between </a:t>
            </a:r>
            <a:r>
              <a:rPr lang="en-US" sz="1800" b="1" dirty="0" smtClean="0"/>
              <a:t>2000 - 2010</a:t>
            </a:r>
            <a:r>
              <a:rPr lang="en-US" sz="1800" dirty="0" smtClean="0"/>
              <a:t> </a:t>
            </a:r>
          </a:p>
          <a:p>
            <a:pPr algn="l" rtl="0"/>
            <a:r>
              <a:rPr lang="en-US" sz="1800" b="1" dirty="0" smtClean="0"/>
              <a:t> </a:t>
            </a:r>
            <a:r>
              <a:rPr lang="en-US" sz="2200" dirty="0" smtClean="0"/>
              <a:t>source; BM-440         MSD:458</a:t>
            </a:r>
            <a:r>
              <a:rPr lang="fa-IR" sz="2200" dirty="0" smtClean="0"/>
              <a:t> </a:t>
            </a:r>
          </a:p>
          <a:p>
            <a:pPr algn="l" rtl="0"/>
            <a:r>
              <a:rPr lang="en-US" sz="1800" dirty="0" smtClean="0"/>
              <a:t>Patients receiving Bu </a:t>
            </a:r>
            <a:r>
              <a:rPr lang="en-US" sz="1800" dirty="0" err="1" smtClean="0"/>
              <a:t>CyMel</a:t>
            </a:r>
            <a:r>
              <a:rPr lang="en-US" sz="1800" dirty="0" smtClean="0"/>
              <a:t> ; </a:t>
            </a:r>
            <a:r>
              <a:rPr lang="en-US" sz="1800" b="1" dirty="0" smtClean="0"/>
              <a:t>lower incidence of relapse </a:t>
            </a:r>
            <a:r>
              <a:rPr lang="en-US" sz="1800" dirty="0" smtClean="0"/>
              <a:t>at 5 years and </a:t>
            </a:r>
            <a:r>
              <a:rPr lang="en-US" sz="1800" b="1" dirty="0" smtClean="0"/>
              <a:t>higher overall survival (OS)</a:t>
            </a:r>
            <a:r>
              <a:rPr lang="en-US" sz="1800" dirty="0" smtClean="0"/>
              <a:t> and leukemia-free survival with a comparable non relapse mortality (NRM)</a:t>
            </a:r>
          </a:p>
          <a:p>
            <a:pPr algn="l" rtl="0"/>
            <a:r>
              <a:rPr lang="en-US" sz="1800" dirty="0" smtClean="0"/>
              <a:t>Among pediatric patients receiving HSCT for </a:t>
            </a:r>
            <a:r>
              <a:rPr lang="en-US" sz="1800" b="1" dirty="0" smtClean="0"/>
              <a:t>AML in CR1</a:t>
            </a:r>
            <a:r>
              <a:rPr lang="en-US" sz="1800" dirty="0" smtClean="0"/>
              <a:t>, the use of </a:t>
            </a:r>
            <a:r>
              <a:rPr lang="en-US" sz="1800" b="1" dirty="0" smtClean="0"/>
              <a:t>Bu </a:t>
            </a:r>
            <a:r>
              <a:rPr lang="en-US" sz="1800" b="1" dirty="0" err="1" smtClean="0"/>
              <a:t>CyMel</a:t>
            </a:r>
            <a:r>
              <a:rPr lang="en-US" sz="1800" b="1" dirty="0" smtClean="0"/>
              <a:t> </a:t>
            </a:r>
            <a:r>
              <a:rPr lang="en-US" sz="1800" dirty="0" smtClean="0"/>
              <a:t>conditioning proved </a:t>
            </a:r>
            <a:r>
              <a:rPr lang="en-US" sz="1800" b="1" dirty="0" smtClean="0"/>
              <a:t>superior to </a:t>
            </a:r>
            <a:r>
              <a:rPr lang="en-US" sz="1800" dirty="0" smtClean="0"/>
              <a:t>TBI- Cy and Bu-Cy in </a:t>
            </a:r>
            <a:r>
              <a:rPr lang="en-US" sz="1800" b="1" dirty="0" smtClean="0"/>
              <a:t>reducing relapse and improving LFS.</a:t>
            </a:r>
            <a:endParaRPr lang="en-US" sz="1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2200" dirty="0" smtClean="0">
                <a:solidFill>
                  <a:schemeClr val="tx1"/>
                </a:solidFill>
              </a:rPr>
              <a:t/>
            </a:r>
            <a:br>
              <a:rPr lang="fa-IR" sz="2200" dirty="0" smtClean="0">
                <a:solidFill>
                  <a:schemeClr val="tx1"/>
                </a:solidFill>
              </a:rPr>
            </a:br>
            <a:r>
              <a:rPr lang="fa-IR" sz="2200" dirty="0" smtClean="0">
                <a:solidFill>
                  <a:schemeClr val="tx1"/>
                </a:solidFill>
              </a:rPr>
              <a:t/>
            </a:r>
            <a:br>
              <a:rPr lang="fa-IR" sz="2200" dirty="0" smtClean="0">
                <a:solidFill>
                  <a:schemeClr val="tx1"/>
                </a:solidFill>
              </a:rPr>
            </a:br>
            <a:r>
              <a:rPr lang="en-US" sz="2200" b="1" dirty="0" err="1" smtClean="0">
                <a:solidFill>
                  <a:schemeClr val="tx1"/>
                </a:solidFill>
              </a:rPr>
              <a:t>Allo</a:t>
            </a:r>
            <a:r>
              <a:rPr lang="en-US" sz="2200" b="1" dirty="0" smtClean="0">
                <a:solidFill>
                  <a:schemeClr val="tx1"/>
                </a:solidFill>
              </a:rPr>
              <a:t>-SCT using BU, CY and </a:t>
            </a:r>
            <a:r>
              <a:rPr lang="en-US" sz="2200" b="1" dirty="0" err="1" smtClean="0">
                <a:solidFill>
                  <a:schemeClr val="tx1"/>
                </a:solidFill>
              </a:rPr>
              <a:t>melphalan</a:t>
            </a:r>
            <a:r>
              <a:rPr lang="en-US" sz="2200" b="1" dirty="0" smtClean="0">
                <a:solidFill>
                  <a:schemeClr val="tx1"/>
                </a:solidFill>
              </a:rPr>
              <a:t> for children with AML in second CR. R </a:t>
            </a:r>
            <a:r>
              <a:rPr lang="en-US" sz="2200" b="1" dirty="0" err="1" smtClean="0">
                <a:solidFill>
                  <a:schemeClr val="tx1"/>
                </a:solidFill>
              </a:rPr>
              <a:t>Beier</a:t>
            </a:r>
            <a:r>
              <a:rPr lang="en-US" sz="2200" b="1" dirty="0" smtClean="0">
                <a:solidFill>
                  <a:schemeClr val="tx1"/>
                </a:solidFill>
              </a:rPr>
              <a:t>. Bone Marrow Transplantation (2013) </a:t>
            </a:r>
            <a:r>
              <a:rPr lang="en-US" b="1" dirty="0" smtClean="0">
                <a:solidFill>
                  <a:schemeClr val="tx1"/>
                </a:solidFill>
              </a:rPr>
              <a:t/>
            </a:r>
            <a:br>
              <a:rPr lang="en-US" b="1" dirty="0" smtClean="0">
                <a:solidFill>
                  <a:schemeClr val="tx1"/>
                </a:solidFill>
              </a:rPr>
            </a:br>
            <a:endParaRPr lang="fa-IR" b="1" dirty="0">
              <a:solidFill>
                <a:schemeClr val="tx1"/>
              </a:solidFill>
            </a:endParaRPr>
          </a:p>
        </p:txBody>
      </p:sp>
      <p:sp>
        <p:nvSpPr>
          <p:cNvPr id="3" name="Content Placeholder 2"/>
          <p:cNvSpPr>
            <a:spLocks noGrp="1"/>
          </p:cNvSpPr>
          <p:nvPr>
            <p:ph sz="quarter" idx="1"/>
          </p:nvPr>
        </p:nvSpPr>
        <p:spPr/>
        <p:txBody>
          <a:bodyPr>
            <a:normAutofit/>
          </a:bodyPr>
          <a:lstStyle/>
          <a:p>
            <a:pPr algn="l" rtl="0"/>
            <a:r>
              <a:rPr lang="en-US" sz="2800" b="1" dirty="0" smtClean="0"/>
              <a:t>Children with AML in second CR</a:t>
            </a:r>
          </a:p>
          <a:p>
            <a:pPr algn="l" rtl="0"/>
            <a:r>
              <a:rPr lang="en-US" sz="2800" b="1" dirty="0" smtClean="0"/>
              <a:t>BU-CY, and </a:t>
            </a:r>
            <a:r>
              <a:rPr lang="en-US" sz="2800" b="1" dirty="0" err="1" smtClean="0"/>
              <a:t>Melphalan</a:t>
            </a:r>
            <a:r>
              <a:rPr lang="en-US" sz="2800" b="1" dirty="0" smtClean="0"/>
              <a:t> (Bu- Cy, Mel) </a:t>
            </a:r>
            <a:r>
              <a:rPr lang="en-US" sz="2800" dirty="0" smtClean="0"/>
              <a:t>/AML in second remission (CR2) between 1998 -2009. </a:t>
            </a:r>
          </a:p>
          <a:p>
            <a:pPr algn="l" rtl="0"/>
            <a:r>
              <a:rPr lang="en-US" sz="2800" b="1" dirty="0" smtClean="0"/>
              <a:t>Children  Data:109/152</a:t>
            </a:r>
          </a:p>
          <a:p>
            <a:pPr algn="l" rtl="0"/>
            <a:r>
              <a:rPr lang="en-US" sz="2800" b="1" dirty="0" smtClean="0">
                <a:solidFill>
                  <a:srgbClr val="C00000"/>
                </a:solidFill>
              </a:rPr>
              <a:t>60 / 109 children (55%) received Bu Cy Mel</a:t>
            </a:r>
            <a:r>
              <a:rPr lang="en-US" sz="2800" b="1" dirty="0" smtClean="0"/>
              <a:t>.</a:t>
            </a:r>
          </a:p>
          <a:p>
            <a:pPr algn="l" rtl="0"/>
            <a:r>
              <a:rPr lang="en-US" sz="2800" dirty="0" smtClean="0"/>
              <a:t> Median  age: 12.2 years</a:t>
            </a:r>
          </a:p>
          <a:p>
            <a:pPr algn="l" rtl="0"/>
            <a:r>
              <a:rPr lang="en-US" sz="2800" b="1" dirty="0" smtClean="0">
                <a:solidFill>
                  <a:srgbClr val="C00000"/>
                </a:solidFill>
              </a:rPr>
              <a:t>OS after 5 years was 62% </a:t>
            </a:r>
          </a:p>
          <a:p>
            <a:pPr algn="l" rtl="0"/>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err="1" smtClean="0">
                <a:solidFill>
                  <a:schemeClr val="tx1"/>
                </a:solidFill>
              </a:rPr>
              <a:t>Radioimmuno</a:t>
            </a:r>
            <a:r>
              <a:rPr lang="en-US" sz="3600" b="1" dirty="0" smtClean="0">
                <a:solidFill>
                  <a:schemeClr val="tx1"/>
                </a:solidFill>
              </a:rPr>
              <a:t> therapy-based regimens</a:t>
            </a:r>
            <a:endParaRPr lang="fa-IR" sz="3600" b="1" dirty="0">
              <a:solidFill>
                <a:schemeClr val="tx1"/>
              </a:solidFill>
            </a:endParaRPr>
          </a:p>
        </p:txBody>
      </p:sp>
      <p:sp>
        <p:nvSpPr>
          <p:cNvPr id="3" name="Content Placeholder 2"/>
          <p:cNvSpPr>
            <a:spLocks noGrp="1"/>
          </p:cNvSpPr>
          <p:nvPr>
            <p:ph sz="quarter" idx="1"/>
          </p:nvPr>
        </p:nvSpPr>
        <p:spPr/>
        <p:txBody>
          <a:bodyPr>
            <a:normAutofit/>
          </a:bodyPr>
          <a:lstStyle/>
          <a:p>
            <a:pPr algn="l" rtl="0"/>
            <a:r>
              <a:rPr lang="en-US" b="1" dirty="0" smtClean="0"/>
              <a:t>Duo  to toxicity TBI:</a:t>
            </a:r>
          </a:p>
          <a:p>
            <a:pPr algn="l" rtl="0"/>
            <a:r>
              <a:rPr lang="en-US" b="1" dirty="0" smtClean="0"/>
              <a:t> </a:t>
            </a:r>
            <a:r>
              <a:rPr lang="en-US" dirty="0" smtClean="0"/>
              <a:t>Targeted Radiotherapy using </a:t>
            </a:r>
            <a:r>
              <a:rPr lang="en-US" b="1" dirty="0" err="1" smtClean="0"/>
              <a:t>radiolabeled</a:t>
            </a:r>
            <a:r>
              <a:rPr lang="en-US" b="1" dirty="0" smtClean="0"/>
              <a:t> monoclonal antibodies</a:t>
            </a:r>
            <a:r>
              <a:rPr lang="en-US" dirty="0" smtClean="0"/>
              <a:t> would be   superior to external beam  TBI </a:t>
            </a:r>
          </a:p>
          <a:p>
            <a:pPr algn="l" rtl="0"/>
            <a:r>
              <a:rPr lang="en-US" dirty="0" smtClean="0"/>
              <a:t>Successfully developed in the </a:t>
            </a:r>
            <a:r>
              <a:rPr lang="en-US" dirty="0" err="1" smtClean="0"/>
              <a:t>Auot</a:t>
            </a:r>
            <a:r>
              <a:rPr lang="en-US" dirty="0" smtClean="0"/>
              <a:t> -HSCT&amp; </a:t>
            </a:r>
            <a:r>
              <a:rPr lang="en-US" dirty="0" err="1" smtClean="0"/>
              <a:t>Allo</a:t>
            </a:r>
            <a:r>
              <a:rPr lang="en-US" dirty="0" smtClean="0"/>
              <a:t>- HCT setting</a:t>
            </a:r>
          </a:p>
          <a:p>
            <a:pPr algn="l" rtl="0"/>
            <a:r>
              <a:rPr lang="en-US" b="1" dirty="0" smtClean="0"/>
              <a:t>CD20 –NHL</a:t>
            </a:r>
          </a:p>
          <a:p>
            <a:pPr algn="l" rtl="0"/>
            <a:r>
              <a:rPr lang="en-US" b="1" dirty="0" smtClean="0"/>
              <a:t>CD33, and CD45  </a:t>
            </a:r>
            <a:r>
              <a:rPr lang="en-US" b="1" dirty="0" err="1" smtClean="0"/>
              <a:t>leukmia</a:t>
            </a:r>
            <a:r>
              <a:rPr lang="en-US" b="1" dirty="0" smtClean="0"/>
              <a:t>  &amp; MDS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chemeClr val="tx1"/>
                </a:solidFill>
              </a:rPr>
              <a:t>Anti-T cell antibody-containing regimens</a:t>
            </a:r>
            <a:endParaRPr lang="fa-IR" sz="2800" b="1" dirty="0">
              <a:solidFill>
                <a:schemeClr val="tx1"/>
              </a:solidFill>
            </a:endParaRPr>
          </a:p>
        </p:txBody>
      </p:sp>
      <p:sp>
        <p:nvSpPr>
          <p:cNvPr id="3" name="Content Placeholder 2"/>
          <p:cNvSpPr>
            <a:spLocks noGrp="1"/>
          </p:cNvSpPr>
          <p:nvPr>
            <p:ph sz="quarter" idx="1"/>
          </p:nvPr>
        </p:nvSpPr>
        <p:spPr/>
        <p:txBody>
          <a:bodyPr>
            <a:normAutofit fontScale="47500" lnSpcReduction="20000"/>
          </a:bodyPr>
          <a:lstStyle/>
          <a:p>
            <a:pPr algn="l" rtl="0"/>
            <a:r>
              <a:rPr lang="en-US" sz="5400" b="1" dirty="0" smtClean="0">
                <a:solidFill>
                  <a:schemeClr val="accent2">
                    <a:lumMod val="75000"/>
                  </a:schemeClr>
                </a:solidFill>
              </a:rPr>
              <a:t> In Vivo T cell Depletion : ATG &amp; </a:t>
            </a:r>
            <a:r>
              <a:rPr lang="en-US" sz="5400" b="1" dirty="0" err="1" smtClean="0">
                <a:solidFill>
                  <a:schemeClr val="accent2">
                    <a:lumMod val="75000"/>
                  </a:schemeClr>
                </a:solidFill>
              </a:rPr>
              <a:t>Alemtuzumab</a:t>
            </a:r>
            <a:endParaRPr lang="en-US" sz="5400" b="1" dirty="0" smtClean="0">
              <a:solidFill>
                <a:schemeClr val="accent2">
                  <a:lumMod val="75000"/>
                </a:schemeClr>
              </a:solidFill>
            </a:endParaRPr>
          </a:p>
          <a:p>
            <a:pPr algn="l" rtl="0"/>
            <a:r>
              <a:rPr lang="en-US" b="1" dirty="0" smtClean="0">
                <a:solidFill>
                  <a:schemeClr val="accent2">
                    <a:lumMod val="75000"/>
                  </a:schemeClr>
                </a:solidFill>
              </a:rPr>
              <a:t> </a:t>
            </a:r>
            <a:r>
              <a:rPr lang="en-US" sz="4200" b="1" dirty="0" err="1" smtClean="0">
                <a:solidFill>
                  <a:schemeClr val="accent2">
                    <a:lumMod val="75000"/>
                  </a:schemeClr>
                </a:solidFill>
              </a:rPr>
              <a:t>Tcell</a:t>
            </a:r>
            <a:r>
              <a:rPr lang="en-US" sz="4200" b="1" dirty="0" smtClean="0">
                <a:solidFill>
                  <a:schemeClr val="accent2">
                    <a:lumMod val="75000"/>
                  </a:schemeClr>
                </a:solidFill>
              </a:rPr>
              <a:t> depletion  Donor &amp; Host</a:t>
            </a:r>
          </a:p>
          <a:p>
            <a:pPr algn="l" rtl="0"/>
            <a:r>
              <a:rPr lang="en-US" sz="3800" b="1" dirty="0" smtClean="0"/>
              <a:t>Modulation of cell surface molecules mediating interactions of lymphocytes and the endothelium,</a:t>
            </a:r>
          </a:p>
          <a:p>
            <a:pPr algn="l" rtl="0"/>
            <a:r>
              <a:rPr lang="en-US" sz="3800" b="1" dirty="0" smtClean="0"/>
              <a:t>Modulation &amp; depletion of Ag-presenting cells</a:t>
            </a:r>
          </a:p>
          <a:p>
            <a:pPr algn="l" rtl="0"/>
            <a:r>
              <a:rPr lang="en-US" sz="3800" b="1" dirty="0" smtClean="0"/>
              <a:t>Induction of regulatory T lymphocytes.</a:t>
            </a:r>
          </a:p>
          <a:p>
            <a:pPr algn="l" rtl="0"/>
            <a:endParaRPr lang="en-US" sz="5800" b="1" dirty="0" smtClean="0"/>
          </a:p>
          <a:p>
            <a:pPr algn="l" rtl="0"/>
            <a:r>
              <a:rPr lang="en-US" sz="5800" b="1" dirty="0" err="1" smtClean="0"/>
              <a:t>Efficasy</a:t>
            </a:r>
            <a:r>
              <a:rPr lang="en-US" sz="5800" b="1" dirty="0" smtClean="0"/>
              <a:t>: </a:t>
            </a:r>
            <a:r>
              <a:rPr lang="en-US" b="1" dirty="0" smtClean="0"/>
              <a:t>Several factors including the dose </a:t>
            </a:r>
          </a:p>
          <a:p>
            <a:pPr algn="l" rtl="0"/>
            <a:r>
              <a:rPr lang="en-US" b="1" dirty="0" smtClean="0"/>
              <a:t> its source &amp; formulation (rabbit </a:t>
            </a:r>
            <a:r>
              <a:rPr lang="en-US" b="1" dirty="0" err="1" smtClean="0"/>
              <a:t>vs</a:t>
            </a:r>
            <a:r>
              <a:rPr lang="en-US" b="1" dirty="0" smtClean="0"/>
              <a:t> horse; thymoglobulin, ATG-Fresenius </a:t>
            </a:r>
            <a:r>
              <a:rPr lang="en-US" b="1" dirty="0" err="1" smtClean="0"/>
              <a:t>vs</a:t>
            </a:r>
            <a:r>
              <a:rPr lang="en-US" b="1" dirty="0" smtClean="0"/>
              <a:t> </a:t>
            </a:r>
            <a:r>
              <a:rPr lang="en-US" b="1" dirty="0" err="1" smtClean="0"/>
              <a:t>Atgam</a:t>
            </a:r>
            <a:r>
              <a:rPr lang="en-US" b="1" dirty="0" smtClean="0"/>
              <a:t>),</a:t>
            </a:r>
          </a:p>
          <a:p>
            <a:pPr algn="l" rtl="0"/>
            <a:r>
              <a:rPr lang="en-US" b="1" dirty="0" smtClean="0"/>
              <a:t>Timing of administration</a:t>
            </a:r>
          </a:p>
          <a:p>
            <a:pPr algn="l" rtl="0"/>
            <a:r>
              <a:rPr lang="en-US" b="1" dirty="0" smtClean="0"/>
              <a:t>Degree of HLA disparity between host and donor</a:t>
            </a:r>
          </a:p>
          <a:p>
            <a:pPr algn="l" rtl="0"/>
            <a:r>
              <a:rPr lang="en-US" b="1" dirty="0" smtClean="0"/>
              <a:t>Graft source (marrow </a:t>
            </a:r>
            <a:r>
              <a:rPr lang="en-US" b="1" dirty="0" err="1" smtClean="0"/>
              <a:t>vs</a:t>
            </a:r>
            <a:r>
              <a:rPr lang="en-US" b="1" dirty="0" smtClean="0"/>
              <a:t>  PB )</a:t>
            </a:r>
          </a:p>
          <a:p>
            <a:pPr algn="l" rtl="0"/>
            <a:r>
              <a:rPr lang="en-US" b="1" dirty="0" smtClean="0"/>
              <a:t>Intensity of the conditioning regimen use</a:t>
            </a:r>
          </a:p>
          <a:p>
            <a:pPr algn="l" rtl="0"/>
            <a:r>
              <a:rPr lang="en-US" sz="4400" b="1" dirty="0" err="1" smtClean="0"/>
              <a:t>Alemtuzumab</a:t>
            </a:r>
            <a:r>
              <a:rPr lang="en-US" sz="4400" b="1" dirty="0" smtClean="0"/>
              <a:t>: concern infection &amp;Relapse</a:t>
            </a:r>
            <a:endParaRPr lang="fa-IR" sz="4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solidFill>
                  <a:schemeClr val="tx1"/>
                </a:solidFill>
              </a:rPr>
              <a:t>ATG in </a:t>
            </a:r>
            <a:r>
              <a:rPr lang="en-US" sz="2400" b="1" dirty="0" err="1" smtClean="0">
                <a:solidFill>
                  <a:schemeClr val="tx1"/>
                </a:solidFill>
              </a:rPr>
              <a:t>paediatric</a:t>
            </a:r>
            <a:r>
              <a:rPr lang="en-US" sz="2400" b="1" dirty="0" smtClean="0">
                <a:solidFill>
                  <a:schemeClr val="tx1"/>
                </a:solidFill>
              </a:rPr>
              <a:t> </a:t>
            </a:r>
            <a:r>
              <a:rPr lang="en-US" sz="2400" b="1" dirty="0" err="1" smtClean="0">
                <a:solidFill>
                  <a:schemeClr val="tx1"/>
                </a:solidFill>
              </a:rPr>
              <a:t>haemopoietic</a:t>
            </a:r>
            <a:r>
              <a:rPr lang="en-US" sz="2400" b="1" dirty="0" smtClean="0">
                <a:solidFill>
                  <a:schemeClr val="tx1"/>
                </a:solidFill>
              </a:rPr>
              <a:t> stem cell transplantation</a:t>
            </a:r>
            <a:r>
              <a:rPr lang="fa-IR" sz="2400" dirty="0" smtClean="0">
                <a:solidFill>
                  <a:schemeClr val="tx1"/>
                </a:solidFill>
              </a:rPr>
              <a:t/>
            </a:r>
            <a:br>
              <a:rPr lang="fa-IR" sz="2400" dirty="0" smtClean="0">
                <a:solidFill>
                  <a:schemeClr val="tx1"/>
                </a:solidFill>
              </a:rPr>
            </a:br>
            <a:r>
              <a:rPr lang="en-US" sz="2400" dirty="0" smtClean="0">
                <a:solidFill>
                  <a:srgbClr val="C00000"/>
                </a:solidFill>
              </a:rPr>
              <a:t>Spain</a:t>
            </a:r>
            <a:r>
              <a:rPr lang="fa-IR" sz="2400" dirty="0" smtClean="0">
                <a:solidFill>
                  <a:srgbClr val="C00000"/>
                </a:solidFill>
              </a:rPr>
              <a:t>.</a:t>
            </a:r>
            <a:r>
              <a:rPr lang="en-US" sz="2400" dirty="0" smtClean="0">
                <a:solidFill>
                  <a:srgbClr val="C00000"/>
                </a:solidFill>
              </a:rPr>
              <a:t>The lancet hematology.2015.Diaz, M. A</a:t>
            </a:r>
            <a:endParaRPr lang="fa-IR" sz="2400" dirty="0">
              <a:solidFill>
                <a:srgbClr val="C00000"/>
              </a:solidFill>
            </a:endParaRPr>
          </a:p>
        </p:txBody>
      </p:sp>
      <p:sp>
        <p:nvSpPr>
          <p:cNvPr id="3" name="Content Placeholder 2"/>
          <p:cNvSpPr>
            <a:spLocks noGrp="1"/>
          </p:cNvSpPr>
          <p:nvPr>
            <p:ph sz="quarter" idx="1"/>
          </p:nvPr>
        </p:nvSpPr>
        <p:spPr/>
        <p:txBody>
          <a:bodyPr>
            <a:normAutofit/>
          </a:bodyPr>
          <a:lstStyle/>
          <a:p>
            <a:pPr algn="l" rtl="0">
              <a:buFont typeface="Courier New" pitchFamily="49" charset="0"/>
              <a:buChar char="o"/>
            </a:pPr>
            <a:r>
              <a:rPr lang="en-US" sz="2000" b="1" dirty="0" smtClean="0">
                <a:solidFill>
                  <a:schemeClr val="accent2">
                    <a:lumMod val="75000"/>
                  </a:schemeClr>
                </a:solidFill>
              </a:rPr>
              <a:t>Below or above 6 mg/kg total dose  timing of administration (closer to the infusion day)</a:t>
            </a:r>
          </a:p>
          <a:p>
            <a:pPr algn="l" rtl="0">
              <a:buFont typeface="Courier New" pitchFamily="49" charset="0"/>
              <a:buChar char="o"/>
            </a:pPr>
            <a:r>
              <a:rPr lang="en-US" sz="2000" b="1" dirty="0" smtClean="0">
                <a:solidFill>
                  <a:schemeClr val="accent2">
                    <a:lumMod val="75000"/>
                  </a:schemeClr>
                </a:solidFill>
              </a:rPr>
              <a:t>cell counts present in the graft or in the recipient before conditioning</a:t>
            </a:r>
            <a:r>
              <a:rPr lang="en-US" sz="2000" dirty="0" smtClean="0"/>
              <a:t>.</a:t>
            </a:r>
            <a:endParaRPr lang="en-US" sz="2000" dirty="0" smtClean="0">
              <a:solidFill>
                <a:schemeClr val="accent2">
                  <a:lumMod val="75000"/>
                </a:schemeClr>
              </a:solidFill>
            </a:endParaRPr>
          </a:p>
          <a:p>
            <a:pPr algn="l" rtl="0"/>
            <a:endParaRPr lang="en-US" sz="2000" dirty="0" smtClean="0"/>
          </a:p>
          <a:p>
            <a:pPr algn="l" rtl="0"/>
            <a:r>
              <a:rPr lang="en-US" sz="2000" dirty="0" smtClean="0"/>
              <a:t>The present study </a:t>
            </a:r>
            <a:r>
              <a:rPr lang="en-US" sz="2000" b="1" dirty="0" smtClean="0"/>
              <a:t>does not make firm conclusions </a:t>
            </a:r>
            <a:r>
              <a:rPr lang="en-US" sz="2000" dirty="0" smtClean="0"/>
              <a:t>regarding the </a:t>
            </a:r>
            <a:r>
              <a:rPr lang="en-US" sz="2000" b="1" dirty="0" smtClean="0"/>
              <a:t>use of ATG conditioning for </a:t>
            </a:r>
            <a:r>
              <a:rPr lang="en-US" sz="2000" b="1" dirty="0" err="1" smtClean="0"/>
              <a:t>allogeneic</a:t>
            </a:r>
            <a:r>
              <a:rPr lang="en-US" sz="2000" b="1" dirty="0" smtClean="0"/>
              <a:t> transplantation in </a:t>
            </a:r>
            <a:r>
              <a:rPr lang="en-US" sz="2000" b="1" dirty="0" smtClean="0">
                <a:solidFill>
                  <a:srgbClr val="C00000"/>
                </a:solidFill>
              </a:rPr>
              <a:t>children</a:t>
            </a:r>
            <a:r>
              <a:rPr lang="en-US" sz="2000" b="1" dirty="0" smtClean="0"/>
              <a:t>. </a:t>
            </a:r>
          </a:p>
          <a:p>
            <a:pPr algn="l" rtl="0"/>
            <a:endParaRPr lang="en-US" sz="2000" b="1" dirty="0" smtClean="0"/>
          </a:p>
          <a:p>
            <a:pPr algn="l" rtl="0"/>
            <a:r>
              <a:rPr lang="en-US" sz="2000" b="1" dirty="0" smtClean="0"/>
              <a:t>However, a useful message has emerged; </a:t>
            </a:r>
            <a:r>
              <a:rPr lang="en-US" sz="2000" b="1" dirty="0" err="1" smtClean="0">
                <a:solidFill>
                  <a:srgbClr val="C00000"/>
                </a:solidFill>
              </a:rPr>
              <a:t>individualised</a:t>
            </a:r>
            <a:r>
              <a:rPr lang="en-US" sz="2000" b="1" dirty="0" smtClean="0">
                <a:solidFill>
                  <a:srgbClr val="C00000"/>
                </a:solidFill>
              </a:rPr>
              <a:t> use of ATG</a:t>
            </a:r>
            <a:endParaRPr lang="en-US" sz="2000" dirty="0" smtClean="0"/>
          </a:p>
          <a:p>
            <a:pPr algn="l" rtl="0"/>
            <a:r>
              <a:rPr lang="en-US" sz="2000" dirty="0" smtClean="0"/>
              <a:t> More prospective studies should be done, especially in </a:t>
            </a:r>
            <a:r>
              <a:rPr lang="en-US" sz="2000" dirty="0" err="1" smtClean="0"/>
              <a:t>allogeneic</a:t>
            </a:r>
            <a:r>
              <a:rPr lang="en-US" sz="2000" dirty="0" smtClean="0"/>
              <a:t> transplantation using </a:t>
            </a:r>
            <a:r>
              <a:rPr lang="en-US" sz="2000" b="1" dirty="0" smtClean="0"/>
              <a:t>donors other than HLA-identical family donors. </a:t>
            </a:r>
            <a:endParaRPr lang="fa-IR"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2800" b="1" dirty="0" smtClean="0">
                <a:solidFill>
                  <a:schemeClr val="tx1"/>
                </a:solidFill>
              </a:rPr>
              <a:t>Reduced intensity &amp; </a:t>
            </a:r>
            <a:r>
              <a:rPr lang="en-US" sz="2800" b="1" dirty="0" err="1" smtClean="0">
                <a:solidFill>
                  <a:schemeClr val="tx1"/>
                </a:solidFill>
              </a:rPr>
              <a:t>Nonmyeloablative</a:t>
            </a:r>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conditioning regimens</a:t>
            </a:r>
          </a:p>
        </p:txBody>
      </p:sp>
      <p:sp>
        <p:nvSpPr>
          <p:cNvPr id="3" name="Content Placeholder 2"/>
          <p:cNvSpPr>
            <a:spLocks noGrp="1"/>
          </p:cNvSpPr>
          <p:nvPr>
            <p:ph sz="quarter" idx="1"/>
          </p:nvPr>
        </p:nvSpPr>
        <p:spPr/>
        <p:txBody>
          <a:bodyPr/>
          <a:lstStyle/>
          <a:p>
            <a:pPr algn="ctr">
              <a:buNone/>
            </a:pPr>
            <a:r>
              <a:rPr lang="en-US" b="1" dirty="0" smtClean="0"/>
              <a:t>1970s -Early1980:  </a:t>
            </a:r>
          </a:p>
          <a:p>
            <a:pPr algn="ctr">
              <a:buNone/>
            </a:pPr>
            <a:r>
              <a:rPr lang="en-US" b="1" dirty="0" smtClean="0"/>
              <a:t>ALLO HSCT: </a:t>
            </a:r>
            <a:r>
              <a:rPr lang="en-US" dirty="0" smtClean="0"/>
              <a:t>Immunologic GVT effects GVHD  </a:t>
            </a:r>
          </a:p>
          <a:p>
            <a:pPr algn="ctr">
              <a:buNone/>
            </a:pPr>
            <a:r>
              <a:rPr lang="en-US" dirty="0" smtClean="0"/>
              <a:t>&amp; lower Relapse rates</a:t>
            </a:r>
          </a:p>
          <a:p>
            <a:pPr algn="ctr">
              <a:buNone/>
            </a:pPr>
            <a:r>
              <a:rPr lang="en-US" dirty="0" smtClean="0"/>
              <a:t> compared with </a:t>
            </a:r>
          </a:p>
          <a:p>
            <a:pPr algn="ctr">
              <a:buNone/>
            </a:pPr>
            <a:r>
              <a:rPr lang="en-US" dirty="0" err="1" smtClean="0"/>
              <a:t>Autologous</a:t>
            </a:r>
            <a:r>
              <a:rPr lang="en-US" dirty="0" smtClean="0"/>
              <a:t> , </a:t>
            </a:r>
            <a:r>
              <a:rPr lang="en-US" dirty="0" err="1" smtClean="0"/>
              <a:t>Syngenic</a:t>
            </a:r>
            <a:r>
              <a:rPr lang="en-US" dirty="0" smtClean="0"/>
              <a:t> </a:t>
            </a:r>
          </a:p>
          <a:p>
            <a:pPr algn="ctr">
              <a:buNone/>
            </a:pPr>
            <a:r>
              <a:rPr lang="en-US" dirty="0" smtClean="0"/>
              <a:t>&amp; T cell-depleted grafts</a:t>
            </a:r>
            <a:endParaRPr lang="fa-IR" dirty="0" smtClean="0"/>
          </a:p>
          <a:p>
            <a:pPr algn="ctr">
              <a:buNone/>
            </a:pPr>
            <a:r>
              <a:rPr lang="en-US" b="1" dirty="0" smtClean="0"/>
              <a:t>RIC:L</a:t>
            </a:r>
            <a:r>
              <a:rPr lang="fa-IR" b="1" dirty="0" smtClean="0"/>
              <a:t>ess toxic  but immunosuppressive</a:t>
            </a:r>
          </a:p>
          <a:p>
            <a:pPr algn="ctr">
              <a:buNone/>
            </a:pPr>
            <a:r>
              <a:rPr lang="fa-IR" b="1" dirty="0" smtClean="0"/>
              <a:t>RIC</a:t>
            </a:r>
            <a:r>
              <a:rPr lang="en-US" b="1" dirty="0" smtClean="0"/>
              <a:t>;Older and medically </a:t>
            </a:r>
            <a:r>
              <a:rPr lang="en-US" b="1" dirty="0" err="1" smtClean="0"/>
              <a:t>inﬁrm</a:t>
            </a:r>
            <a:r>
              <a:rPr lang="en-US" b="1" dirty="0" smtClean="0"/>
              <a:t> patients</a:t>
            </a:r>
          </a:p>
          <a:p>
            <a:pPr algn="ctr">
              <a:buNone/>
            </a:pPr>
            <a:endParaRPr lang="en-US" b="1" dirty="0" smtClean="0"/>
          </a:p>
          <a:p>
            <a:pPr algn="ctr">
              <a:buNone/>
            </a:pP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dirty="0" smtClean="0">
                <a:solidFill>
                  <a:schemeClr val="tx1"/>
                </a:solidFill>
              </a:rPr>
              <a:t>RIC,2014</a:t>
            </a:r>
            <a:endParaRPr lang="fa-IR" sz="6600" dirty="0">
              <a:solidFill>
                <a:schemeClr val="tx1"/>
              </a:solidFill>
            </a:endParaRPr>
          </a:p>
        </p:txBody>
      </p:sp>
      <p:sp>
        <p:nvSpPr>
          <p:cNvPr id="3" name="Content Placeholder 2"/>
          <p:cNvSpPr>
            <a:spLocks noGrp="1"/>
          </p:cNvSpPr>
          <p:nvPr>
            <p:ph sz="quarter" idx="1"/>
          </p:nvPr>
        </p:nvSpPr>
        <p:spPr/>
        <p:txBody>
          <a:bodyPr>
            <a:normAutofit fontScale="85000" lnSpcReduction="20000"/>
          </a:bodyPr>
          <a:lstStyle/>
          <a:p>
            <a:pPr algn="l" rtl="0"/>
            <a:r>
              <a:rPr lang="en-US" sz="3200" b="1" dirty="0" smtClean="0"/>
              <a:t>Mixed </a:t>
            </a:r>
            <a:r>
              <a:rPr lang="en-US" sz="3200" b="1" dirty="0" err="1" smtClean="0"/>
              <a:t>chimerism</a:t>
            </a:r>
            <a:endParaRPr lang="en-US" sz="3200" b="1" dirty="0" smtClean="0"/>
          </a:p>
          <a:p>
            <a:pPr algn="l" rtl="0"/>
            <a:r>
              <a:rPr lang="en-US" sz="3200" b="1" dirty="0" smtClean="0"/>
              <a:t> </a:t>
            </a:r>
            <a:r>
              <a:rPr lang="en-US" sz="2800" b="1" dirty="0" smtClean="0"/>
              <a:t>T Cells , CD14, NK cells , Cd34: donor  T cell </a:t>
            </a:r>
            <a:r>
              <a:rPr lang="en-US" sz="2800" b="1" dirty="0" err="1" smtClean="0"/>
              <a:t>kimerism</a:t>
            </a:r>
            <a:r>
              <a:rPr lang="en-US" sz="2800" b="1" dirty="0" smtClean="0"/>
              <a:t>  &amp; Graft Rejection</a:t>
            </a:r>
            <a:endParaRPr lang="en-US" sz="3200" b="1" dirty="0" smtClean="0"/>
          </a:p>
          <a:p>
            <a:pPr algn="l" rtl="0">
              <a:buFont typeface="Wingdings" pitchFamily="2" charset="2"/>
              <a:buChar char="Ø"/>
            </a:pPr>
            <a:r>
              <a:rPr lang="en-US" b="1" dirty="0" smtClean="0"/>
              <a:t>MC: may be </a:t>
            </a:r>
            <a:r>
              <a:rPr lang="en-US" b="1" dirty="0" err="1" smtClean="0"/>
              <a:t>sufﬁcient</a:t>
            </a:r>
            <a:r>
              <a:rPr lang="en-US" b="1" dirty="0" smtClean="0"/>
              <a:t> to correct the   phenotype of certain congenital </a:t>
            </a:r>
            <a:r>
              <a:rPr lang="en-US" b="1" dirty="0" smtClean="0">
                <a:solidFill>
                  <a:schemeClr val="accent2">
                    <a:lumMod val="50000"/>
                  </a:schemeClr>
                </a:solidFill>
              </a:rPr>
              <a:t>nonmalignant disorders( HLH, </a:t>
            </a:r>
            <a:r>
              <a:rPr lang="en-US" b="1" dirty="0" err="1" smtClean="0">
                <a:solidFill>
                  <a:schemeClr val="accent2">
                    <a:lumMod val="50000"/>
                  </a:schemeClr>
                </a:solidFill>
              </a:rPr>
              <a:t>Thalassemia</a:t>
            </a:r>
            <a:r>
              <a:rPr lang="en-US" b="1" dirty="0" smtClean="0">
                <a:solidFill>
                  <a:schemeClr val="accent2">
                    <a:lumMod val="50000"/>
                  </a:schemeClr>
                </a:solidFill>
              </a:rPr>
              <a:t>)</a:t>
            </a:r>
          </a:p>
          <a:p>
            <a:pPr algn="l" rtl="0">
              <a:buFont typeface="Wingdings" pitchFamily="2" charset="2"/>
              <a:buChar char="Ø"/>
            </a:pPr>
            <a:r>
              <a:rPr lang="en-US" b="1" dirty="0" smtClean="0"/>
              <a:t>Full Donor   </a:t>
            </a:r>
            <a:r>
              <a:rPr lang="en-US" b="1" dirty="0" err="1" smtClean="0"/>
              <a:t>Chimerism</a:t>
            </a:r>
            <a:r>
              <a:rPr lang="en-US" b="1" dirty="0" smtClean="0"/>
              <a:t> may be necessary to exert GVT effects to </a:t>
            </a:r>
            <a:r>
              <a:rPr lang="en-US" b="1" dirty="0" smtClean="0">
                <a:solidFill>
                  <a:srgbClr val="C00000"/>
                </a:solidFill>
              </a:rPr>
              <a:t>control   malignant diseases</a:t>
            </a:r>
          </a:p>
          <a:p>
            <a:pPr algn="l" rtl="0"/>
            <a:endParaRPr lang="en-US" b="1" dirty="0" smtClean="0">
              <a:solidFill>
                <a:srgbClr val="C00000"/>
              </a:solidFill>
            </a:endParaRPr>
          </a:p>
          <a:p>
            <a:pPr algn="l" rtl="0"/>
            <a:r>
              <a:rPr lang="en-US" b="1" dirty="0" smtClean="0">
                <a:solidFill>
                  <a:srgbClr val="C00000"/>
                </a:solidFill>
              </a:rPr>
              <a:t>Sensitivity of different Hematologic malignancies to GVT effects can vary substantially, a phenomenon not entirely understood</a:t>
            </a:r>
          </a:p>
          <a:p>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chemeClr val="tx1"/>
                </a:solidFill>
              </a:rPr>
              <a:t>Immunosuppressive and </a:t>
            </a:r>
            <a:r>
              <a:rPr lang="en-US" sz="2800" b="1" dirty="0" err="1" smtClean="0">
                <a:solidFill>
                  <a:schemeClr val="tx1"/>
                </a:solidFill>
              </a:rPr>
              <a:t>myelosuppressive</a:t>
            </a:r>
            <a:r>
              <a:rPr lang="en-US" sz="2800" b="1" dirty="0" smtClean="0">
                <a:solidFill>
                  <a:schemeClr val="tx1"/>
                </a:solidFill>
              </a:rPr>
              <a:t> potency.</a:t>
            </a:r>
            <a:endParaRPr lang="en-US" sz="2800" b="1" dirty="0">
              <a:solidFill>
                <a:schemeClr val="tx1"/>
              </a:solidFill>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642910" y="1714488"/>
            <a:ext cx="8215370" cy="4357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39784"/>
          </a:xfrm>
        </p:spPr>
        <p:txBody>
          <a:bodyPr/>
          <a:lstStyle/>
          <a:p>
            <a:pPr algn="ctr"/>
            <a:r>
              <a:rPr lang="fa-IR" b="1" dirty="0" smtClean="0">
                <a:solidFill>
                  <a:schemeClr val="tx1"/>
                </a:solidFill>
              </a:rPr>
              <a:t>معرفی بیمار</a:t>
            </a:r>
            <a:endParaRPr lang="fa-IR" b="1" dirty="0">
              <a:solidFill>
                <a:schemeClr val="tx1"/>
              </a:solidFill>
            </a:endParaRPr>
          </a:p>
        </p:txBody>
      </p:sp>
      <p:sp>
        <p:nvSpPr>
          <p:cNvPr id="4" name="Content Placeholder 3"/>
          <p:cNvSpPr>
            <a:spLocks noGrp="1"/>
          </p:cNvSpPr>
          <p:nvPr>
            <p:ph sz="quarter" idx="2"/>
          </p:nvPr>
        </p:nvSpPr>
        <p:spPr>
          <a:xfrm>
            <a:off x="4844901" y="1589566"/>
            <a:ext cx="3886200" cy="4768391"/>
          </a:xfrm>
        </p:spPr>
        <p:txBody>
          <a:bodyPr>
            <a:normAutofit fontScale="47500" lnSpcReduction="20000"/>
          </a:bodyPr>
          <a:lstStyle/>
          <a:p>
            <a:endParaRPr lang="fa-IR" dirty="0" smtClean="0"/>
          </a:p>
          <a:p>
            <a:r>
              <a:rPr lang="fa-IR" dirty="0" smtClean="0"/>
              <a:t> </a:t>
            </a:r>
            <a:r>
              <a:rPr lang="fa-IR" b="1" dirty="0" smtClean="0"/>
              <a:t>پسر 20 ماهه</a:t>
            </a:r>
          </a:p>
          <a:p>
            <a:r>
              <a:rPr lang="fa-IR" dirty="0" smtClean="0"/>
              <a:t> تشخیص  ۶  ماهگی </a:t>
            </a:r>
          </a:p>
          <a:p>
            <a:r>
              <a:rPr lang="fa-IR" dirty="0" smtClean="0"/>
              <a:t> تزریق خون + دسفرال </a:t>
            </a:r>
          </a:p>
          <a:p>
            <a:r>
              <a:rPr lang="fa-IR" dirty="0" smtClean="0"/>
              <a:t> فریتین : 760</a:t>
            </a:r>
          </a:p>
          <a:p>
            <a:r>
              <a:rPr lang="fa-IR" dirty="0" smtClean="0"/>
              <a:t> اسپلنومگالی  خفیف</a:t>
            </a:r>
          </a:p>
          <a:p>
            <a:r>
              <a:rPr lang="fa-IR" dirty="0" smtClean="0"/>
              <a:t>تقسیم بندی  </a:t>
            </a:r>
            <a:r>
              <a:rPr lang="en-US" dirty="0" err="1" smtClean="0"/>
              <a:t>pesaro</a:t>
            </a:r>
            <a:r>
              <a:rPr lang="fa-IR" dirty="0" smtClean="0"/>
              <a:t> کلاس ۱-۲</a:t>
            </a:r>
          </a:p>
          <a:p>
            <a:r>
              <a:rPr lang="fa-IR" dirty="0" smtClean="0"/>
              <a:t> پیوند  سلولهای بنیادی الوژنیک</a:t>
            </a:r>
          </a:p>
          <a:p>
            <a:r>
              <a:rPr lang="fa-IR" dirty="0" smtClean="0"/>
              <a:t>اهداکننده : برادر  سازگار بافتی -۱۹ ساله</a:t>
            </a:r>
          </a:p>
          <a:p>
            <a:r>
              <a:rPr lang="fa-IR" dirty="0" smtClean="0"/>
              <a:t>منبع پیوند:خون محیطی</a:t>
            </a:r>
            <a:r>
              <a:rPr lang="en-US" dirty="0" smtClean="0"/>
              <a:t> PB/</a:t>
            </a:r>
            <a:endParaRPr lang="fa-IR" dirty="0" smtClean="0"/>
          </a:p>
          <a:p>
            <a:r>
              <a:rPr lang="fa-IR" b="1" dirty="0" smtClean="0"/>
              <a:t>رژیم اماده سازی:بوسولفان+ سیکلوفسفامید</a:t>
            </a:r>
          </a:p>
          <a:p>
            <a:r>
              <a:rPr lang="fa-IR" dirty="0" smtClean="0"/>
              <a:t> اولین کیمریسم 95%</a:t>
            </a:r>
          </a:p>
          <a:p>
            <a:r>
              <a:rPr lang="fa-IR" dirty="0" smtClean="0"/>
              <a:t>آخرین کیمریسم 65٪</a:t>
            </a:r>
          </a:p>
          <a:p>
            <a:r>
              <a:rPr lang="fa-IR" dirty="0" smtClean="0"/>
              <a:t> فریتین : 800 </a:t>
            </a:r>
          </a:p>
          <a:p>
            <a:r>
              <a:rPr lang="fa-IR" dirty="0" smtClean="0"/>
              <a:t> هموگلوبین الکتروفوز-  بتا تالاسمی مینور </a:t>
            </a:r>
          </a:p>
          <a:p>
            <a:r>
              <a:rPr lang="fa-IR" dirty="0" smtClean="0"/>
              <a:t> هموگلوبین 11</a:t>
            </a:r>
          </a:p>
          <a:p>
            <a:r>
              <a:rPr lang="fa-IR" dirty="0" smtClean="0"/>
              <a:t> </a:t>
            </a:r>
            <a:r>
              <a:rPr lang="fa-IR" b="1" dirty="0" smtClean="0"/>
              <a:t>2.5  سال پس از پیوند</a:t>
            </a:r>
          </a:p>
          <a:p>
            <a:endParaRPr lang="fa-IR" b="1" dirty="0" smtClean="0"/>
          </a:p>
          <a:p>
            <a:endParaRPr lang="fa-IR" dirty="0"/>
          </a:p>
        </p:txBody>
      </p:sp>
      <p:pic>
        <p:nvPicPr>
          <p:cNvPr id="49154" name="Picture 2" descr="C:\Users\IT\Desktop\Copy of IMAG3313.jpg"/>
          <p:cNvPicPr>
            <a:picLocks noGrp="1" noChangeAspect="1" noChangeArrowheads="1"/>
          </p:cNvPicPr>
          <p:nvPr>
            <p:ph sz="quarter" idx="1"/>
          </p:nvPr>
        </p:nvPicPr>
        <p:blipFill>
          <a:blip r:embed="rId2" cstate="print"/>
          <a:srcRect/>
          <a:stretch>
            <a:fillRect/>
          </a:stretch>
        </p:blipFill>
        <p:spPr bwMode="auto">
          <a:xfrm>
            <a:off x="928662" y="1643050"/>
            <a:ext cx="3643338" cy="4572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fa-IR" sz="2000" dirty="0" smtClean="0"/>
              <a:t> </a:t>
            </a:r>
            <a:r>
              <a:rPr lang="en-US" sz="2000" b="1" dirty="0" smtClean="0">
                <a:solidFill>
                  <a:schemeClr val="tx1"/>
                </a:solidFill>
              </a:rPr>
              <a:t>Examples of RIC and </a:t>
            </a:r>
            <a:r>
              <a:rPr lang="en-US" sz="2000" b="1" dirty="0" err="1" smtClean="0">
                <a:solidFill>
                  <a:schemeClr val="tx1"/>
                </a:solidFill>
              </a:rPr>
              <a:t>nonmyeloablative</a:t>
            </a:r>
            <a:r>
              <a:rPr lang="en-US" sz="2000" b="1" dirty="0" smtClean="0">
                <a:solidFill>
                  <a:schemeClr val="tx1"/>
                </a:solidFill>
              </a:rPr>
              <a:t> regimens </a:t>
            </a:r>
            <a:r>
              <a:rPr lang="fa-IR" sz="2000" b="1" dirty="0" smtClean="0">
                <a:solidFill>
                  <a:schemeClr val="tx1"/>
                </a:solidFill>
              </a:rPr>
              <a:t>.</a:t>
            </a:r>
            <a:r>
              <a:rPr lang="en-US" sz="2000" b="1" dirty="0" smtClean="0">
                <a:solidFill>
                  <a:schemeClr val="tx1"/>
                </a:solidFill>
              </a:rPr>
              <a:t>according to commonly used agents </a:t>
            </a:r>
            <a:r>
              <a:rPr lang="en-US" sz="2200" b="1" dirty="0" smtClean="0">
                <a:solidFill>
                  <a:schemeClr val="tx1"/>
                </a:solidFill>
              </a:rPr>
              <a:t>and combination.</a:t>
            </a:r>
            <a:r>
              <a:rPr lang="en-US" sz="2400" b="1" dirty="0" smtClean="0">
                <a:solidFill>
                  <a:schemeClr val="tx1"/>
                </a:solidFill>
              </a:rPr>
              <a:t> </a:t>
            </a:r>
            <a:br>
              <a:rPr lang="en-US" sz="2400" b="1" dirty="0" smtClean="0">
                <a:solidFill>
                  <a:schemeClr val="tx1"/>
                </a:solidFill>
              </a:rPr>
            </a:br>
            <a:r>
              <a:rPr lang="en-US" sz="2400" b="1" dirty="0" smtClean="0">
                <a:solidFill>
                  <a:srgbClr val="C00000"/>
                </a:solidFill>
              </a:rPr>
              <a:t>Blood , 17 JULY 2014 x VOLUME 124, NUMBER 3</a:t>
            </a:r>
            <a:endParaRPr lang="fa-IR" sz="2200" b="1" dirty="0">
              <a:solidFill>
                <a:srgbClr val="C00000"/>
              </a:solidFill>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857224" y="1857364"/>
            <a:ext cx="7358113"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smtClean="0">
                <a:solidFill>
                  <a:schemeClr val="tx1"/>
                </a:solidFill>
              </a:rPr>
              <a:t>Percentage of RIC </a:t>
            </a:r>
            <a:r>
              <a:rPr lang="en-US" sz="2400" b="1" dirty="0" err="1" smtClean="0">
                <a:solidFill>
                  <a:schemeClr val="tx1"/>
                </a:solidFill>
              </a:rPr>
              <a:t>allo</a:t>
            </a:r>
            <a:r>
              <a:rPr lang="en-US" sz="2400" b="1" dirty="0" smtClean="0">
                <a:solidFill>
                  <a:schemeClr val="tx1"/>
                </a:solidFill>
              </a:rPr>
              <a:t>-HCTs, registered with CIBMTR, 1998 to 2011by year of transplant and disease,</a:t>
            </a:r>
            <a:br>
              <a:rPr lang="en-US" sz="2400" b="1" dirty="0" smtClean="0">
                <a:solidFill>
                  <a:schemeClr val="tx1"/>
                </a:solidFill>
              </a:rPr>
            </a:br>
            <a:endParaRPr lang="fa-IR" sz="2400" b="1" dirty="0">
              <a:solidFill>
                <a:schemeClr val="tx1"/>
              </a:solidFill>
            </a:endParaRP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785786" y="1785926"/>
            <a:ext cx="7072362"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chemeClr val="tx1"/>
                </a:solidFill>
              </a:rPr>
              <a:t>purine</a:t>
            </a:r>
            <a:r>
              <a:rPr lang="en-US" b="1" dirty="0" smtClean="0">
                <a:solidFill>
                  <a:schemeClr val="tx1"/>
                </a:solidFill>
              </a:rPr>
              <a:t> analogs/ In RIC </a:t>
            </a:r>
            <a:endParaRPr lang="fa-IR" b="1" dirty="0">
              <a:solidFill>
                <a:schemeClr val="tx1"/>
              </a:solidFill>
            </a:endParaRPr>
          </a:p>
        </p:txBody>
      </p:sp>
      <p:sp>
        <p:nvSpPr>
          <p:cNvPr id="3" name="Content Placeholder 2"/>
          <p:cNvSpPr>
            <a:spLocks noGrp="1"/>
          </p:cNvSpPr>
          <p:nvPr>
            <p:ph sz="quarter" idx="1"/>
          </p:nvPr>
        </p:nvSpPr>
        <p:spPr/>
        <p:txBody>
          <a:bodyPr>
            <a:normAutofit fontScale="92500" lnSpcReduction="20000"/>
          </a:bodyPr>
          <a:lstStyle/>
          <a:p>
            <a:pPr algn="l" rtl="0"/>
            <a:r>
              <a:rPr lang="en-US" b="1" dirty="0" smtClean="0"/>
              <a:t>MD Anderson group: </a:t>
            </a:r>
          </a:p>
          <a:p>
            <a:pPr algn="l" rtl="0"/>
            <a:r>
              <a:rPr lang="en-US" dirty="0" err="1" smtClean="0"/>
              <a:t>Purine</a:t>
            </a:r>
            <a:r>
              <a:rPr lang="en-US" dirty="0" smtClean="0"/>
              <a:t> analogs (</a:t>
            </a:r>
            <a:r>
              <a:rPr lang="en-US" b="1" dirty="0" err="1" smtClean="0">
                <a:solidFill>
                  <a:srgbClr val="C00000"/>
                </a:solidFill>
              </a:rPr>
              <a:t>Fludarabine</a:t>
            </a:r>
            <a:r>
              <a:rPr lang="en-US" b="1" dirty="0" smtClean="0">
                <a:solidFill>
                  <a:srgbClr val="C00000"/>
                </a:solidFill>
              </a:rPr>
              <a:t> or </a:t>
            </a:r>
            <a:r>
              <a:rPr lang="en-US" b="1" dirty="0" err="1" smtClean="0">
                <a:solidFill>
                  <a:srgbClr val="C00000"/>
                </a:solidFill>
              </a:rPr>
              <a:t>Cladribine</a:t>
            </a:r>
            <a:r>
              <a:rPr lang="en-US" dirty="0" smtClean="0"/>
              <a:t>) were combined with different doses of </a:t>
            </a:r>
            <a:r>
              <a:rPr lang="en-US" dirty="0" err="1" smtClean="0"/>
              <a:t>Melphalan</a:t>
            </a:r>
            <a:r>
              <a:rPr lang="en-US" dirty="0" smtClean="0"/>
              <a:t> (180, 140, and eventually 100 mg/m2 </a:t>
            </a:r>
          </a:p>
          <a:p>
            <a:pPr algn="l" rtl="0"/>
            <a:endParaRPr lang="en-US" b="1" dirty="0" smtClean="0"/>
          </a:p>
          <a:p>
            <a:pPr algn="l" rtl="0"/>
            <a:r>
              <a:rPr lang="en-US" b="1" dirty="0" smtClean="0"/>
              <a:t>, a nucleoside analog ,</a:t>
            </a:r>
            <a:r>
              <a:rPr lang="en-US" dirty="0" smtClean="0"/>
              <a:t>immunosuppressive properties &amp; synergizing effect with </a:t>
            </a:r>
            <a:r>
              <a:rPr lang="en-US" b="1" dirty="0" err="1" smtClean="0"/>
              <a:t>alkylators</a:t>
            </a:r>
            <a:r>
              <a:rPr lang="en-US" b="1" dirty="0" smtClean="0"/>
              <a:t> by inhibiting DNA repair. </a:t>
            </a:r>
          </a:p>
          <a:p>
            <a:pPr algn="l" rtl="0"/>
            <a:r>
              <a:rPr lang="en-US" b="1" dirty="0" err="1" smtClean="0">
                <a:solidFill>
                  <a:srgbClr val="C00000"/>
                </a:solidFill>
              </a:rPr>
              <a:t>Clofarabine</a:t>
            </a:r>
            <a:r>
              <a:rPr lang="en-US" b="1" dirty="0" smtClean="0">
                <a:solidFill>
                  <a:srgbClr val="C00000"/>
                </a:solidFill>
              </a:rPr>
              <a:t> Second generation </a:t>
            </a:r>
            <a:r>
              <a:rPr lang="en-US" b="1" dirty="0" err="1" smtClean="0">
                <a:solidFill>
                  <a:srgbClr val="C00000"/>
                </a:solidFill>
              </a:rPr>
              <a:t>a,Antileukemic</a:t>
            </a:r>
            <a:r>
              <a:rPr lang="en-US" b="1" dirty="0" smtClean="0">
                <a:solidFill>
                  <a:srgbClr val="C00000"/>
                </a:solidFill>
              </a:rPr>
              <a:t> activity</a:t>
            </a:r>
          </a:p>
          <a:p>
            <a:pPr algn="l" rtl="0"/>
            <a:r>
              <a:rPr lang="en-US" dirty="0" err="1" smtClean="0"/>
              <a:t>Purine</a:t>
            </a:r>
            <a:r>
              <a:rPr lang="en-US" dirty="0" smtClean="0"/>
              <a:t> nucleoside + </a:t>
            </a:r>
            <a:r>
              <a:rPr lang="en-US" dirty="0" err="1" smtClean="0"/>
              <a:t>Alkylating</a:t>
            </a:r>
            <a:r>
              <a:rPr lang="en-US" dirty="0" smtClean="0"/>
              <a:t> agent ; </a:t>
            </a:r>
            <a:r>
              <a:rPr lang="en-US" dirty="0" err="1" smtClean="0"/>
              <a:t>Busulfan</a:t>
            </a:r>
            <a:r>
              <a:rPr lang="en-US" dirty="0" smtClean="0"/>
              <a:t> or with TBI</a:t>
            </a:r>
          </a:p>
          <a:p>
            <a:pPr algn="l" rtl="0"/>
            <a:endParaRPr lang="en-US"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1800" dirty="0" smtClean="0"/>
              <a:t> </a:t>
            </a:r>
            <a:r>
              <a:rPr lang="en-US" sz="1800" b="1" dirty="0" smtClean="0">
                <a:solidFill>
                  <a:schemeClr val="tx1"/>
                </a:solidFill>
              </a:rPr>
              <a:t>Comparison of Transplantation with RIC &amp; MAC for children  </a:t>
            </a:r>
            <a:br>
              <a:rPr lang="en-US" sz="1800" b="1" dirty="0" smtClean="0">
                <a:solidFill>
                  <a:schemeClr val="tx1"/>
                </a:solidFill>
              </a:rPr>
            </a:br>
            <a:r>
              <a:rPr lang="en-US" sz="1800" b="1" dirty="0" smtClean="0">
                <a:solidFill>
                  <a:schemeClr val="tx1"/>
                </a:solidFill>
              </a:rPr>
              <a:t>Japan :  Blood 2105</a:t>
            </a:r>
            <a:r>
              <a:rPr lang="fa-IR" sz="1800" b="1" dirty="0" smtClean="0">
                <a:solidFill>
                  <a:schemeClr val="tx1"/>
                </a:solidFill>
              </a:rPr>
              <a:t>. ALL </a:t>
            </a:r>
            <a:r>
              <a:rPr lang="en-US" sz="1800" b="1" dirty="0" smtClean="0">
                <a:solidFill>
                  <a:schemeClr val="tx1"/>
                </a:solidFill>
              </a:rPr>
              <a:t/>
            </a:r>
            <a:br>
              <a:rPr lang="en-US" sz="1800" b="1" dirty="0" smtClean="0">
                <a:solidFill>
                  <a:schemeClr val="tx1"/>
                </a:solidFill>
              </a:rPr>
            </a:br>
            <a:endParaRPr lang="fa-IR" sz="1800" b="1" dirty="0">
              <a:solidFill>
                <a:schemeClr val="tx1"/>
              </a:solidFill>
            </a:endParaRPr>
          </a:p>
        </p:txBody>
      </p:sp>
      <p:sp>
        <p:nvSpPr>
          <p:cNvPr id="5" name="Content Placeholder 4"/>
          <p:cNvSpPr>
            <a:spLocks noGrp="1"/>
          </p:cNvSpPr>
          <p:nvPr>
            <p:ph sz="quarter" idx="1"/>
          </p:nvPr>
        </p:nvSpPr>
        <p:spPr/>
        <p:txBody>
          <a:bodyPr>
            <a:normAutofit fontScale="70000" lnSpcReduction="20000"/>
          </a:bodyPr>
          <a:lstStyle/>
          <a:p>
            <a:pPr algn="l" rtl="0"/>
            <a:r>
              <a:rPr lang="en-US" b="1" dirty="0" smtClean="0"/>
              <a:t>(RIC) :</a:t>
            </a:r>
            <a:r>
              <a:rPr lang="en-US" b="1" dirty="0" err="1" smtClean="0"/>
              <a:t>pretransplant</a:t>
            </a:r>
            <a:r>
              <a:rPr lang="en-US" b="1" dirty="0" smtClean="0"/>
              <a:t> morbidity or are unable to tolerate a MAC regimen</a:t>
            </a:r>
          </a:p>
          <a:p>
            <a:pPr algn="l" rtl="0"/>
            <a:r>
              <a:rPr lang="en-US" dirty="0" smtClean="0"/>
              <a:t>1334 children /ALL  </a:t>
            </a:r>
            <a:r>
              <a:rPr lang="en-US" dirty="0" err="1" smtClean="0"/>
              <a:t>allo</a:t>
            </a:r>
            <a:r>
              <a:rPr lang="en-US" dirty="0" smtClean="0"/>
              <a:t> SCT ,</a:t>
            </a:r>
            <a:r>
              <a:rPr lang="en-US" b="1" dirty="0" smtClean="0"/>
              <a:t>First  </a:t>
            </a:r>
            <a:r>
              <a:rPr lang="en-US" b="1" dirty="0" err="1" smtClean="0"/>
              <a:t>Tansplant</a:t>
            </a:r>
            <a:r>
              <a:rPr lang="en-US" b="1" dirty="0" smtClean="0"/>
              <a:t>.</a:t>
            </a:r>
            <a:r>
              <a:rPr lang="en-US" dirty="0" smtClean="0"/>
              <a:t> 2000 -2010</a:t>
            </a:r>
          </a:p>
          <a:p>
            <a:pPr algn="l" rtl="0"/>
            <a:r>
              <a:rPr lang="en-US" b="1" dirty="0" smtClean="0"/>
              <a:t>1201 /MAC </a:t>
            </a:r>
            <a:r>
              <a:rPr lang="en-US" dirty="0" err="1" smtClean="0"/>
              <a:t>vs</a:t>
            </a:r>
            <a:r>
              <a:rPr lang="en-US" dirty="0" smtClean="0"/>
              <a:t> </a:t>
            </a:r>
            <a:r>
              <a:rPr lang="en-US" b="1" dirty="0" smtClean="0">
                <a:solidFill>
                  <a:srgbClr val="C00000"/>
                </a:solidFill>
              </a:rPr>
              <a:t>133/RIC regimen</a:t>
            </a:r>
          </a:p>
          <a:p>
            <a:pPr algn="l" rtl="0"/>
            <a:endParaRPr lang="en-US" b="1" dirty="0" smtClean="0"/>
          </a:p>
          <a:p>
            <a:pPr algn="l" rtl="0"/>
            <a:r>
              <a:rPr lang="en-US" b="1" dirty="0" smtClean="0"/>
              <a:t>5-year overall survival (OS):RIC and MAC 75.2% and 73.4% at CR1 </a:t>
            </a:r>
          </a:p>
          <a:p>
            <a:pPr algn="l" rtl="0"/>
            <a:r>
              <a:rPr lang="en-US" dirty="0" smtClean="0"/>
              <a:t>Five-year relapse-free survival rates ;  43.0% and 52.4% in RIC and MAC</a:t>
            </a:r>
          </a:p>
          <a:p>
            <a:pPr algn="l" rtl="0"/>
            <a:r>
              <a:rPr lang="en-US" dirty="0" smtClean="0"/>
              <a:t>Relapse ; 434 patients (54 with RIC and 380 with MAC)</a:t>
            </a:r>
          </a:p>
          <a:p>
            <a:pPr algn="l" rtl="0"/>
            <a:r>
              <a:rPr lang="en-US" dirty="0" smtClean="0"/>
              <a:t>TRM at 5 years were 15.7% and 15.3% with RIC and MAC, respectively</a:t>
            </a:r>
          </a:p>
          <a:p>
            <a:pPr algn="l" rtl="0"/>
            <a:endParaRPr lang="en-US" dirty="0" smtClean="0"/>
          </a:p>
          <a:p>
            <a:pPr algn="l" rtl="0"/>
            <a:r>
              <a:rPr lang="en-US" dirty="0" smtClean="0"/>
              <a:t>Age at diagnosis, gender of patient, disease status at SCT, stem cell source, RIC/ MAC, HLA compatibility, TBI, and </a:t>
            </a:r>
            <a:r>
              <a:rPr lang="en-US" dirty="0" err="1" smtClean="0"/>
              <a:t>cytogenetics</a:t>
            </a:r>
            <a:r>
              <a:rPr lang="en-US" dirty="0" smtClean="0"/>
              <a:t>, transplant outcomes</a:t>
            </a:r>
          </a:p>
          <a:p>
            <a:pPr algn="l" rtl="0">
              <a:buNone/>
            </a:pPr>
            <a:r>
              <a:rPr lang="en-US" dirty="0" smtClean="0"/>
              <a:t>     with RIC and MAC regimens were not </a:t>
            </a:r>
            <a:r>
              <a:rPr lang="en-US" dirty="0" err="1" smtClean="0"/>
              <a:t>signiﬁcantly</a:t>
            </a:r>
            <a:r>
              <a:rPr lang="en-US" dirty="0" smtClean="0"/>
              <a:t> different in OS</a:t>
            </a:r>
          </a:p>
          <a:p>
            <a:pPr algn="l" rtl="0"/>
            <a:r>
              <a:rPr lang="en-US" b="1" dirty="0" err="1" smtClean="0">
                <a:solidFill>
                  <a:srgbClr val="C00000"/>
                </a:solidFill>
              </a:rPr>
              <a:t>Conclusion:The</a:t>
            </a:r>
            <a:r>
              <a:rPr lang="en-US" b="1" dirty="0" smtClean="0">
                <a:solidFill>
                  <a:srgbClr val="C00000"/>
                </a:solidFill>
              </a:rPr>
              <a:t> results should be interpreted with caution( Low Patients  in </a:t>
            </a:r>
            <a:r>
              <a:rPr lang="en-US" b="1" dirty="0" err="1" smtClean="0">
                <a:solidFill>
                  <a:srgbClr val="C00000"/>
                </a:solidFill>
              </a:rPr>
              <a:t>Ric</a:t>
            </a:r>
            <a:r>
              <a:rPr lang="en-US" b="1" dirty="0" smtClean="0">
                <a:solidFill>
                  <a:srgbClr val="C00000"/>
                </a:solidFill>
              </a:rPr>
              <a:t> and retrospective study)</a:t>
            </a:r>
            <a:endParaRPr lang="fa-IR"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solidFill>
                  <a:schemeClr val="accent2">
                    <a:lumMod val="75000"/>
                  </a:schemeClr>
                </a:solidFill>
              </a:rPr>
              <a:t>Japan .  Blood .2015 </a:t>
            </a: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OS and cumulative incidence of Relapse of children who underwent . </a:t>
            </a:r>
            <a:br>
              <a:rPr lang="en-US" sz="2200" b="1" dirty="0" smtClean="0">
                <a:solidFill>
                  <a:schemeClr val="tx1"/>
                </a:solidFill>
              </a:rPr>
            </a:br>
            <a:r>
              <a:rPr lang="en-US" sz="2200" b="1" dirty="0" smtClean="0">
                <a:solidFill>
                  <a:schemeClr val="tx1"/>
                </a:solidFill>
              </a:rPr>
              <a:t>transplantation at CR1, CR2, and advanced stages with </a:t>
            </a:r>
            <a:r>
              <a:rPr lang="en-US" sz="2700" b="1" dirty="0" smtClean="0">
                <a:solidFill>
                  <a:schemeClr val="tx1"/>
                </a:solidFill>
              </a:rPr>
              <a:t>RIC&amp;MAC</a:t>
            </a:r>
            <a:endParaRPr lang="fa-IR" b="1" dirty="0">
              <a:solidFill>
                <a:schemeClr val="tx1"/>
              </a:solidFill>
            </a:endParaRP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642910" y="1643050"/>
            <a:ext cx="7643866"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err="1" smtClean="0">
                <a:solidFill>
                  <a:schemeClr val="tx1"/>
                </a:solidFill>
              </a:rPr>
              <a:t>Fludarabine</a:t>
            </a:r>
            <a:r>
              <a:rPr lang="en-US" sz="2000" b="1" dirty="0" smtClean="0">
                <a:solidFill>
                  <a:schemeClr val="tx1"/>
                </a:solidFill>
              </a:rPr>
              <a:t> and Exposure-Targeted </a:t>
            </a:r>
            <a:r>
              <a:rPr lang="en-US" sz="2000" b="1" dirty="0" err="1" smtClean="0">
                <a:solidFill>
                  <a:schemeClr val="tx1"/>
                </a:solidFill>
              </a:rPr>
              <a:t>Busulfan</a:t>
            </a:r>
            <a:r>
              <a:rPr lang="en-US" sz="2000" b="1" dirty="0" smtClean="0">
                <a:solidFill>
                  <a:schemeClr val="tx1"/>
                </a:solidFill>
              </a:rPr>
              <a:t> Compares Favorably with Bu-Cy in Pediatric HSCT. Maintaining </a:t>
            </a:r>
            <a:r>
              <a:rPr lang="en-US" sz="2000" b="1" dirty="0" err="1" smtClean="0">
                <a:solidFill>
                  <a:schemeClr val="tx1"/>
                </a:solidFill>
              </a:rPr>
              <a:t>Efﬁcacy</a:t>
            </a:r>
            <a:r>
              <a:rPr lang="en-US" sz="2000" b="1" dirty="0" smtClean="0">
                <a:solidFill>
                  <a:schemeClr val="tx1"/>
                </a:solidFill>
              </a:rPr>
              <a:t> with Less Toxicity. </a:t>
            </a:r>
            <a:br>
              <a:rPr lang="en-US" sz="2000" b="1" dirty="0" smtClean="0">
                <a:solidFill>
                  <a:schemeClr val="tx1"/>
                </a:solidFill>
              </a:rPr>
            </a:br>
            <a:r>
              <a:rPr lang="en-US" sz="2000" b="1" dirty="0" err="1" smtClean="0">
                <a:solidFill>
                  <a:schemeClr val="tx1"/>
                </a:solidFill>
              </a:rPr>
              <a:t>Bartelink</a:t>
            </a:r>
            <a:r>
              <a:rPr lang="en-US" sz="2000" b="1" dirty="0" smtClean="0">
                <a:solidFill>
                  <a:schemeClr val="tx1"/>
                </a:solidFill>
              </a:rPr>
              <a:t>. 2014 .American Society for Blood and Marrow Transplantation</a:t>
            </a:r>
            <a:endParaRPr lang="fa-IR" sz="2000" b="1" dirty="0">
              <a:solidFill>
                <a:schemeClr val="tx1"/>
              </a:solidFill>
            </a:endParaRPr>
          </a:p>
        </p:txBody>
      </p:sp>
      <p:sp>
        <p:nvSpPr>
          <p:cNvPr id="3" name="Content Placeholder 2"/>
          <p:cNvSpPr>
            <a:spLocks noGrp="1"/>
          </p:cNvSpPr>
          <p:nvPr>
            <p:ph sz="quarter" idx="1"/>
          </p:nvPr>
        </p:nvSpPr>
        <p:spPr/>
        <p:txBody>
          <a:bodyPr>
            <a:normAutofit fontScale="70000" lnSpcReduction="20000"/>
          </a:bodyPr>
          <a:lstStyle/>
          <a:p>
            <a:pPr algn="l" rtl="0">
              <a:buFont typeface="Wingdings" pitchFamily="2" charset="2"/>
              <a:buChar char="q"/>
            </a:pPr>
            <a:r>
              <a:rPr lang="en-US" dirty="0" smtClean="0"/>
              <a:t> </a:t>
            </a:r>
            <a:r>
              <a:rPr lang="en-US" sz="3600" b="1" dirty="0" smtClean="0"/>
              <a:t>Bu dose  toxicity : Concern</a:t>
            </a:r>
          </a:p>
          <a:p>
            <a:pPr algn="l" rtl="0">
              <a:buFont typeface="Wingdings" pitchFamily="2" charset="2"/>
              <a:buChar char="q"/>
            </a:pPr>
            <a:r>
              <a:rPr lang="en-US" b="1" dirty="0" smtClean="0"/>
              <a:t>wide variability among children’s responses to Bu-based conditioning before </a:t>
            </a:r>
            <a:r>
              <a:rPr lang="en-US" b="1" dirty="0" err="1" smtClean="0"/>
              <a:t>allo</a:t>
            </a:r>
            <a:r>
              <a:rPr lang="en-US" b="1" dirty="0" smtClean="0"/>
              <a:t>-HCT</a:t>
            </a:r>
          </a:p>
          <a:p>
            <a:pPr algn="l" rtl="0">
              <a:buFont typeface="Wingdings" pitchFamily="2" charset="2"/>
              <a:buChar char="q"/>
            </a:pPr>
            <a:r>
              <a:rPr lang="en-US" dirty="0" smtClean="0"/>
              <a:t> </a:t>
            </a:r>
            <a:r>
              <a:rPr lang="en-US" b="1" dirty="0" smtClean="0"/>
              <a:t>Further optimizing the pediatric conditioning regimen </a:t>
            </a:r>
            <a:r>
              <a:rPr lang="en-US" dirty="0" smtClean="0"/>
              <a:t>may be to replace the </a:t>
            </a:r>
            <a:r>
              <a:rPr lang="en-US" dirty="0" err="1" smtClean="0"/>
              <a:t>alkylating</a:t>
            </a:r>
            <a:r>
              <a:rPr lang="en-US" dirty="0" smtClean="0"/>
              <a:t> agent Cy with the nucleoside analog </a:t>
            </a:r>
            <a:r>
              <a:rPr lang="en-US" dirty="0" err="1" smtClean="0"/>
              <a:t>ﬂudarabine</a:t>
            </a:r>
            <a:r>
              <a:rPr lang="en-US" dirty="0" smtClean="0"/>
              <a:t> (Flu)</a:t>
            </a:r>
          </a:p>
          <a:p>
            <a:pPr algn="l" rtl="0">
              <a:buFont typeface="Wingdings" pitchFamily="2" charset="2"/>
              <a:buChar char="q"/>
            </a:pPr>
            <a:r>
              <a:rPr lang="en-US" dirty="0" smtClean="0"/>
              <a:t>Bu and Cy use glutathione S-</a:t>
            </a:r>
            <a:r>
              <a:rPr lang="en-US" dirty="0" err="1" smtClean="0"/>
              <a:t>transferase</a:t>
            </a:r>
            <a:r>
              <a:rPr lang="en-US" dirty="0" smtClean="0"/>
              <a:t> (GST) in drug metabolism, a combination of these drugs results in </a:t>
            </a:r>
            <a:r>
              <a:rPr lang="en-US" b="1" dirty="0" smtClean="0"/>
              <a:t>GST depletion</a:t>
            </a:r>
            <a:r>
              <a:rPr lang="en-US" dirty="0" smtClean="0"/>
              <a:t>, thereby increasing </a:t>
            </a:r>
            <a:r>
              <a:rPr lang="en-US" b="1" dirty="0" smtClean="0"/>
              <a:t>the risk of toxicity</a:t>
            </a:r>
            <a:endParaRPr lang="en-US" dirty="0" smtClean="0"/>
          </a:p>
          <a:p>
            <a:pPr algn="l" rtl="0">
              <a:buFont typeface="Wingdings" pitchFamily="2" charset="2"/>
              <a:buChar char="q"/>
            </a:pPr>
            <a:r>
              <a:rPr lang="en-US" dirty="0" smtClean="0"/>
              <a:t>Flu does not cause </a:t>
            </a:r>
            <a:r>
              <a:rPr lang="en-US" b="1" dirty="0" smtClean="0"/>
              <a:t>GST depletion  </a:t>
            </a:r>
          </a:p>
          <a:p>
            <a:pPr algn="l" rtl="0">
              <a:buFont typeface="Wingdings" pitchFamily="2" charset="2"/>
              <a:buChar char="q"/>
            </a:pPr>
            <a:r>
              <a:rPr lang="en-US" dirty="0" err="1" smtClean="0"/>
              <a:t>FluBu</a:t>
            </a:r>
            <a:r>
              <a:rPr lang="en-US" dirty="0" smtClean="0"/>
              <a:t> combination may act </a:t>
            </a:r>
            <a:r>
              <a:rPr lang="en-US" b="1" dirty="0" smtClean="0"/>
              <a:t>synergistically on apoptosis of target cells</a:t>
            </a:r>
          </a:p>
          <a:p>
            <a:pPr algn="l" rtl="0">
              <a:buFont typeface="Wingdings" pitchFamily="2" charset="2"/>
              <a:buChar char="q"/>
            </a:pPr>
            <a:r>
              <a:rPr lang="en-US" b="1" dirty="0" smtClean="0"/>
              <a:t>Data on the use of Flu Bu in children are limited</a:t>
            </a:r>
          </a:p>
          <a:p>
            <a:pPr algn="l" rtl="0">
              <a:buFont typeface="Wingdings" pitchFamily="2" charset="2"/>
              <a:buChar char="q"/>
            </a:pPr>
            <a:r>
              <a:rPr lang="en-US" dirty="0" smtClean="0">
                <a:solidFill>
                  <a:srgbClr val="C00000"/>
                </a:solidFill>
              </a:rPr>
              <a:t>Horn et al. studied high-dose </a:t>
            </a:r>
            <a:r>
              <a:rPr lang="en-US" dirty="0" err="1" smtClean="0">
                <a:solidFill>
                  <a:srgbClr val="C00000"/>
                </a:solidFill>
              </a:rPr>
              <a:t>FluBu</a:t>
            </a:r>
            <a:r>
              <a:rPr lang="en-US" dirty="0" smtClean="0">
                <a:solidFill>
                  <a:srgbClr val="C00000"/>
                </a:solidFill>
              </a:rPr>
              <a:t>, but closed the study prematurely owing to a high incidence of </a:t>
            </a:r>
            <a:r>
              <a:rPr lang="en-US" b="1" dirty="0" smtClean="0">
                <a:solidFill>
                  <a:srgbClr val="C00000"/>
                </a:solidFill>
              </a:rPr>
              <a:t>Graft failure. </a:t>
            </a:r>
          </a:p>
          <a:p>
            <a:pPr algn="l" rtl="0">
              <a:buFont typeface="Wingdings" pitchFamily="2" charset="2"/>
              <a:buChar char="q"/>
            </a:pPr>
            <a:endParaRPr lang="en-US"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err="1" smtClean="0">
                <a:solidFill>
                  <a:schemeClr val="tx1"/>
                </a:solidFill>
              </a:rPr>
              <a:t>Fludarabine</a:t>
            </a:r>
            <a:r>
              <a:rPr lang="en-US" sz="2000" b="1" dirty="0" smtClean="0">
                <a:solidFill>
                  <a:schemeClr val="tx1"/>
                </a:solidFill>
              </a:rPr>
              <a:t> and Exposure-Targeted </a:t>
            </a:r>
            <a:r>
              <a:rPr lang="en-US" sz="2000" b="1" dirty="0" err="1" smtClean="0">
                <a:solidFill>
                  <a:schemeClr val="tx1"/>
                </a:solidFill>
              </a:rPr>
              <a:t>Busulfan</a:t>
            </a:r>
            <a:r>
              <a:rPr lang="en-US" sz="2000" b="1" dirty="0" smtClean="0">
                <a:solidFill>
                  <a:schemeClr val="tx1"/>
                </a:solidFill>
              </a:rPr>
              <a:t> Compares Favorably with Bu-Cy in Pediatric HSCT. Maintaining </a:t>
            </a:r>
            <a:r>
              <a:rPr lang="en-US" sz="2000" b="1" dirty="0" err="1" smtClean="0">
                <a:solidFill>
                  <a:schemeClr val="tx1"/>
                </a:solidFill>
              </a:rPr>
              <a:t>Efﬁcacy</a:t>
            </a:r>
            <a:r>
              <a:rPr lang="en-US" sz="2000" b="1" dirty="0" smtClean="0">
                <a:solidFill>
                  <a:schemeClr val="tx1"/>
                </a:solidFill>
              </a:rPr>
              <a:t> with Less Toxicity. I.H. </a:t>
            </a:r>
            <a:r>
              <a:rPr lang="en-US" sz="2000" b="1" dirty="0" err="1" smtClean="0">
                <a:solidFill>
                  <a:schemeClr val="tx1"/>
                </a:solidFill>
              </a:rPr>
              <a:t>Bartelink</a:t>
            </a:r>
            <a:r>
              <a:rPr lang="en-US" sz="2000" b="1" dirty="0" smtClean="0">
                <a:solidFill>
                  <a:schemeClr val="tx1"/>
                </a:solidFill>
              </a:rPr>
              <a:t>. 2014 American Society for Blood and Marrow Transplantation</a:t>
            </a:r>
            <a:endParaRPr lang="fa-IR" sz="2000" b="1"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pPr algn="l" rtl="0">
              <a:buFont typeface="Wingdings" pitchFamily="2" charset="2"/>
              <a:buChar char="q"/>
            </a:pPr>
            <a:r>
              <a:rPr lang="en-US" sz="2600" b="1" dirty="0" smtClean="0"/>
              <a:t>2 consecutive cohorts of HCT recipients</a:t>
            </a:r>
          </a:p>
          <a:p>
            <a:pPr algn="l" rtl="0">
              <a:buNone/>
            </a:pPr>
            <a:r>
              <a:rPr lang="en-US" sz="2600" b="1" dirty="0" smtClean="0"/>
              <a:t> </a:t>
            </a:r>
          </a:p>
          <a:p>
            <a:pPr algn="l" rtl="0">
              <a:buFont typeface="Wingdings" pitchFamily="2" charset="2"/>
              <a:buChar char="q"/>
            </a:pPr>
            <a:r>
              <a:rPr lang="en-US" sz="2600" dirty="0" smtClean="0"/>
              <a:t>HCT :</a:t>
            </a:r>
            <a:r>
              <a:rPr lang="en-US" sz="2600" b="1" dirty="0" smtClean="0"/>
              <a:t>Nonmalignant ,</a:t>
            </a:r>
            <a:r>
              <a:rPr lang="en-US" sz="2600" dirty="0" smtClean="0"/>
              <a:t> </a:t>
            </a:r>
            <a:r>
              <a:rPr lang="en-US" sz="2600" b="1" dirty="0" smtClean="0"/>
              <a:t>myeloid malignancy</a:t>
            </a:r>
            <a:r>
              <a:rPr lang="en-US" sz="2600" dirty="0" smtClean="0"/>
              <a:t>,   or </a:t>
            </a:r>
            <a:r>
              <a:rPr lang="en-US" sz="2600" b="1" dirty="0" smtClean="0"/>
              <a:t>lymphoid malignancy with a contraindication for TBI</a:t>
            </a:r>
          </a:p>
          <a:p>
            <a:pPr algn="l" rtl="0">
              <a:buFont typeface="Wingdings" pitchFamily="2" charset="2"/>
              <a:buChar char="q"/>
            </a:pPr>
            <a:r>
              <a:rPr lang="en-US" sz="2600" dirty="0" smtClean="0"/>
              <a:t> 2009 -2012, </a:t>
            </a:r>
            <a:r>
              <a:rPr lang="en-US" sz="2600" dirty="0" smtClean="0">
                <a:solidFill>
                  <a:srgbClr val="C00000"/>
                </a:solidFill>
              </a:rPr>
              <a:t>64 children  </a:t>
            </a:r>
            <a:r>
              <a:rPr lang="en-US" sz="2400" b="1" dirty="0" smtClean="0"/>
              <a:t>Protocol: Flu + Bu</a:t>
            </a:r>
          </a:p>
          <a:p>
            <a:pPr algn="l" rtl="0">
              <a:buFont typeface="Wingdings" pitchFamily="2" charset="2"/>
              <a:buChar char="q"/>
            </a:pPr>
            <a:r>
              <a:rPr lang="en-US" sz="2600" dirty="0" smtClean="0"/>
              <a:t>50 pediatric : Bu Cy +[Mel] in myeloid malignancies ,2005 - 2008 </a:t>
            </a:r>
          </a:p>
          <a:p>
            <a:pPr algn="l" rtl="0">
              <a:buFont typeface="Wingdings" pitchFamily="2" charset="2"/>
              <a:buChar char="q"/>
            </a:pPr>
            <a:r>
              <a:rPr lang="en-US" dirty="0" smtClean="0"/>
              <a:t> </a:t>
            </a:r>
            <a:r>
              <a:rPr lang="en-US" b="1" dirty="0" smtClean="0">
                <a:solidFill>
                  <a:srgbClr val="C00000"/>
                </a:solidFill>
              </a:rPr>
              <a:t> </a:t>
            </a:r>
            <a:r>
              <a:rPr lang="en-US" b="1" dirty="0" err="1" smtClean="0">
                <a:solidFill>
                  <a:srgbClr val="C00000"/>
                </a:solidFill>
              </a:rPr>
              <a:t>Conclusion:Flu</a:t>
            </a:r>
            <a:r>
              <a:rPr lang="en-US" b="1" dirty="0" smtClean="0">
                <a:solidFill>
                  <a:srgbClr val="C00000"/>
                </a:solidFill>
              </a:rPr>
              <a:t> (160 mg/m 2)with targeted   </a:t>
            </a:r>
            <a:r>
              <a:rPr lang="en-US" b="1" dirty="0" err="1" smtClean="0">
                <a:solidFill>
                  <a:srgbClr val="C00000"/>
                </a:solidFill>
              </a:rPr>
              <a:t>Myeloablative</a:t>
            </a:r>
            <a:r>
              <a:rPr lang="en-US" b="1" dirty="0" smtClean="0">
                <a:solidFill>
                  <a:srgbClr val="C00000"/>
                </a:solidFill>
              </a:rPr>
              <a:t> Bu (90 mg. h/L) is less toxic than and equally effective as Bu Cy (Mel) in patients  with similar indications for </a:t>
            </a:r>
            <a:r>
              <a:rPr lang="en-US" b="1" dirty="0" err="1" smtClean="0">
                <a:solidFill>
                  <a:srgbClr val="C00000"/>
                </a:solidFill>
              </a:rPr>
              <a:t>Allo</a:t>
            </a:r>
            <a:r>
              <a:rPr lang="en-US" b="1" dirty="0" smtClean="0">
                <a:solidFill>
                  <a:srgbClr val="C00000"/>
                </a:solidFill>
              </a:rPr>
              <a:t>-HCT.</a:t>
            </a:r>
          </a:p>
          <a:p>
            <a:pPr algn="l" rtl="0">
              <a:buNone/>
            </a:pPr>
            <a:endParaRPr lang="fa-I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Results</a:t>
            </a:r>
            <a:endParaRPr lang="fa-IR" b="1" dirty="0">
              <a:solidFill>
                <a:schemeClr val="tx1"/>
              </a:solidFill>
            </a:endParaRPr>
          </a:p>
        </p:txBody>
      </p:sp>
      <p:sp>
        <p:nvSpPr>
          <p:cNvPr id="3" name="Content Placeholder 2"/>
          <p:cNvSpPr>
            <a:spLocks noGrp="1"/>
          </p:cNvSpPr>
          <p:nvPr>
            <p:ph sz="quarter" idx="1"/>
          </p:nvPr>
        </p:nvSpPr>
        <p:spPr/>
        <p:txBody>
          <a:bodyPr>
            <a:normAutofit fontScale="70000" lnSpcReduction="20000"/>
          </a:bodyPr>
          <a:lstStyle/>
          <a:p>
            <a:pPr algn="l" rtl="0"/>
            <a:r>
              <a:rPr lang="en-US" dirty="0" smtClean="0"/>
              <a:t>2-y OS &amp;  EFS ; </a:t>
            </a:r>
            <a:r>
              <a:rPr lang="en-US" dirty="0" smtClean="0">
                <a:solidFill>
                  <a:srgbClr val="C00000"/>
                </a:solidFill>
              </a:rPr>
              <a:t>82%</a:t>
            </a:r>
            <a:r>
              <a:rPr lang="en-US" dirty="0" smtClean="0"/>
              <a:t> and 78%, respectively, for the </a:t>
            </a:r>
            <a:r>
              <a:rPr lang="en-US" dirty="0" smtClean="0">
                <a:solidFill>
                  <a:srgbClr val="C00000"/>
                </a:solidFill>
              </a:rPr>
              <a:t>Flu-Bu</a:t>
            </a:r>
            <a:r>
              <a:rPr lang="en-US" dirty="0" smtClean="0"/>
              <a:t> cohort &amp; 78% and 72%, for the Bu Cy(Mel) cohort (</a:t>
            </a:r>
            <a:r>
              <a:rPr lang="en-US" sz="2400" dirty="0" smtClean="0"/>
              <a:t>P = not </a:t>
            </a:r>
            <a:r>
              <a:rPr lang="en-US" sz="2400" dirty="0" err="1" smtClean="0"/>
              <a:t>signiﬁcant</a:t>
            </a:r>
            <a:r>
              <a:rPr lang="en-US" sz="2400" dirty="0" smtClean="0"/>
              <a:t>) </a:t>
            </a:r>
          </a:p>
          <a:p>
            <a:pPr algn="l" rtl="0"/>
            <a:endParaRPr lang="en-US" dirty="0" smtClean="0"/>
          </a:p>
          <a:p>
            <a:pPr algn="l" rtl="0"/>
            <a:r>
              <a:rPr lang="en-US" dirty="0" smtClean="0"/>
              <a:t>Relapses in patients with malignant disease was not </a:t>
            </a:r>
            <a:r>
              <a:rPr lang="en-US" dirty="0" err="1" smtClean="0"/>
              <a:t>signiﬁcantly</a:t>
            </a:r>
            <a:r>
              <a:rPr lang="en-US" dirty="0" smtClean="0"/>
              <a:t> different between the 2 cohorts (P = .361)</a:t>
            </a:r>
          </a:p>
          <a:p>
            <a:pPr algn="l" rtl="0"/>
            <a:endParaRPr lang="en-US" dirty="0" smtClean="0"/>
          </a:p>
          <a:p>
            <a:pPr algn="l" rtl="0"/>
            <a:r>
              <a:rPr lang="en-US" dirty="0" smtClean="0"/>
              <a:t>NRM : not differ between the 2 cohorts (P =.57)</a:t>
            </a:r>
          </a:p>
          <a:p>
            <a:pPr algn="l" rtl="0"/>
            <a:endParaRPr lang="en-US" dirty="0" smtClean="0">
              <a:solidFill>
                <a:schemeClr val="accent2">
                  <a:lumMod val="75000"/>
                </a:schemeClr>
              </a:solidFill>
            </a:endParaRPr>
          </a:p>
          <a:p>
            <a:pPr algn="l" rtl="0"/>
            <a:r>
              <a:rPr lang="en-US" b="1" dirty="0" smtClean="0">
                <a:solidFill>
                  <a:schemeClr val="accent2">
                    <a:lumMod val="75000"/>
                  </a:schemeClr>
                </a:solidFill>
              </a:rPr>
              <a:t>Pattern of toxicity (lung, hepatic, and </a:t>
            </a:r>
            <a:r>
              <a:rPr lang="en-US" b="1" dirty="0" err="1" smtClean="0">
                <a:solidFill>
                  <a:schemeClr val="accent2">
                    <a:lumMod val="75000"/>
                  </a:schemeClr>
                </a:solidFill>
              </a:rPr>
              <a:t>cGVHD</a:t>
            </a:r>
            <a:r>
              <a:rPr lang="en-US" b="1" dirty="0" smtClean="0">
                <a:solidFill>
                  <a:schemeClr val="accent2">
                    <a:lumMod val="75000"/>
                  </a:schemeClr>
                </a:solidFill>
              </a:rPr>
              <a:t>) and more rapid </a:t>
            </a:r>
            <a:r>
              <a:rPr lang="en-US" b="1" dirty="0" err="1" smtClean="0">
                <a:solidFill>
                  <a:schemeClr val="accent2">
                    <a:lumMod val="75000"/>
                  </a:schemeClr>
                </a:solidFill>
              </a:rPr>
              <a:t>Thrombocyte</a:t>
            </a:r>
            <a:r>
              <a:rPr lang="en-US" b="1" dirty="0" smtClean="0">
                <a:solidFill>
                  <a:schemeClr val="accent2">
                    <a:lumMod val="75000"/>
                  </a:schemeClr>
                </a:solidFill>
              </a:rPr>
              <a:t> engraftment with Flu-Bu suggests a reduction in endothelial damage</a:t>
            </a:r>
          </a:p>
          <a:p>
            <a:pPr algn="l" rtl="0"/>
            <a:endParaRPr lang="en-US" b="1" dirty="0" smtClean="0">
              <a:solidFill>
                <a:schemeClr val="accent2">
                  <a:lumMod val="75000"/>
                </a:schemeClr>
              </a:solidFill>
            </a:endParaRPr>
          </a:p>
          <a:p>
            <a:pPr algn="l" rtl="0"/>
            <a:r>
              <a:rPr lang="en-US" b="1" dirty="0" smtClean="0">
                <a:solidFill>
                  <a:schemeClr val="accent2">
                    <a:lumMod val="75000"/>
                  </a:schemeClr>
                </a:solidFill>
              </a:rPr>
              <a:t>Flu  : Less VOD not dependent on hepatic glutathione stores for </a:t>
            </a:r>
            <a:r>
              <a:rPr lang="en-US" b="1" dirty="0" err="1" smtClean="0">
                <a:solidFill>
                  <a:schemeClr val="accent2">
                    <a:lumMod val="75000"/>
                  </a:schemeClr>
                </a:solidFill>
              </a:rPr>
              <a:t>detoxiﬁcation</a:t>
            </a:r>
            <a:r>
              <a:rPr lang="en-US" b="1" dirty="0" smtClean="0">
                <a:solidFill>
                  <a:schemeClr val="accent2">
                    <a:lumMod val="75000"/>
                  </a:schemeClr>
                </a:solidFill>
              </a:rPr>
              <a:t>. </a:t>
            </a:r>
          </a:p>
          <a:p>
            <a:pPr algn="l" rtl="0"/>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8600"/>
            <a:ext cx="8266014" cy="990600"/>
          </a:xfrm>
        </p:spPr>
        <p:txBody>
          <a:bodyPr/>
          <a:lstStyle/>
          <a:p>
            <a:pPr algn="ctr"/>
            <a:r>
              <a:rPr lang="en-US" b="1" dirty="0" smtClean="0">
                <a:solidFill>
                  <a:schemeClr val="tx1"/>
                </a:solidFill>
              </a:rPr>
              <a:t>Results</a:t>
            </a:r>
            <a:endParaRPr lang="fa-IR" b="1" dirty="0">
              <a:solidFill>
                <a:schemeClr val="tx1"/>
              </a:solidFill>
            </a:endParaRPr>
          </a:p>
        </p:txBody>
      </p:sp>
      <p:sp>
        <p:nvSpPr>
          <p:cNvPr id="3" name="Content Placeholder 2"/>
          <p:cNvSpPr>
            <a:spLocks noGrp="1"/>
          </p:cNvSpPr>
          <p:nvPr>
            <p:ph sz="quarter" idx="1"/>
          </p:nvPr>
        </p:nvSpPr>
        <p:spPr/>
        <p:txBody>
          <a:bodyPr>
            <a:normAutofit fontScale="85000" lnSpcReduction="20000"/>
          </a:bodyPr>
          <a:lstStyle/>
          <a:p>
            <a:pPr algn="l" rtl="0"/>
            <a:r>
              <a:rPr lang="en-US" dirty="0" smtClean="0"/>
              <a:t>Future strategies may focus on the use of Flu-Bu as a conditioning platform for HCT in all diseases and for providing better disease control in malignant diseases. </a:t>
            </a:r>
          </a:p>
          <a:p>
            <a:pPr algn="l" rtl="0"/>
            <a:endParaRPr lang="en-US" dirty="0" smtClean="0"/>
          </a:p>
          <a:p>
            <a:pPr algn="l" rtl="0"/>
            <a:r>
              <a:rPr lang="en-US" b="1" dirty="0" smtClean="0"/>
              <a:t>Dose targeting of Bu is critical to improve outcomes of HCT</a:t>
            </a:r>
          </a:p>
          <a:p>
            <a:pPr algn="l" rtl="0"/>
            <a:r>
              <a:rPr lang="en-US" dirty="0" smtClean="0">
                <a:solidFill>
                  <a:srgbClr val="C00000"/>
                </a:solidFill>
              </a:rPr>
              <a:t>Lee et al. showed that combining </a:t>
            </a:r>
            <a:r>
              <a:rPr lang="en-US" b="1" dirty="0" smtClean="0">
                <a:solidFill>
                  <a:srgbClr val="C00000"/>
                </a:solidFill>
              </a:rPr>
              <a:t>Flu with untargeted Bu may result in low donor </a:t>
            </a:r>
            <a:r>
              <a:rPr lang="en-US" b="1" dirty="0" err="1" smtClean="0">
                <a:solidFill>
                  <a:srgbClr val="C00000"/>
                </a:solidFill>
              </a:rPr>
              <a:t>chimerism</a:t>
            </a:r>
            <a:r>
              <a:rPr lang="en-US" b="1" dirty="0" smtClean="0"/>
              <a:t>.</a:t>
            </a:r>
          </a:p>
          <a:p>
            <a:pPr algn="l" rtl="0"/>
            <a:endParaRPr lang="en-US" dirty="0" smtClean="0"/>
          </a:p>
          <a:p>
            <a:pPr algn="l" rtl="0"/>
            <a:r>
              <a:rPr lang="en-US" dirty="0" smtClean="0"/>
              <a:t>More recent studies suggest that optimal dosing of Flu may be essential as well, in children, 250 mg/m2    with an AUC day 0-4 of 72.5-80 </a:t>
            </a:r>
            <a:r>
              <a:rPr lang="en-US" dirty="0" err="1" smtClean="0"/>
              <a:t>mg.h</a:t>
            </a:r>
            <a:r>
              <a:rPr lang="en-US" dirty="0" smtClean="0"/>
              <a:t>/L; high incidence of toxicity</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solidFill>
                  <a:schemeClr val="tx1"/>
                </a:solidFill>
              </a:rPr>
              <a:t>VOD (A), </a:t>
            </a:r>
            <a:r>
              <a:rPr lang="en-US" sz="2000" b="1" dirty="0" err="1" smtClean="0">
                <a:solidFill>
                  <a:schemeClr val="tx1"/>
                </a:solidFill>
              </a:rPr>
              <a:t>aGVHD</a:t>
            </a:r>
            <a:r>
              <a:rPr lang="en-US" sz="2000" b="1" dirty="0" smtClean="0">
                <a:solidFill>
                  <a:schemeClr val="tx1"/>
                </a:solidFill>
              </a:rPr>
              <a:t> (B), </a:t>
            </a:r>
            <a:r>
              <a:rPr lang="en-US" sz="2000" b="1" dirty="0" err="1" smtClean="0">
                <a:solidFill>
                  <a:schemeClr val="tx1"/>
                </a:solidFill>
              </a:rPr>
              <a:t>cGVHD</a:t>
            </a:r>
            <a:r>
              <a:rPr lang="en-US" sz="2000" b="1" dirty="0" smtClean="0">
                <a:solidFill>
                  <a:schemeClr val="tx1"/>
                </a:solidFill>
              </a:rPr>
              <a:t> (C), and IPS (D) by treatment cohort in 50 </a:t>
            </a:r>
            <a:r>
              <a:rPr lang="fa-IR" sz="2000" b="1" dirty="0" smtClean="0">
                <a:solidFill>
                  <a:schemeClr val="tx1"/>
                </a:solidFill>
              </a:rPr>
              <a:t> </a:t>
            </a:r>
            <a:r>
              <a:rPr lang="en-US" sz="2000" b="1" dirty="0" smtClean="0">
                <a:solidFill>
                  <a:schemeClr val="tx1"/>
                </a:solidFill>
              </a:rPr>
              <a:t>patients treated with </a:t>
            </a:r>
            <a:r>
              <a:rPr lang="en-US" sz="2000" b="1" dirty="0" err="1" smtClean="0">
                <a:solidFill>
                  <a:schemeClr val="tx1"/>
                </a:solidFill>
              </a:rPr>
              <a:t>BuCy</a:t>
            </a:r>
            <a:r>
              <a:rPr lang="en-US" sz="2000" b="1" dirty="0" smtClean="0">
                <a:solidFill>
                  <a:schemeClr val="tx1"/>
                </a:solidFill>
              </a:rPr>
              <a:t>(Mel)  &amp; and in 64 patients treated with </a:t>
            </a:r>
            <a:r>
              <a:rPr lang="en-US" sz="2000" b="1" dirty="0" err="1" smtClean="0">
                <a:solidFill>
                  <a:schemeClr val="tx1"/>
                </a:solidFill>
              </a:rPr>
              <a:t>FluBu</a:t>
            </a:r>
            <a:endParaRPr lang="fa-IR" sz="2000" b="1" dirty="0">
              <a:solidFill>
                <a:schemeClr val="tx1"/>
              </a:solidFill>
            </a:endParaRP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000100" y="1840988"/>
            <a:ext cx="7143800" cy="4014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tx1"/>
                </a:solidFill>
              </a:rPr>
              <a:t>معرفی بیمار </a:t>
            </a:r>
            <a:endParaRPr lang="fa-IR" b="1" dirty="0">
              <a:solidFill>
                <a:schemeClr val="tx1"/>
              </a:solidFill>
            </a:endParaRPr>
          </a:p>
        </p:txBody>
      </p:sp>
      <p:sp>
        <p:nvSpPr>
          <p:cNvPr id="4" name="Content Placeholder 3"/>
          <p:cNvSpPr>
            <a:spLocks noGrp="1"/>
          </p:cNvSpPr>
          <p:nvPr>
            <p:ph sz="quarter" idx="2"/>
          </p:nvPr>
        </p:nvSpPr>
        <p:spPr/>
        <p:txBody>
          <a:bodyPr>
            <a:normAutofit fontScale="25000" lnSpcReduction="20000"/>
          </a:bodyPr>
          <a:lstStyle/>
          <a:p>
            <a:r>
              <a:rPr lang="fa-IR" sz="6400" b="1" dirty="0" smtClean="0"/>
              <a:t>دختر 16 ساله</a:t>
            </a:r>
          </a:p>
          <a:p>
            <a:r>
              <a:rPr lang="fa-IR" sz="6400" dirty="0" smtClean="0"/>
              <a:t>  تالاسمی ماژور - تزریق خون مکرر</a:t>
            </a:r>
          </a:p>
          <a:p>
            <a:r>
              <a:rPr lang="fa-IR" sz="6400" dirty="0" smtClean="0"/>
              <a:t> فریتین : 4000-5000</a:t>
            </a:r>
          </a:p>
          <a:p>
            <a:r>
              <a:rPr lang="fa-IR" sz="6400" b="1" dirty="0" smtClean="0"/>
              <a:t>آهن زدا : دسفراال- اسورال و </a:t>
            </a:r>
            <a:r>
              <a:rPr lang="en-US" sz="6400" b="1" dirty="0" smtClean="0"/>
              <a:t>L1</a:t>
            </a:r>
          </a:p>
          <a:p>
            <a:r>
              <a:rPr lang="fa-IR" sz="6400" b="1" dirty="0" smtClean="0"/>
              <a:t>اسپلنومگالی+ هپاتومگالی</a:t>
            </a:r>
          </a:p>
          <a:p>
            <a:r>
              <a:rPr lang="fa-IR" sz="6400" b="1" dirty="0" smtClean="0"/>
              <a:t>  کلاس۳</a:t>
            </a:r>
          </a:p>
          <a:p>
            <a:r>
              <a:rPr lang="fa-IR" sz="6400" b="1" dirty="0" smtClean="0"/>
              <a:t> زمان پیوند  فریتین : حدود  ۳۰۰۰</a:t>
            </a:r>
            <a:r>
              <a:rPr lang="fa-IR" sz="6400" dirty="0" smtClean="0"/>
              <a:t> </a:t>
            </a:r>
          </a:p>
          <a:p>
            <a:r>
              <a:rPr lang="fa-IR" sz="6400" b="1" dirty="0" smtClean="0"/>
              <a:t> </a:t>
            </a:r>
            <a:r>
              <a:rPr lang="fa-IR" sz="6400" dirty="0" smtClean="0"/>
              <a:t> پیوند : خواهر سازگار بافتی- 12ساله </a:t>
            </a:r>
          </a:p>
          <a:p>
            <a:r>
              <a:rPr lang="fa-IR" sz="6400" dirty="0" smtClean="0"/>
              <a:t>منبع پیوند : مغز استخوان</a:t>
            </a:r>
            <a:r>
              <a:rPr lang="en-US" sz="6400" dirty="0" smtClean="0"/>
              <a:t>,BM </a:t>
            </a:r>
            <a:endParaRPr lang="fa-IR" sz="6400" dirty="0" smtClean="0"/>
          </a:p>
          <a:p>
            <a:r>
              <a:rPr lang="fa-IR" sz="6400" dirty="0" smtClean="0"/>
              <a:t> </a:t>
            </a:r>
            <a:r>
              <a:rPr lang="fa-IR" sz="6400" b="1" dirty="0" smtClean="0"/>
              <a:t>پروتکل ۲۶: برای بیماران کمتر از ۱۷ سال پر خطر</a:t>
            </a:r>
          </a:p>
          <a:p>
            <a:r>
              <a:rPr lang="fa-IR" sz="6400" dirty="0" smtClean="0"/>
              <a:t> کیمریسم: 95% </a:t>
            </a:r>
          </a:p>
          <a:p>
            <a:r>
              <a:rPr lang="fa-IR" sz="6400" dirty="0" smtClean="0"/>
              <a:t>۵ماه  پس از پیوند</a:t>
            </a:r>
          </a:p>
          <a:p>
            <a:r>
              <a:rPr lang="fa-IR" sz="6400" dirty="0" smtClean="0"/>
              <a:t>  هموگلوبین الکتروفورز: بتا تالاسمی مینور</a:t>
            </a:r>
          </a:p>
          <a:p>
            <a:r>
              <a:rPr lang="fa-IR" sz="6400" dirty="0" smtClean="0"/>
              <a:t> هموگلوبین 10-11</a:t>
            </a:r>
          </a:p>
          <a:p>
            <a:r>
              <a:rPr lang="fa-IR" sz="6400" dirty="0" smtClean="0"/>
              <a:t> </a:t>
            </a:r>
            <a:r>
              <a:rPr lang="fa-IR" sz="6400" b="1" dirty="0" smtClean="0"/>
              <a:t>کیمریسم: ۸۵٪</a:t>
            </a:r>
            <a:endParaRPr lang="en-US" sz="6400" b="1" dirty="0" smtClean="0"/>
          </a:p>
          <a:p>
            <a:pPr algn="l">
              <a:buNone/>
            </a:pPr>
            <a:r>
              <a:rPr lang="en-US" dirty="0" smtClean="0"/>
              <a:t> </a:t>
            </a:r>
            <a:endParaRPr lang="fa-IR" dirty="0"/>
          </a:p>
        </p:txBody>
      </p:sp>
      <p:pic>
        <p:nvPicPr>
          <p:cNvPr id="50178" name="Picture 2" descr="C:\Users\IT\Desktop\IMG_9771 (2).jpg"/>
          <p:cNvPicPr>
            <a:picLocks noGrp="1" noChangeAspect="1" noChangeArrowheads="1"/>
          </p:cNvPicPr>
          <p:nvPr>
            <p:ph sz="quarter" idx="1"/>
          </p:nvPr>
        </p:nvPicPr>
        <p:blipFill>
          <a:blip r:embed="rId2" cstate="print"/>
          <a:srcRect/>
          <a:stretch>
            <a:fillRect/>
          </a:stretch>
        </p:blipFill>
        <p:spPr bwMode="auto">
          <a:xfrm>
            <a:off x="642910" y="1571612"/>
            <a:ext cx="3929090" cy="442915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1800" b="1" dirty="0" smtClean="0"/>
              <a:t>Transplantation-Related Mortality, Graft Failure, and Survival after Reduced-Toxicity Conditioning and </a:t>
            </a:r>
            <a:r>
              <a:rPr lang="en-US" sz="1800" b="1" dirty="0" err="1" smtClean="0"/>
              <a:t>ALLo</a:t>
            </a:r>
            <a:r>
              <a:rPr lang="en-US" sz="1800" b="1" dirty="0" smtClean="0"/>
              <a:t> HSCT in 100 Consecutive Pediatric Recipient. </a:t>
            </a:r>
            <a:br>
              <a:rPr lang="en-US" sz="1800" b="1" dirty="0" smtClean="0"/>
            </a:br>
            <a:r>
              <a:rPr lang="en-US" sz="1800" b="1" dirty="0" err="1" smtClean="0">
                <a:solidFill>
                  <a:srgbClr val="C00000"/>
                </a:solidFill>
              </a:rPr>
              <a:t>Prakash</a:t>
            </a:r>
            <a:r>
              <a:rPr lang="en-US" sz="1800" b="1" dirty="0" smtClean="0">
                <a:solidFill>
                  <a:srgbClr val="C00000"/>
                </a:solidFill>
              </a:rPr>
              <a:t> Satwani.Usa.2012</a:t>
            </a:r>
            <a:endParaRPr lang="fa-IR" sz="1800" b="1" dirty="0">
              <a:solidFill>
                <a:srgbClr val="C00000"/>
              </a:solidFill>
            </a:endParaRPr>
          </a:p>
        </p:txBody>
      </p:sp>
      <p:sp>
        <p:nvSpPr>
          <p:cNvPr id="3" name="Content Placeholder 2"/>
          <p:cNvSpPr>
            <a:spLocks noGrp="1"/>
          </p:cNvSpPr>
          <p:nvPr>
            <p:ph sz="quarter" idx="1"/>
          </p:nvPr>
        </p:nvSpPr>
        <p:spPr/>
        <p:txBody>
          <a:bodyPr>
            <a:noAutofit/>
          </a:bodyPr>
          <a:lstStyle/>
          <a:p>
            <a:pPr algn="l" rtl="0">
              <a:buFont typeface="Courier New" pitchFamily="49" charset="0"/>
              <a:buChar char="o"/>
            </a:pPr>
            <a:r>
              <a:rPr lang="en-US" sz="3200" b="1" dirty="0" smtClean="0"/>
              <a:t>Reduced-toxicity conditioning and </a:t>
            </a:r>
            <a:r>
              <a:rPr lang="en-US" sz="3200" b="1" dirty="0" err="1" smtClean="0"/>
              <a:t>allo</a:t>
            </a:r>
            <a:r>
              <a:rPr lang="en-US" sz="3200" b="1" dirty="0" smtClean="0"/>
              <a:t>-HSCT in 100 consecutive children and adolescent recipients (mean age, 9.2  +- 6.8 years). </a:t>
            </a:r>
          </a:p>
          <a:p>
            <a:pPr algn="l" rtl="0">
              <a:buFont typeface="Courier New" pitchFamily="49" charset="0"/>
              <a:buChar char="o"/>
            </a:pPr>
            <a:r>
              <a:rPr lang="en-US" sz="3200" b="1" dirty="0" smtClean="0">
                <a:solidFill>
                  <a:srgbClr val="C00000"/>
                </a:solidFill>
              </a:rPr>
              <a:t>50: Malignancy</a:t>
            </a:r>
          </a:p>
          <a:p>
            <a:pPr algn="l" rtl="0">
              <a:buFont typeface="Courier New" pitchFamily="49" charset="0"/>
              <a:buChar char="o"/>
            </a:pPr>
            <a:r>
              <a:rPr lang="en-US" sz="3200" b="1" dirty="0" smtClean="0"/>
              <a:t>Median donor </a:t>
            </a:r>
            <a:r>
              <a:rPr lang="en-US" sz="3200" b="1" dirty="0" err="1" smtClean="0"/>
              <a:t>Chimerism</a:t>
            </a:r>
            <a:r>
              <a:rPr lang="en-US" sz="3200" b="1" dirty="0" smtClean="0"/>
              <a:t> in engrafted patients was 98% on day + 100 and 98% on day +365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1800" b="1" dirty="0" smtClean="0"/>
              <a:t>Transplantation-Related Mortality, Graft Failure, and Survival after Reduced-Toxicity Conditioning and </a:t>
            </a:r>
            <a:r>
              <a:rPr lang="en-US" sz="1800" b="1" dirty="0" err="1" smtClean="0"/>
              <a:t>ALLo</a:t>
            </a:r>
            <a:r>
              <a:rPr lang="en-US" sz="1800" b="1" dirty="0" smtClean="0"/>
              <a:t> HSCT in 100 Consecutive Pediatric Recipient. </a:t>
            </a:r>
            <a:r>
              <a:rPr lang="en-US" sz="1800" b="1" dirty="0" err="1" smtClean="0"/>
              <a:t>Prakash</a:t>
            </a:r>
            <a:r>
              <a:rPr lang="en-US" sz="1800" b="1" dirty="0" smtClean="0"/>
              <a:t> </a:t>
            </a:r>
            <a:r>
              <a:rPr lang="en-US" sz="1800" b="1" dirty="0" smtClean="0">
                <a:solidFill>
                  <a:srgbClr val="C00000"/>
                </a:solidFill>
              </a:rPr>
              <a:t>Satwani.Usa.2012</a:t>
            </a:r>
            <a:endParaRPr lang="fa-IR" sz="1800" b="1" dirty="0">
              <a:solidFill>
                <a:srgbClr val="C00000"/>
              </a:solidFill>
            </a:endParaRPr>
          </a:p>
        </p:txBody>
      </p:sp>
      <p:sp>
        <p:nvSpPr>
          <p:cNvPr id="3" name="Content Placeholder 2"/>
          <p:cNvSpPr>
            <a:spLocks noGrp="1"/>
          </p:cNvSpPr>
          <p:nvPr>
            <p:ph sz="quarter" idx="1"/>
          </p:nvPr>
        </p:nvSpPr>
        <p:spPr>
          <a:xfrm>
            <a:off x="612648" y="1600200"/>
            <a:ext cx="8153400" cy="4686320"/>
          </a:xfrm>
        </p:spPr>
        <p:txBody>
          <a:bodyPr>
            <a:noAutofit/>
          </a:bodyPr>
          <a:lstStyle/>
          <a:p>
            <a:pPr algn="l" rtl="0">
              <a:buFont typeface="Courier New" pitchFamily="49" charset="0"/>
              <a:buChar char="o"/>
            </a:pPr>
            <a:r>
              <a:rPr lang="de-DE" sz="2400" b="1" dirty="0" smtClean="0"/>
              <a:t>Acute (GVHD) was 20%</a:t>
            </a:r>
          </a:p>
          <a:p>
            <a:pPr algn="l" rtl="0">
              <a:buFont typeface="Courier New" pitchFamily="49" charset="0"/>
              <a:buChar char="o"/>
            </a:pPr>
            <a:r>
              <a:rPr lang="de-DE" sz="2400" b="1" dirty="0" smtClean="0"/>
              <a:t>Chronic GVHD was 13.5% </a:t>
            </a:r>
          </a:p>
          <a:p>
            <a:pPr algn="l" rtl="0">
              <a:buFont typeface="Courier New" pitchFamily="49" charset="0"/>
              <a:buChar char="o"/>
            </a:pPr>
            <a:r>
              <a:rPr lang="en-US" sz="2400" b="1" dirty="0" smtClean="0"/>
              <a:t>TRM was 3% by day +100 </a:t>
            </a:r>
          </a:p>
          <a:p>
            <a:pPr algn="l" rtl="0">
              <a:buFont typeface="Wingdings" pitchFamily="2" charset="2"/>
              <a:buChar char="Ø"/>
            </a:pPr>
            <a:r>
              <a:rPr lang="en-US" sz="2400" b="1" dirty="0" smtClean="0"/>
              <a:t>Incidence of primary (graft failure PGF) was 16% </a:t>
            </a:r>
            <a:r>
              <a:rPr lang="en-US" sz="2400" b="1" dirty="0" smtClean="0">
                <a:solidFill>
                  <a:srgbClr val="C00000"/>
                </a:solidFill>
              </a:rPr>
              <a:t>overall,31.4% after umbilical cord blood transplantation </a:t>
            </a:r>
            <a:r>
              <a:rPr lang="en-US" sz="2400" b="1" dirty="0" smtClean="0"/>
              <a:t>(UCBT)</a:t>
            </a:r>
          </a:p>
          <a:p>
            <a:pPr algn="l" rtl="0">
              <a:buFont typeface="Courier New" pitchFamily="49" charset="0"/>
              <a:buChar char="o"/>
            </a:pPr>
            <a:r>
              <a:rPr lang="en-US" sz="2400" b="1" dirty="0" smtClean="0"/>
              <a:t>5 -year EFS : 59.5% +- 5%, and 5-year OS : 72.9%+-5%. </a:t>
            </a:r>
          </a:p>
          <a:p>
            <a:pPr algn="l" rtl="0">
              <a:buFont typeface="Courier New" pitchFamily="49" charset="0"/>
              <a:buChar char="o"/>
            </a:pPr>
            <a:r>
              <a:rPr lang="en-US" sz="2400" b="1" dirty="0" smtClean="0"/>
              <a:t>RIC </a:t>
            </a:r>
            <a:r>
              <a:rPr lang="en-US" sz="2400" b="1" dirty="0" err="1" smtClean="0"/>
              <a:t>allo</a:t>
            </a:r>
            <a:r>
              <a:rPr lang="en-US" sz="2400" b="1" dirty="0" smtClean="0"/>
              <a:t>-HSCT in pediatric recipients is associated with low TRM </a:t>
            </a:r>
          </a:p>
          <a:p>
            <a:pPr algn="l" rtl="0">
              <a:buFont typeface="Courier New" pitchFamily="49" charset="0"/>
              <a:buChar char="o"/>
            </a:pPr>
            <a:r>
              <a:rPr lang="en-US" sz="2400" b="1" dirty="0" smtClean="0">
                <a:solidFill>
                  <a:srgbClr val="C00000"/>
                </a:solidFill>
              </a:rPr>
              <a:t>However, chemotherapy naive UCBT recipients have a </a:t>
            </a:r>
            <a:r>
              <a:rPr lang="en-US" sz="2400" b="1" dirty="0" err="1" smtClean="0">
                <a:solidFill>
                  <a:srgbClr val="C00000"/>
                </a:solidFill>
              </a:rPr>
              <a:t>signiﬁcantly</a:t>
            </a:r>
            <a:r>
              <a:rPr lang="en-US" sz="2400" b="1" dirty="0" smtClean="0">
                <a:solidFill>
                  <a:srgbClr val="C00000"/>
                </a:solidFill>
              </a:rPr>
              <a:t> higher incidence of PGF</a:t>
            </a:r>
            <a:endParaRPr lang="fa-IR" sz="2400" b="1"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Anti </a:t>
            </a:r>
            <a:r>
              <a:rPr lang="en-US" b="1" dirty="0" err="1" smtClean="0">
                <a:solidFill>
                  <a:schemeClr val="tx1"/>
                </a:solidFill>
              </a:rPr>
              <a:t>Cd</a:t>
            </a:r>
            <a:r>
              <a:rPr lang="en-US" b="1" dirty="0" smtClean="0">
                <a:solidFill>
                  <a:schemeClr val="tx1"/>
                </a:solidFill>
              </a:rPr>
              <a:t> 52 , </a:t>
            </a:r>
            <a:r>
              <a:rPr lang="en-US" b="1" dirty="0" err="1" smtClean="0">
                <a:solidFill>
                  <a:schemeClr val="tx1"/>
                </a:solidFill>
              </a:rPr>
              <a:t>Alemtuzumab</a:t>
            </a:r>
            <a:endParaRPr lang="fa-IR" b="1" dirty="0">
              <a:solidFill>
                <a:schemeClr val="tx1"/>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260475" y="1714488"/>
            <a:ext cx="6858000" cy="3938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solidFill>
                  <a:schemeClr val="tx1"/>
                </a:solidFill>
              </a:rPr>
              <a:t>Lymphoid  malignancy</a:t>
            </a:r>
            <a:endParaRPr lang="fa-IR" b="1" dirty="0">
              <a:solidFill>
                <a:schemeClr val="tx1"/>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714348" y="1714488"/>
            <a:ext cx="7715304"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err="1" smtClean="0">
                <a:solidFill>
                  <a:schemeClr val="tx1"/>
                </a:solidFill>
              </a:rPr>
              <a:t>Neuroblastoma</a:t>
            </a:r>
            <a:r>
              <a:rPr lang="en-US" b="1" dirty="0" smtClean="0">
                <a:solidFill>
                  <a:schemeClr val="tx1"/>
                </a:solidFill>
              </a:rPr>
              <a:t> COG protocol</a:t>
            </a:r>
            <a:endParaRPr lang="fa-IR" b="1" dirty="0">
              <a:solidFill>
                <a:schemeClr val="tx1"/>
              </a:solidFill>
            </a:endParaRPr>
          </a:p>
        </p:txBody>
      </p:sp>
      <p:sp>
        <p:nvSpPr>
          <p:cNvPr id="3" name="Content Placeholder 2"/>
          <p:cNvSpPr>
            <a:spLocks noGrp="1"/>
          </p:cNvSpPr>
          <p:nvPr>
            <p:ph sz="quarter" idx="1"/>
          </p:nvPr>
        </p:nvSpPr>
        <p:spPr/>
        <p:txBody>
          <a:bodyPr/>
          <a:lstStyle/>
          <a:p>
            <a:pPr algn="ctr" rtl="0"/>
            <a:r>
              <a:rPr lang="en-US" b="1" dirty="0" smtClean="0"/>
              <a:t>CEM protocol +</a:t>
            </a:r>
          </a:p>
          <a:p>
            <a:pPr algn="ctr" rtl="0"/>
            <a:r>
              <a:rPr lang="en-US" b="1" dirty="0" smtClean="0"/>
              <a:t>Local  Radiation( Day 42)  +</a:t>
            </a:r>
          </a:p>
          <a:p>
            <a:pPr algn="ctr" rtl="0"/>
            <a:r>
              <a:rPr lang="en-US" b="1" dirty="0" smtClean="0"/>
              <a:t> 13  </a:t>
            </a:r>
            <a:r>
              <a:rPr lang="en-US" b="1" dirty="0" err="1" smtClean="0"/>
              <a:t>Cis</a:t>
            </a:r>
            <a:r>
              <a:rPr lang="en-US" b="1" dirty="0" smtClean="0"/>
              <a:t> </a:t>
            </a:r>
            <a:r>
              <a:rPr lang="en-US" b="1" dirty="0" err="1" smtClean="0"/>
              <a:t>Retinoeic</a:t>
            </a:r>
            <a:r>
              <a:rPr lang="en-US" b="1" dirty="0" smtClean="0"/>
              <a:t> Acid( day 66) 160 mg / m2 /day every 2 weeks x 6 month </a:t>
            </a:r>
          </a:p>
          <a:p>
            <a:pPr algn="ctr" rtl="0"/>
            <a:endParaRPr lang="en-US" b="1" dirty="0" smtClean="0"/>
          </a:p>
          <a:p>
            <a:pPr algn="ctr" rtl="0"/>
            <a:r>
              <a:rPr lang="en-US" b="1" dirty="0" err="1" smtClean="0"/>
              <a:t>Carboplatin</a:t>
            </a:r>
            <a:r>
              <a:rPr lang="en-US" b="1" dirty="0" smtClean="0"/>
              <a:t> 425mg/M2 x 4 days+</a:t>
            </a:r>
          </a:p>
          <a:p>
            <a:pPr algn="ctr" rtl="0"/>
            <a:r>
              <a:rPr lang="en-US" b="1" dirty="0" smtClean="0"/>
              <a:t> </a:t>
            </a:r>
            <a:r>
              <a:rPr lang="en-US" b="1" dirty="0" err="1" smtClean="0"/>
              <a:t>Melphalan</a:t>
            </a:r>
            <a:r>
              <a:rPr lang="en-US" b="1" dirty="0" smtClean="0"/>
              <a:t> 70/M2 x 3days +</a:t>
            </a:r>
          </a:p>
          <a:p>
            <a:pPr algn="ctr" rtl="0"/>
            <a:r>
              <a:rPr lang="en-US" b="1" dirty="0" smtClean="0"/>
              <a:t>  </a:t>
            </a:r>
            <a:r>
              <a:rPr lang="en-US" b="1" dirty="0" err="1" smtClean="0"/>
              <a:t>Etoposide</a:t>
            </a:r>
            <a:r>
              <a:rPr lang="en-US" b="1" dirty="0" smtClean="0"/>
              <a:t> 338mg/M2x4 days</a:t>
            </a:r>
            <a:endParaRPr lang="fa-IR"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sz="2700" b="1" dirty="0" err="1" smtClean="0">
                <a:solidFill>
                  <a:schemeClr val="tx1"/>
                </a:solidFill>
              </a:rPr>
              <a:t>Treosulfan</a:t>
            </a:r>
            <a:r>
              <a:rPr lang="en-US" sz="2700" b="1" dirty="0" smtClean="0">
                <a:solidFill>
                  <a:schemeClr val="tx1"/>
                </a:solidFill>
              </a:rPr>
              <a:t> for Conditioning in Children and Adolescents Before Hematopoietic Stem Cell Transplantation (HSCT) .Christina Peters.2013</a:t>
            </a:r>
          </a:p>
        </p:txBody>
      </p:sp>
      <p:sp>
        <p:nvSpPr>
          <p:cNvPr id="3" name="Content Placeholder 2"/>
          <p:cNvSpPr>
            <a:spLocks noGrp="1"/>
          </p:cNvSpPr>
          <p:nvPr>
            <p:ph sz="quarter" idx="1"/>
          </p:nvPr>
        </p:nvSpPr>
        <p:spPr/>
        <p:txBody>
          <a:bodyPr>
            <a:normAutofit fontScale="77500" lnSpcReduction="20000"/>
          </a:bodyPr>
          <a:lstStyle/>
          <a:p>
            <a:pPr algn="l" rtl="0">
              <a:buNone/>
            </a:pPr>
            <a:r>
              <a:rPr lang="en-US" b="1" dirty="0" err="1" smtClean="0">
                <a:solidFill>
                  <a:srgbClr val="C00000"/>
                </a:solidFill>
              </a:rPr>
              <a:t>Treosulfan</a:t>
            </a:r>
            <a:r>
              <a:rPr lang="en-US" b="1" dirty="0" smtClean="0">
                <a:solidFill>
                  <a:srgbClr val="C00000"/>
                </a:solidFill>
              </a:rPr>
              <a:t>, a water-soluble </a:t>
            </a:r>
            <a:r>
              <a:rPr lang="en-US" b="1" dirty="0" err="1" smtClean="0">
                <a:solidFill>
                  <a:srgbClr val="C00000"/>
                </a:solidFill>
              </a:rPr>
              <a:t>prodrug</a:t>
            </a:r>
            <a:r>
              <a:rPr lang="en-US" b="1" dirty="0" smtClean="0">
                <a:solidFill>
                  <a:srgbClr val="C00000"/>
                </a:solidFill>
              </a:rPr>
              <a:t> of a </a:t>
            </a:r>
            <a:r>
              <a:rPr lang="en-US" b="1" dirty="0" err="1" smtClean="0">
                <a:solidFill>
                  <a:srgbClr val="C00000"/>
                </a:solidFill>
              </a:rPr>
              <a:t>bifunctional</a:t>
            </a:r>
            <a:r>
              <a:rPr lang="en-US" b="1" dirty="0" smtClean="0">
                <a:solidFill>
                  <a:srgbClr val="C00000"/>
                </a:solidFill>
              </a:rPr>
              <a:t> </a:t>
            </a:r>
            <a:r>
              <a:rPr lang="en-US" b="1" dirty="0" err="1" smtClean="0">
                <a:solidFill>
                  <a:srgbClr val="C00000"/>
                </a:solidFill>
              </a:rPr>
              <a:t>alkylating</a:t>
            </a:r>
            <a:r>
              <a:rPr lang="en-US" b="1" dirty="0" smtClean="0">
                <a:solidFill>
                  <a:srgbClr val="C00000"/>
                </a:solidFill>
              </a:rPr>
              <a:t> agent (</a:t>
            </a:r>
            <a:r>
              <a:rPr lang="en-US" b="1" dirty="0" err="1" smtClean="0">
                <a:solidFill>
                  <a:srgbClr val="C00000"/>
                </a:solidFill>
              </a:rPr>
              <a:t>mucositis</a:t>
            </a:r>
            <a:r>
              <a:rPr lang="en-US" b="1" dirty="0" smtClean="0">
                <a:solidFill>
                  <a:srgbClr val="C00000"/>
                </a:solidFill>
              </a:rPr>
              <a:t>, </a:t>
            </a:r>
            <a:r>
              <a:rPr lang="en-US" b="1" dirty="0" err="1" smtClean="0">
                <a:solidFill>
                  <a:srgbClr val="C00000"/>
                </a:solidFill>
              </a:rPr>
              <a:t>diarrhea,dermatitis</a:t>
            </a:r>
            <a:r>
              <a:rPr lang="en-US" b="1" dirty="0" smtClean="0">
                <a:solidFill>
                  <a:srgbClr val="C00000"/>
                </a:solidFill>
              </a:rPr>
              <a:t>)</a:t>
            </a:r>
          </a:p>
          <a:p>
            <a:pPr algn="l" rtl="0">
              <a:buNone/>
            </a:pPr>
            <a:endParaRPr lang="en-US" b="1" dirty="0" smtClean="0"/>
          </a:p>
          <a:p>
            <a:pPr algn="l" rtl="0">
              <a:buNone/>
            </a:pPr>
            <a:r>
              <a:rPr lang="en-US" b="1" dirty="0" smtClean="0"/>
              <a:t> 616 patients (pts) &lt; 18 years </a:t>
            </a:r>
          </a:p>
          <a:p>
            <a:pPr algn="l" rtl="0">
              <a:buNone/>
            </a:pPr>
            <a:r>
              <a:rPr lang="en-US" b="1" dirty="0" smtClean="0"/>
              <a:t> For Auto &amp;</a:t>
            </a:r>
            <a:r>
              <a:rPr lang="en-US" b="1" dirty="0" err="1" smtClean="0"/>
              <a:t>Allo</a:t>
            </a:r>
            <a:r>
              <a:rPr lang="en-US" b="1" dirty="0" smtClean="0"/>
              <a:t> HSCT;2005 -2010 </a:t>
            </a:r>
          </a:p>
          <a:p>
            <a:pPr algn="l" rtl="0">
              <a:buNone/>
            </a:pPr>
            <a:r>
              <a:rPr lang="en-US" b="1" dirty="0" smtClean="0"/>
              <a:t> Malignant &amp; Non malignant disease</a:t>
            </a:r>
          </a:p>
          <a:p>
            <a:pPr algn="l" rtl="0">
              <a:buNone/>
            </a:pPr>
            <a:endParaRPr lang="en-US" b="1" dirty="0" smtClean="0"/>
          </a:p>
          <a:p>
            <a:pPr algn="l" rtl="0">
              <a:buNone/>
            </a:pPr>
            <a:r>
              <a:rPr lang="en-US" b="1" dirty="0" smtClean="0"/>
              <a:t> Results : low toxicity </a:t>
            </a:r>
            <a:r>
              <a:rPr lang="en-US" b="1" dirty="0" err="1" smtClean="0"/>
              <a:t>proﬁle</a:t>
            </a:r>
            <a:r>
              <a:rPr lang="en-US" b="1" dirty="0" smtClean="0"/>
              <a:t> of </a:t>
            </a:r>
            <a:r>
              <a:rPr lang="en-US" b="1" dirty="0" err="1" smtClean="0"/>
              <a:t>Treosulfan</a:t>
            </a:r>
            <a:r>
              <a:rPr lang="en-US" b="1" dirty="0" smtClean="0"/>
              <a:t>, even in </a:t>
            </a:r>
            <a:r>
              <a:rPr lang="en-US" b="1" dirty="0" smtClean="0">
                <a:solidFill>
                  <a:srgbClr val="C00000"/>
                </a:solidFill>
              </a:rPr>
              <a:t>heavily pre-treated children and adolescents </a:t>
            </a:r>
            <a:r>
              <a:rPr lang="en-US" b="1" dirty="0" smtClean="0"/>
              <a:t>&amp;  in patients undergoing a </a:t>
            </a:r>
            <a:r>
              <a:rPr lang="en-US" b="1" dirty="0" smtClean="0">
                <a:solidFill>
                  <a:srgbClr val="C00000"/>
                </a:solidFill>
              </a:rPr>
              <a:t>second HSCT. </a:t>
            </a:r>
          </a:p>
          <a:p>
            <a:pPr algn="l" rtl="0">
              <a:buNone/>
            </a:pPr>
            <a:endParaRPr lang="en-US" b="1" dirty="0" smtClean="0"/>
          </a:p>
          <a:p>
            <a:pPr algn="l" rtl="0">
              <a:buNone/>
            </a:pPr>
            <a:r>
              <a:rPr lang="en-US" b="1" dirty="0" err="1" smtClean="0"/>
              <a:t>Treosulfan</a:t>
            </a:r>
            <a:r>
              <a:rPr lang="en-US" b="1" dirty="0" smtClean="0"/>
              <a:t> is highly </a:t>
            </a:r>
            <a:r>
              <a:rPr lang="en-US" b="1" dirty="0" err="1" smtClean="0"/>
              <a:t>efﬁcient</a:t>
            </a:r>
            <a:r>
              <a:rPr lang="en-US" b="1" dirty="0" smtClean="0"/>
              <a:t> to enable engraftment without increasing the risk for severe acute or chronic GVHD.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 </a:t>
            </a:r>
            <a:r>
              <a:rPr lang="en-US" b="1" dirty="0" smtClean="0">
                <a:solidFill>
                  <a:srgbClr val="C00000"/>
                </a:solidFill>
              </a:rPr>
              <a:t>Conclusion</a:t>
            </a:r>
            <a:endParaRPr lang="fa-IR" b="1" dirty="0">
              <a:solidFill>
                <a:srgbClr val="C00000"/>
              </a:solidFill>
            </a:endParaRPr>
          </a:p>
        </p:txBody>
      </p:sp>
      <p:sp>
        <p:nvSpPr>
          <p:cNvPr id="3" name="Content Placeholder 2"/>
          <p:cNvSpPr>
            <a:spLocks noGrp="1"/>
          </p:cNvSpPr>
          <p:nvPr>
            <p:ph sz="quarter" idx="1"/>
          </p:nvPr>
        </p:nvSpPr>
        <p:spPr/>
        <p:txBody>
          <a:bodyPr>
            <a:normAutofit fontScale="70000" lnSpcReduction="20000"/>
          </a:bodyPr>
          <a:lstStyle/>
          <a:p>
            <a:pPr algn="l" rtl="0"/>
            <a:r>
              <a:rPr lang="en-US" sz="3600" b="1" dirty="0" smtClean="0">
                <a:solidFill>
                  <a:schemeClr val="accent2">
                    <a:lumMod val="50000"/>
                  </a:schemeClr>
                </a:solidFill>
              </a:rPr>
              <a:t>In evaluating a patient for </a:t>
            </a:r>
            <a:r>
              <a:rPr lang="en-US" sz="3600" b="1" dirty="0" err="1" smtClean="0">
                <a:solidFill>
                  <a:schemeClr val="accent2">
                    <a:lumMod val="50000"/>
                  </a:schemeClr>
                </a:solidFill>
              </a:rPr>
              <a:t>allo</a:t>
            </a:r>
            <a:r>
              <a:rPr lang="en-US" sz="3600" b="1" dirty="0" smtClean="0">
                <a:solidFill>
                  <a:schemeClr val="accent2">
                    <a:lumMod val="50000"/>
                  </a:schemeClr>
                </a:solidFill>
              </a:rPr>
              <a:t>- HCT, all </a:t>
            </a:r>
            <a:r>
              <a:rPr lang="en-US" sz="3600" b="1" dirty="0" err="1" smtClean="0">
                <a:solidFill>
                  <a:schemeClr val="accent2">
                    <a:lumMod val="50000"/>
                  </a:schemeClr>
                </a:solidFill>
              </a:rPr>
              <a:t>inﬂuence</a:t>
            </a:r>
            <a:r>
              <a:rPr lang="en-US" sz="3600" b="1" dirty="0" smtClean="0">
                <a:solidFill>
                  <a:schemeClr val="accent2">
                    <a:lumMod val="50000"/>
                  </a:schemeClr>
                </a:solidFill>
              </a:rPr>
              <a:t> the choice of conditioning regimen.</a:t>
            </a:r>
          </a:p>
          <a:p>
            <a:pPr algn="l" rtl="0"/>
            <a:r>
              <a:rPr lang="en-US" sz="3600" b="1" dirty="0" smtClean="0">
                <a:solidFill>
                  <a:schemeClr val="accent2">
                    <a:lumMod val="50000"/>
                  </a:schemeClr>
                </a:solidFill>
              </a:rPr>
              <a:t>Clinical practice varies substantially among institutions.</a:t>
            </a:r>
          </a:p>
          <a:p>
            <a:pPr algn="l" rtl="0"/>
            <a:endParaRPr lang="en-US" sz="3600" b="1" dirty="0" smtClean="0"/>
          </a:p>
          <a:p>
            <a:pPr algn="l" rtl="0"/>
            <a:r>
              <a:rPr lang="en-US" b="1" dirty="0" smtClean="0"/>
              <a:t>Most regimens have been evaluated in phase 1 or 2 trials only</a:t>
            </a:r>
            <a:r>
              <a:rPr lang="en-US" dirty="0" smtClean="0"/>
              <a:t>, and randomized phase 3 trials are lacking in the </a:t>
            </a:r>
            <a:r>
              <a:rPr lang="en-US" dirty="0" err="1" smtClean="0"/>
              <a:t>ﬁeld</a:t>
            </a:r>
            <a:r>
              <a:rPr lang="en-US" dirty="0" smtClean="0"/>
              <a:t>. </a:t>
            </a:r>
          </a:p>
          <a:p>
            <a:pPr algn="l" rtl="0"/>
            <a:r>
              <a:rPr lang="en-US" b="1" dirty="0" smtClean="0"/>
              <a:t>Patient selection and local patterns of supportive care have a great impact on outcomes</a:t>
            </a:r>
          </a:p>
          <a:p>
            <a:pPr algn="l" rtl="0"/>
            <a:r>
              <a:rPr lang="en-US" b="1" dirty="0" smtClean="0"/>
              <a:t>Age alone should not be considered a contraindication to </a:t>
            </a:r>
            <a:r>
              <a:rPr lang="en-US" b="1" dirty="0" err="1" smtClean="0"/>
              <a:t>allogeneic</a:t>
            </a:r>
            <a:r>
              <a:rPr lang="en-US" b="1" dirty="0" smtClean="0"/>
              <a:t> HCT.</a:t>
            </a:r>
          </a:p>
          <a:p>
            <a:pPr algn="l" rtl="0"/>
            <a:r>
              <a:rPr lang="en-US" b="1" dirty="0" smtClean="0"/>
              <a:t>Diagnosis and remission status of patients</a:t>
            </a:r>
          </a:p>
          <a:p>
            <a:pPr algn="l" rtl="0"/>
            <a:r>
              <a:rPr lang="en-US" b="1" dirty="0" err="1" smtClean="0"/>
              <a:t>Cytoreductive</a:t>
            </a:r>
            <a:r>
              <a:rPr lang="en-US" b="1" dirty="0" smtClean="0"/>
              <a:t> therapy or post-transplant maintenance therapy</a:t>
            </a:r>
          </a:p>
          <a:p>
            <a:pPr algn="l" rtl="0"/>
            <a:endParaRPr lang="en-US" b="1" dirty="0" smtClean="0"/>
          </a:p>
          <a:p>
            <a:pPr algn="l" rtl="0"/>
            <a:endParaRPr lang="en-US" b="1" dirty="0" smtClean="0"/>
          </a:p>
          <a:p>
            <a:pPr algn="l" rtl="0"/>
            <a:endParaRPr lang="fa-IR"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rtl="0"/>
            <a:r>
              <a:rPr lang="en-US" sz="6000" b="1" dirty="0" smtClean="0">
                <a:solidFill>
                  <a:srgbClr val="C00000"/>
                </a:solidFill>
              </a:rPr>
              <a:t>Conclusion</a:t>
            </a:r>
            <a:endParaRPr lang="fa-IR" sz="6000" b="1" dirty="0">
              <a:solidFill>
                <a:srgbClr val="C00000"/>
              </a:solidFill>
            </a:endParaRPr>
          </a:p>
        </p:txBody>
      </p:sp>
      <p:sp>
        <p:nvSpPr>
          <p:cNvPr id="6" name="Content Placeholder 5"/>
          <p:cNvSpPr>
            <a:spLocks noGrp="1"/>
          </p:cNvSpPr>
          <p:nvPr>
            <p:ph sz="quarter" idx="1"/>
          </p:nvPr>
        </p:nvSpPr>
        <p:spPr>
          <a:xfrm>
            <a:off x="428596" y="1714487"/>
            <a:ext cx="2714644" cy="4500595"/>
          </a:xfrm>
        </p:spPr>
        <p:txBody>
          <a:bodyPr>
            <a:normAutofit/>
          </a:bodyPr>
          <a:lstStyle/>
          <a:p>
            <a:pPr algn="l" rtl="0"/>
            <a:r>
              <a:rPr lang="en-US" sz="3200" b="1" dirty="0" smtClean="0"/>
              <a:t>Standard regimens have not been established  for the various forms of HCT</a:t>
            </a:r>
          </a:p>
        </p:txBody>
      </p:sp>
      <p:pic>
        <p:nvPicPr>
          <p:cNvPr id="1026" name="Picture 2" descr="C:\Users\IT\Desktop\conditioning-regimen-for-haplo-transplant-7-638.jpg"/>
          <p:cNvPicPr>
            <a:picLocks noGrp="1" noChangeAspect="1" noChangeArrowheads="1"/>
          </p:cNvPicPr>
          <p:nvPr>
            <p:ph sz="quarter" idx="2"/>
          </p:nvPr>
        </p:nvPicPr>
        <p:blipFill>
          <a:blip r:embed="rId2" cstate="print"/>
          <a:srcRect/>
          <a:stretch>
            <a:fillRect/>
          </a:stretch>
        </p:blipFill>
        <p:spPr bwMode="auto">
          <a:xfrm>
            <a:off x="3071802" y="1785926"/>
            <a:ext cx="5857916" cy="450059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00562" y="1589567"/>
            <a:ext cx="3857652" cy="4572000"/>
          </a:xfrm>
        </p:spPr>
        <p:txBody>
          <a:bodyPr/>
          <a:lstStyle/>
          <a:p>
            <a:pPr algn="ctr">
              <a:buNone/>
            </a:pPr>
            <a:endParaRPr lang="fa-IR" dirty="0" smtClean="0"/>
          </a:p>
          <a:p>
            <a:pPr algn="ctr">
              <a:buNone/>
            </a:pPr>
            <a:endParaRPr lang="fa-IR" dirty="0" smtClean="0"/>
          </a:p>
          <a:p>
            <a:pPr algn="ctr">
              <a:buNone/>
            </a:pPr>
            <a:endParaRPr lang="fa-IR" dirty="0" smtClean="0"/>
          </a:p>
          <a:p>
            <a:pPr algn="ctr">
              <a:buNone/>
            </a:pPr>
            <a:r>
              <a:rPr lang="en-US" sz="4800" b="1" dirty="0" smtClean="0"/>
              <a:t>Thank You</a:t>
            </a:r>
          </a:p>
          <a:p>
            <a:pPr algn="ctr">
              <a:buNone/>
            </a:pPr>
            <a:endParaRPr lang="en-US" dirty="0" smtClean="0"/>
          </a:p>
          <a:p>
            <a:pPr algn="ctr">
              <a:buNone/>
            </a:pPr>
            <a:endParaRPr lang="en-US" dirty="0" smtClean="0"/>
          </a:p>
          <a:p>
            <a:pPr algn="ctr">
              <a:buNone/>
            </a:pPr>
            <a:endParaRPr lang="en-US" dirty="0" smtClean="0"/>
          </a:p>
          <a:p>
            <a:pPr algn="ctr">
              <a:buNone/>
            </a:pPr>
            <a:endParaRPr lang="fa-IR" dirty="0"/>
          </a:p>
        </p:txBody>
      </p:sp>
      <p:pic>
        <p:nvPicPr>
          <p:cNvPr id="5" name="Picture 2" descr="C:\Users\IT\Desktop\CANCER_TEEN_CHILD_ARTICLE.jpg"/>
          <p:cNvPicPr>
            <a:picLocks noGrp="1" noChangeAspect="1" noChangeArrowheads="1"/>
          </p:cNvPicPr>
          <p:nvPr>
            <p:ph sz="quarter" idx="2"/>
          </p:nvPr>
        </p:nvPicPr>
        <p:blipFill>
          <a:blip r:embed="rId2" cstate="print"/>
          <a:stretch>
            <a:fillRect/>
          </a:stretch>
        </p:blipFill>
        <p:spPr bwMode="auto">
          <a:xfrm>
            <a:off x="714348" y="2000240"/>
            <a:ext cx="4000528" cy="38576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BLOOD, 15 AUGUST 2004  VOLUME 104, NUMBER 4</a:t>
            </a:r>
            <a:endParaRPr lang="fa-IR"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28596" y="1571612"/>
            <a:ext cx="8429684"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Protocol 26 </a:t>
            </a:r>
            <a:r>
              <a:rPr lang="en-US" b="1" dirty="0" err="1" smtClean="0">
                <a:solidFill>
                  <a:schemeClr val="tx1"/>
                </a:solidFill>
              </a:rPr>
              <a:t>Thalassemia</a:t>
            </a:r>
            <a:r>
              <a:rPr lang="en-US" b="1" dirty="0" smtClean="0">
                <a:solidFill>
                  <a:schemeClr val="tx1"/>
                </a:solidFill>
              </a:rPr>
              <a:t> &lt;17y </a:t>
            </a:r>
            <a:endParaRPr lang="fa-IR" b="1" dirty="0">
              <a:solidFill>
                <a:schemeClr val="tx1"/>
              </a:solidFill>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642910" y="1785926"/>
            <a:ext cx="7643866"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6600" b="1" dirty="0" smtClean="0">
                <a:solidFill>
                  <a:srgbClr val="002060"/>
                </a:solidFill>
              </a:rPr>
              <a:t>HSCT</a:t>
            </a:r>
            <a:endParaRPr lang="fa-IR" sz="6600" b="1" dirty="0">
              <a:solidFill>
                <a:srgbClr val="002060"/>
              </a:solidFill>
            </a:endParaRPr>
          </a:p>
        </p:txBody>
      </p:sp>
      <p:sp>
        <p:nvSpPr>
          <p:cNvPr id="6" name="Content Placeholder 5"/>
          <p:cNvSpPr>
            <a:spLocks noGrp="1"/>
          </p:cNvSpPr>
          <p:nvPr>
            <p:ph sz="quarter" idx="1"/>
          </p:nvPr>
        </p:nvSpPr>
        <p:spPr/>
        <p:txBody>
          <a:bodyPr>
            <a:normAutofit fontScale="92500" lnSpcReduction="20000"/>
          </a:bodyPr>
          <a:lstStyle/>
          <a:p>
            <a:pPr algn="l" rtl="0"/>
            <a:r>
              <a:rPr lang="en-US" dirty="0" smtClean="0"/>
              <a:t>HSCT is a </a:t>
            </a:r>
            <a:r>
              <a:rPr lang="fa-IR" dirty="0" smtClean="0"/>
              <a:t>  </a:t>
            </a:r>
            <a:r>
              <a:rPr lang="en-US" dirty="0" smtClean="0"/>
              <a:t>potentially curative therapeutic approach for a variety of Malignant and </a:t>
            </a:r>
            <a:r>
              <a:rPr lang="en-US" dirty="0" err="1" smtClean="0"/>
              <a:t>NonMalignant</a:t>
            </a:r>
            <a:r>
              <a:rPr lang="en-US" dirty="0" smtClean="0"/>
              <a:t> diseases</a:t>
            </a:r>
          </a:p>
          <a:p>
            <a:pPr algn="l" rtl="0"/>
            <a:endParaRPr lang="en-US" b="1" dirty="0" smtClean="0"/>
          </a:p>
          <a:p>
            <a:pPr algn="l" rtl="0"/>
            <a:r>
              <a:rPr lang="en-US" b="1" dirty="0" smtClean="0"/>
              <a:t> Malignant Disorders; </a:t>
            </a:r>
            <a:r>
              <a:rPr lang="en-US" dirty="0" smtClean="0"/>
              <a:t>Conditioning regimens </a:t>
            </a:r>
            <a:r>
              <a:rPr lang="en-US" b="1" dirty="0" smtClean="0"/>
              <a:t>as part of the procedure- to achieve 2 goals;</a:t>
            </a:r>
          </a:p>
          <a:p>
            <a:pPr algn="l" rtl="0">
              <a:buFont typeface="Wingdings" pitchFamily="2" charset="2"/>
              <a:buChar char="Ø"/>
            </a:pPr>
            <a:r>
              <a:rPr lang="en-US" dirty="0" err="1" smtClean="0"/>
              <a:t>Sufﬁcient</a:t>
            </a:r>
            <a:r>
              <a:rPr lang="en-US" dirty="0" smtClean="0"/>
              <a:t> </a:t>
            </a:r>
            <a:r>
              <a:rPr lang="en-US" dirty="0" err="1" smtClean="0"/>
              <a:t>Immunoablation</a:t>
            </a:r>
            <a:r>
              <a:rPr lang="en-US" dirty="0" smtClean="0"/>
              <a:t> to prevent </a:t>
            </a:r>
            <a:r>
              <a:rPr lang="en-US" b="1" dirty="0" smtClean="0"/>
              <a:t>Graft Rejection </a:t>
            </a:r>
            <a:r>
              <a:rPr lang="en-US" dirty="0" smtClean="0"/>
              <a:t>&amp; </a:t>
            </a:r>
            <a:r>
              <a:rPr lang="en-US" b="1" dirty="0" smtClean="0"/>
              <a:t>Reduce the Tumor burden.</a:t>
            </a:r>
          </a:p>
          <a:p>
            <a:pPr algn="l" rtl="0">
              <a:buFont typeface="Wingdings" pitchFamily="2" charset="2"/>
              <a:buChar char="Ø"/>
            </a:pPr>
            <a:r>
              <a:rPr lang="en-US" dirty="0" smtClean="0"/>
              <a:t>Immunologic Reactions of donor cells against malignant host cells (</a:t>
            </a:r>
            <a:r>
              <a:rPr lang="en-US" dirty="0" err="1" smtClean="0"/>
              <a:t>ie</a:t>
            </a:r>
            <a:r>
              <a:rPr lang="en-US" dirty="0" smtClean="0"/>
              <a:t>, graft-versus-tumor [GVT] effects) : </a:t>
            </a:r>
            <a:r>
              <a:rPr lang="en-US" b="1" dirty="0" smtClean="0">
                <a:solidFill>
                  <a:srgbClr val="C00000"/>
                </a:solidFill>
              </a:rPr>
              <a:t>RIC   </a:t>
            </a:r>
            <a:r>
              <a:rPr lang="en-US" b="1" dirty="0" err="1" smtClean="0">
                <a:solidFill>
                  <a:srgbClr val="C00000"/>
                </a:solidFill>
              </a:rPr>
              <a:t>Conditiong</a:t>
            </a:r>
            <a:r>
              <a:rPr lang="en-US" b="1" dirty="0" smtClean="0">
                <a:solidFill>
                  <a:srgbClr val="C00000"/>
                </a:solidFill>
              </a:rPr>
              <a:t>  </a:t>
            </a:r>
          </a:p>
          <a:p>
            <a:pPr algn="l" rtl="0">
              <a:buFont typeface="Courier New" pitchFamily="49" charset="0"/>
              <a:buChar char="o"/>
            </a:pPr>
            <a:r>
              <a:rPr lang="en-US" b="1" dirty="0" smtClean="0">
                <a:solidFill>
                  <a:srgbClr val="C00000"/>
                </a:solidFill>
              </a:rPr>
              <a:t>Applicable to Older and Medically </a:t>
            </a:r>
            <a:r>
              <a:rPr lang="en-US" b="1" dirty="0" err="1" smtClean="0">
                <a:solidFill>
                  <a:srgbClr val="C00000"/>
                </a:solidFill>
              </a:rPr>
              <a:t>inﬁrm</a:t>
            </a:r>
            <a:r>
              <a:rPr lang="en-US" b="1" dirty="0" smtClean="0">
                <a:solidFill>
                  <a:srgbClr val="C00000"/>
                </a:solidFill>
              </a:rPr>
              <a:t> patients)</a:t>
            </a:r>
            <a:endParaRPr lang="fa-IR"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t>Classification of </a:t>
            </a:r>
            <a:r>
              <a:rPr lang="en-US" b="1" dirty="0" err="1" smtClean="0"/>
              <a:t>Conditiong</a:t>
            </a:r>
            <a:r>
              <a:rPr lang="en-US" b="1" dirty="0" smtClean="0"/>
              <a:t> regimen </a:t>
            </a:r>
            <a:endParaRPr lang="fa-IR" b="1" dirty="0"/>
          </a:p>
        </p:txBody>
      </p:sp>
      <p:sp>
        <p:nvSpPr>
          <p:cNvPr id="3" name="Content Placeholder 2"/>
          <p:cNvSpPr>
            <a:spLocks noGrp="1"/>
          </p:cNvSpPr>
          <p:nvPr>
            <p:ph sz="quarter" idx="1"/>
          </p:nvPr>
        </p:nvSpPr>
        <p:spPr/>
        <p:txBody>
          <a:bodyPr>
            <a:normAutofit fontScale="70000" lnSpcReduction="20000"/>
          </a:bodyPr>
          <a:lstStyle/>
          <a:p>
            <a:pPr algn="l" rtl="0"/>
            <a:r>
              <a:rPr lang="en-US" sz="4600" b="1" dirty="0" smtClean="0"/>
              <a:t>(CIBMTR):  Meeting 2006</a:t>
            </a:r>
          </a:p>
          <a:p>
            <a:pPr algn="l" rtl="0"/>
            <a:r>
              <a:rPr lang="en-US" sz="3600" b="1" dirty="0" smtClean="0"/>
              <a:t>High-dose (</a:t>
            </a:r>
            <a:r>
              <a:rPr lang="en-US" sz="3600" b="1" dirty="0" err="1" smtClean="0"/>
              <a:t>myeloablative</a:t>
            </a:r>
            <a:r>
              <a:rPr lang="en-US" sz="3600" b="1" dirty="0" smtClean="0"/>
              <a:t>); </a:t>
            </a:r>
            <a:r>
              <a:rPr lang="en-US" b="1" dirty="0" err="1" smtClean="0"/>
              <a:t>Alkylating</a:t>
            </a:r>
            <a:r>
              <a:rPr lang="en-US" b="1" dirty="0" smtClean="0"/>
              <a:t> agents (single or </a:t>
            </a:r>
            <a:r>
              <a:rPr lang="en-US" b="1" dirty="0" smtClean="0">
                <a:solidFill>
                  <a:srgbClr val="C00000"/>
                </a:solidFill>
              </a:rPr>
              <a:t>multiple) with or without TBI,  ablate marrow </a:t>
            </a:r>
            <a:r>
              <a:rPr lang="en-US" b="1" dirty="0" err="1" smtClean="0">
                <a:solidFill>
                  <a:srgbClr val="C00000"/>
                </a:solidFill>
              </a:rPr>
              <a:t>hematopoiesis,</a:t>
            </a:r>
            <a:r>
              <a:rPr lang="en-US" b="1" dirty="0" err="1" smtClean="0"/>
              <a:t>not</a:t>
            </a:r>
            <a:r>
              <a:rPr lang="en-US" b="1" dirty="0" smtClean="0"/>
              <a:t> allowing </a:t>
            </a:r>
            <a:r>
              <a:rPr lang="en-US" b="1" dirty="0" err="1" smtClean="0">
                <a:solidFill>
                  <a:srgbClr val="C00000"/>
                </a:solidFill>
              </a:rPr>
              <a:t>autologous</a:t>
            </a:r>
            <a:r>
              <a:rPr lang="en-US" b="1" dirty="0" smtClean="0">
                <a:solidFill>
                  <a:srgbClr val="C00000"/>
                </a:solidFill>
              </a:rPr>
              <a:t> hematologic recovery</a:t>
            </a:r>
          </a:p>
          <a:p>
            <a:pPr algn="l" rtl="0"/>
            <a:endParaRPr lang="en-US" sz="4100" b="1" dirty="0" smtClean="0">
              <a:solidFill>
                <a:srgbClr val="C00000"/>
              </a:solidFill>
            </a:endParaRPr>
          </a:p>
          <a:p>
            <a:pPr algn="l" rtl="0"/>
            <a:r>
              <a:rPr lang="en-US" sz="4100" b="1" dirty="0" smtClean="0"/>
              <a:t>Reduced-intensity regimens </a:t>
            </a:r>
            <a:r>
              <a:rPr lang="en-US" b="1" dirty="0" smtClean="0"/>
              <a:t>;Do not </a:t>
            </a:r>
            <a:r>
              <a:rPr lang="en-US" b="1" dirty="0" err="1" smtClean="0"/>
              <a:t>ﬁt</a:t>
            </a:r>
            <a:r>
              <a:rPr lang="en-US" b="1" dirty="0" smtClean="0"/>
              <a:t> the </a:t>
            </a:r>
            <a:r>
              <a:rPr lang="en-US" b="1" dirty="0" err="1" smtClean="0"/>
              <a:t>deﬁnition</a:t>
            </a:r>
            <a:r>
              <a:rPr lang="en-US" b="1" dirty="0" smtClean="0"/>
              <a:t> for   Mac  or non </a:t>
            </a:r>
            <a:r>
              <a:rPr lang="en-US" b="1" dirty="0" err="1" smtClean="0"/>
              <a:t>MAC,prolonged</a:t>
            </a:r>
            <a:r>
              <a:rPr lang="en-US" b="1" dirty="0" smtClean="0"/>
              <a:t> </a:t>
            </a:r>
            <a:r>
              <a:rPr lang="en-US" b="1" dirty="0" err="1" smtClean="0"/>
              <a:t>Cytopenias</a:t>
            </a:r>
            <a:r>
              <a:rPr lang="en-US" b="1" dirty="0" smtClean="0"/>
              <a:t>, and they require HSC   support</a:t>
            </a:r>
          </a:p>
          <a:p>
            <a:pPr algn="l" rtl="0">
              <a:buFont typeface="Courier New" pitchFamily="49" charset="0"/>
              <a:buChar char="o"/>
            </a:pPr>
            <a:r>
              <a:rPr lang="en-US" sz="3800" b="1" u="sng" dirty="0" smtClean="0">
                <a:solidFill>
                  <a:srgbClr val="C00000"/>
                </a:solidFill>
              </a:rPr>
              <a:t>Differentiation  RIC regimens from MAC </a:t>
            </a:r>
            <a:r>
              <a:rPr lang="en-US" sz="3800" b="1" dirty="0" smtClean="0">
                <a:solidFill>
                  <a:srgbClr val="C00000"/>
                </a:solidFill>
              </a:rPr>
              <a:t>:Dose of </a:t>
            </a:r>
            <a:r>
              <a:rPr lang="en-US" sz="3800" b="1" dirty="0" err="1" smtClean="0">
                <a:solidFill>
                  <a:srgbClr val="C00000"/>
                </a:solidFill>
              </a:rPr>
              <a:t>alkylating</a:t>
            </a:r>
            <a:r>
              <a:rPr lang="en-US" sz="3800" b="1" dirty="0" smtClean="0">
                <a:solidFill>
                  <a:srgbClr val="C00000"/>
                </a:solidFill>
              </a:rPr>
              <a:t> agents or TBI is generally reduced by 30%</a:t>
            </a:r>
          </a:p>
          <a:p>
            <a:pPr algn="l" rtl="0">
              <a:buFont typeface="Courier New" pitchFamily="49" charset="0"/>
              <a:buChar char="o"/>
            </a:pPr>
            <a:endParaRPr lang="en-US" sz="3800" b="1" dirty="0" smtClean="0">
              <a:solidFill>
                <a:srgbClr val="C00000"/>
              </a:solidFill>
            </a:endParaRPr>
          </a:p>
          <a:p>
            <a:pPr algn="l" rtl="0">
              <a:buFont typeface="Courier New" pitchFamily="49" charset="0"/>
              <a:buChar char="o"/>
            </a:pPr>
            <a:r>
              <a:rPr lang="en-US" sz="4400" b="1" dirty="0" err="1" smtClean="0"/>
              <a:t>Nonmyeloablat</a:t>
            </a:r>
            <a:r>
              <a:rPr lang="en-US" sz="4400" dirty="0" err="1" smtClean="0"/>
              <a:t>ive</a:t>
            </a:r>
            <a:r>
              <a:rPr lang="en-US" sz="4400" dirty="0" smtClean="0"/>
              <a:t> ; M</a:t>
            </a:r>
            <a:r>
              <a:rPr lang="en-US" sz="3200" b="1" dirty="0" smtClean="0"/>
              <a:t>inimal </a:t>
            </a:r>
            <a:r>
              <a:rPr lang="en-US" sz="3200" b="1" dirty="0" err="1" smtClean="0"/>
              <a:t>Cytopenias</a:t>
            </a:r>
            <a:r>
              <a:rPr lang="en-US" sz="3200" b="1" dirty="0" smtClean="0"/>
              <a:t>,</a:t>
            </a:r>
            <a:r>
              <a:rPr lang="en-US" sz="3200" dirty="0" smtClean="0"/>
              <a:t> </a:t>
            </a:r>
            <a:r>
              <a:rPr lang="en-US" sz="3200" dirty="0" smtClean="0">
                <a:solidFill>
                  <a:srgbClr val="C00000"/>
                </a:solidFill>
              </a:rPr>
              <a:t>do </a:t>
            </a:r>
            <a:r>
              <a:rPr lang="en-US" sz="3200" b="1" dirty="0" smtClean="0">
                <a:solidFill>
                  <a:srgbClr val="C00000"/>
                </a:solidFill>
              </a:rPr>
              <a:t>not </a:t>
            </a:r>
            <a:r>
              <a:rPr lang="en-US" sz="3200" b="1" dirty="0" smtClean="0"/>
              <a:t>require stem cell support.</a:t>
            </a:r>
            <a:endParaRPr lang="fa-IR" sz="32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optimal conditioning regimen</a:t>
            </a:r>
            <a:endParaRPr lang="fa-IR" b="1" dirty="0">
              <a:solidFill>
                <a:schemeClr val="tx1"/>
              </a:solidFill>
            </a:endParaRPr>
          </a:p>
        </p:txBody>
      </p:sp>
      <p:sp>
        <p:nvSpPr>
          <p:cNvPr id="3" name="Content Placeholder 2"/>
          <p:cNvSpPr>
            <a:spLocks noGrp="1"/>
          </p:cNvSpPr>
          <p:nvPr>
            <p:ph sz="quarter" idx="1"/>
          </p:nvPr>
        </p:nvSpPr>
        <p:spPr/>
        <p:txBody>
          <a:bodyPr>
            <a:normAutofit/>
          </a:bodyPr>
          <a:lstStyle/>
          <a:p>
            <a:pPr algn="l" rtl="0"/>
            <a:endParaRPr lang="en-US" b="1" dirty="0" smtClean="0"/>
          </a:p>
          <a:p>
            <a:pPr algn="l" rtl="0"/>
            <a:r>
              <a:rPr lang="en-US" b="1" dirty="0" smtClean="0"/>
              <a:t>selecting the optimal conditioning regimen for any given patient need to be considered:</a:t>
            </a:r>
          </a:p>
          <a:p>
            <a:pPr algn="l" rtl="0">
              <a:buFont typeface="Wingdings" pitchFamily="2" charset="2"/>
              <a:buChar char="Ø"/>
            </a:pPr>
            <a:r>
              <a:rPr lang="en-US" b="1" dirty="0" smtClean="0"/>
              <a:t>Disease-related factors such as :Diagnosis and remission status</a:t>
            </a:r>
          </a:p>
          <a:p>
            <a:pPr algn="l" rtl="0">
              <a:buFont typeface="Wingdings" pitchFamily="2" charset="2"/>
              <a:buChar char="Ø"/>
            </a:pPr>
            <a:r>
              <a:rPr lang="en-US" b="1" dirty="0" smtClean="0"/>
              <a:t>patient-related factors including Age, donor availability, and presence of </a:t>
            </a:r>
            <a:r>
              <a:rPr lang="en-US" b="1" dirty="0" err="1" smtClean="0"/>
              <a:t>comorbid</a:t>
            </a:r>
            <a:r>
              <a:rPr lang="en-US" b="1" dirty="0" smtClean="0"/>
              <a:t> conditions</a:t>
            </a:r>
            <a:endParaRPr lang="fa-IR"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1751</TotalTime>
  <Words>2819</Words>
  <Application>Microsoft Office PowerPoint</Application>
  <PresentationFormat>On-screen Show (4:3)</PresentationFormat>
  <Paragraphs>329</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Median</vt:lpstr>
      <vt:lpstr>In The  Name of GoD  conditioning regimeni  in   peditaric  Hematopoietic Stem Cell   transplantation </vt:lpstr>
      <vt:lpstr>Conditioning regimens  For  hematopoietic cell transplantation Boglarka Gyurkocza. BLOOD, 17 JULY 2014 x VOLUME 124,Nu3. USA</vt:lpstr>
      <vt:lpstr>معرفی بیمار</vt:lpstr>
      <vt:lpstr>معرفی بیمار </vt:lpstr>
      <vt:lpstr>BLOOD, 15 AUGUST 2004  VOLUME 104, NUMBER 4</vt:lpstr>
      <vt:lpstr>Protocol 26 Thalassemia &lt;17y </vt:lpstr>
      <vt:lpstr>HSCT</vt:lpstr>
      <vt:lpstr> Classification of Conditiong regimen </vt:lpstr>
      <vt:lpstr>optimal conditioning regimen</vt:lpstr>
      <vt:lpstr>USA.Cori M. Abikoff.2014</vt:lpstr>
      <vt:lpstr> HSCT in Pediatrics USA.2012</vt:lpstr>
      <vt:lpstr>Satwani et al. / Biol Blood Marrow Transplant 19 (2013).USA Mortality rate in Children</vt:lpstr>
      <vt:lpstr>Reduced Intensity Conditioning and Hematopoietic Stem Cell  Transplantation in Pediatric Nonmalignant Disease: Cori M. Abikoff M.2014. .A New Therapeutic Paradigm</vt:lpstr>
      <vt:lpstr> Conditioning</vt:lpstr>
      <vt:lpstr> Conditioning Regimen</vt:lpstr>
      <vt:lpstr>High-dose conditioning regimens TBI-based regimens</vt:lpstr>
      <vt:lpstr>  MAC regimen European practice in Pediatric Bone Marrow Transplantation .2008.K Vettenranta, </vt:lpstr>
      <vt:lpstr>BMT.2008.TBI</vt:lpstr>
      <vt:lpstr>Transplantation Conditioning Regimens and Outcomes after Allo HSCT  in Children and Adolescents with Acute Lymphoblastic Leukemia .USA.2012.james Tracey</vt:lpstr>
      <vt:lpstr>High-dose chemotherapy-based regimens</vt:lpstr>
      <vt:lpstr>Busulphan</vt:lpstr>
      <vt:lpstr>Impact of Conditioning Regimen on Outcomes for Children with Acute Myeloid Leukemia Undergoing Transplantation in First Complete Remission. An Analysis on Behalf of the Pediatric Disease Working Party of the European Group for Blood and Marrow Transplantation. Lucchini G. Send to Biol Blood Marrow Transplant. 2017. </vt:lpstr>
      <vt:lpstr>  Allo-SCT using BU, CY and melphalan for children with AML in second CR. R Beier. Bone Marrow Transplantation (2013)  </vt:lpstr>
      <vt:lpstr>Radioimmuno therapy-based regimens</vt:lpstr>
      <vt:lpstr>Anti-T cell antibody-containing regimens</vt:lpstr>
      <vt:lpstr>ATG in paediatric haemopoietic stem cell transplantation Spain.The lancet hematology.2015.Diaz, M. A</vt:lpstr>
      <vt:lpstr>Reduced intensity &amp; Nonmyeloablative conditioning regimens</vt:lpstr>
      <vt:lpstr>RIC,2014</vt:lpstr>
      <vt:lpstr>Immunosuppressive and myelosuppressive potency.</vt:lpstr>
      <vt:lpstr> Examples of RIC and nonmyeloablative regimens .according to commonly used agents and combination.  Blood , 17 JULY 2014 x VOLUME 124, NUMBER 3</vt:lpstr>
      <vt:lpstr>Percentage of RIC allo-HCTs, registered with CIBMTR, 1998 to 2011by year of transplant and disease, </vt:lpstr>
      <vt:lpstr>purine analogs/ In RIC </vt:lpstr>
      <vt:lpstr> Comparison of Transplantation with RIC &amp; MAC for children   Japan :  Blood 2105. ALL  </vt:lpstr>
      <vt:lpstr>Japan .  Blood .2015  OS and cumulative incidence of Relapse of children who underwent .  transplantation at CR1, CR2, and advanced stages with RIC&amp;MAC</vt:lpstr>
      <vt:lpstr>Fludarabine and Exposure-Targeted Busulfan Compares Favorably with Bu-Cy in Pediatric HSCT. Maintaining Efﬁcacy with Less Toxicity.  Bartelink. 2014 .American Society for Blood and Marrow Transplantation</vt:lpstr>
      <vt:lpstr>Fludarabine and Exposure-Targeted Busulfan Compares Favorably with Bu-Cy in Pediatric HSCT. Maintaining Efﬁcacy with Less Toxicity. I.H. Bartelink. 2014 American Society for Blood and Marrow Transplantation</vt:lpstr>
      <vt:lpstr>Results</vt:lpstr>
      <vt:lpstr>Results</vt:lpstr>
      <vt:lpstr>VOD (A), aGVHD (B), cGVHD (C), and IPS (D) by treatment cohort in 50  patients treated with BuCy(Mel)  &amp; and in 64 patients treated with FluBu</vt:lpstr>
      <vt:lpstr>Transplantation-Related Mortality, Graft Failure, and Survival after Reduced-Toxicity Conditioning and ALLo HSCT in 100 Consecutive Pediatric Recipient.  Prakash Satwani.Usa.2012</vt:lpstr>
      <vt:lpstr>Transplantation-Related Mortality, Graft Failure, and Survival after Reduced-Toxicity Conditioning and ALLo HSCT in 100 Consecutive Pediatric Recipient. Prakash Satwani.Usa.2012</vt:lpstr>
      <vt:lpstr>Anti Cd 52 , Alemtuzumab</vt:lpstr>
      <vt:lpstr>Lymphoid  malignancy</vt:lpstr>
      <vt:lpstr> Neuroblastoma COG protocol</vt:lpstr>
      <vt:lpstr>Treosulfan for Conditioning in Children and Adolescents Before Hematopoietic Stem Cell Transplantation (HSCT) .Christina Peters.2013</vt:lpstr>
      <vt:lpstr> Conclusion</vt:lpstr>
      <vt:lpstr>Conclusion</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dc:creator>
  <cp:lastModifiedBy>morched02</cp:lastModifiedBy>
  <cp:revision>30</cp:revision>
  <dcterms:created xsi:type="dcterms:W3CDTF">2018-12-22T16:44:31Z</dcterms:created>
  <dcterms:modified xsi:type="dcterms:W3CDTF">2018-12-27T07:02:46Z</dcterms:modified>
</cp:coreProperties>
</file>