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6"/>
  </p:notesMasterIdLst>
  <p:sldIdLst>
    <p:sldId id="256" r:id="rId2"/>
    <p:sldId id="369" r:id="rId3"/>
    <p:sldId id="257" r:id="rId4"/>
    <p:sldId id="276" r:id="rId5"/>
    <p:sldId id="283" r:id="rId6"/>
    <p:sldId id="274" r:id="rId7"/>
    <p:sldId id="288" r:id="rId8"/>
    <p:sldId id="275" r:id="rId9"/>
    <p:sldId id="329" r:id="rId10"/>
    <p:sldId id="258" r:id="rId11"/>
    <p:sldId id="278" r:id="rId12"/>
    <p:sldId id="277" r:id="rId13"/>
    <p:sldId id="281" r:id="rId14"/>
    <p:sldId id="292" r:id="rId15"/>
    <p:sldId id="259" r:id="rId16"/>
    <p:sldId id="289" r:id="rId17"/>
    <p:sldId id="293" r:id="rId18"/>
    <p:sldId id="291" r:id="rId19"/>
    <p:sldId id="363" r:id="rId20"/>
    <p:sldId id="361" r:id="rId21"/>
    <p:sldId id="368" r:id="rId22"/>
    <p:sldId id="294" r:id="rId23"/>
    <p:sldId id="297" r:id="rId24"/>
    <p:sldId id="302" r:id="rId25"/>
    <p:sldId id="295" r:id="rId26"/>
    <p:sldId id="370" r:id="rId27"/>
    <p:sldId id="351" r:id="rId28"/>
    <p:sldId id="352" r:id="rId29"/>
    <p:sldId id="298" r:id="rId30"/>
    <p:sldId id="350" r:id="rId31"/>
    <p:sldId id="330" r:id="rId32"/>
    <p:sldId id="299" r:id="rId33"/>
    <p:sldId id="331" r:id="rId34"/>
    <p:sldId id="332" r:id="rId35"/>
    <p:sldId id="335" r:id="rId36"/>
    <p:sldId id="304" r:id="rId37"/>
    <p:sldId id="305" r:id="rId38"/>
    <p:sldId id="353" r:id="rId39"/>
    <p:sldId id="338" r:id="rId40"/>
    <p:sldId id="359" r:id="rId41"/>
    <p:sldId id="354" r:id="rId42"/>
    <p:sldId id="365" r:id="rId43"/>
    <p:sldId id="371" r:id="rId44"/>
    <p:sldId id="364" r:id="rId45"/>
    <p:sldId id="366" r:id="rId46"/>
    <p:sldId id="343" r:id="rId47"/>
    <p:sldId id="307" r:id="rId48"/>
    <p:sldId id="344" r:id="rId49"/>
    <p:sldId id="349" r:id="rId50"/>
    <p:sldId id="345" r:id="rId51"/>
    <p:sldId id="372" r:id="rId52"/>
    <p:sldId id="309" r:id="rId53"/>
    <p:sldId id="327" r:id="rId54"/>
    <p:sldId id="367" r:id="rId5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9" d="100"/>
          <a:sy n="69" d="100"/>
        </p:scale>
        <p:origin x="-111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AA4EEF-6178-4F09-8A31-7E2A506E69F2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400037-8096-49EB-8925-10657701C23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00037-8096-49EB-8925-10657701C236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77C9-1342-4C10-9CFA-179E68E8A549}" type="datetimeFigureOut">
              <a:rPr lang="fa-IR" smtClean="0"/>
              <a:pPr/>
              <a:t>26/09/1440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A3A1-F807-4683-B868-A78550F0E96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Waespe%20N%5bAuthor%5d&amp;cauthor=true&amp;cauthor_uid=27540140" TargetMode="External"/><Relationship Id="rId2" Type="http://schemas.openxmlformats.org/officeDocument/2006/relationships/hyperlink" Target="https://onlinelibrary.wiley.com/action/doSearch?ContribAuthorStored=Hasle,+Henri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oodjournal.org/content/early/2018/02/06/blood-2017-09-765214" TargetMode="External"/><Relationship Id="rId4" Type="http://schemas.openxmlformats.org/officeDocument/2006/relationships/hyperlink" Target="https://www.ncbi.nlm.nih.gov/pmc/articles/PMC5479623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action/doSearch?ContribAuthorStored=Hasle,+Henrik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47962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Waespe%20N%5bAuthor%5d&amp;cauthor=true&amp;cauthor_uid=27540140" TargetMode="External"/><Relationship Id="rId2" Type="http://schemas.openxmlformats.org/officeDocument/2006/relationships/hyperlink" Target="https://onlinelibrary.wiley.com/action/doSearch?ContribAuthorStored=Hasle,+Henri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oodjournal.org/content/early/2018/02/06/blood-2017-09-765214" TargetMode="External"/><Relationship Id="rId4" Type="http://schemas.openxmlformats.org/officeDocument/2006/relationships/hyperlink" Target="https://www.ncbi.nlm.nih.gov/pmc/articles/PMC5479623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</a:t>
            </a:r>
            <a:r>
              <a:rPr lang="fa-IR" b="1" dirty="0" smtClean="0"/>
              <a:t>n the name of God</a:t>
            </a:r>
            <a:br>
              <a:rPr lang="fa-IR" b="1" dirty="0" smtClean="0"/>
            </a:br>
            <a:r>
              <a:rPr lang="fa-IR" b="1" dirty="0" smtClean="0"/>
              <a:t> 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rmAutofit lnSpcReduction="10000"/>
          </a:bodyPr>
          <a:lstStyle/>
          <a:p>
            <a:pPr rtl="0"/>
            <a:r>
              <a:rPr lang="fa-IR" sz="4000" b="1" dirty="0" smtClean="0">
                <a:solidFill>
                  <a:schemeClr val="tx1"/>
                </a:solidFill>
              </a:rPr>
              <a:t>Case Presentation</a:t>
            </a:r>
          </a:p>
          <a:p>
            <a:pPr rtl="0"/>
            <a:r>
              <a:rPr lang="fa-IR" sz="4000" b="1" dirty="0" smtClean="0">
                <a:solidFill>
                  <a:srgbClr val="C00000"/>
                </a:solidFill>
              </a:rPr>
              <a:t>Myelodysplastic Syndrome</a:t>
            </a:r>
          </a:p>
          <a:p>
            <a:pPr rtl="0"/>
            <a:r>
              <a:rPr lang="fa-IR" sz="4000" b="1" dirty="0" smtClean="0">
                <a:solidFill>
                  <a:srgbClr val="C00000"/>
                </a:solidFill>
              </a:rPr>
              <a:t>)MDS</a:t>
            </a:r>
            <a:r>
              <a:rPr lang="fa-IR" sz="4000" dirty="0" smtClean="0">
                <a:solidFill>
                  <a:srgbClr val="C00000"/>
                </a:solidFill>
              </a:rPr>
              <a:t> </a:t>
            </a:r>
            <a:r>
              <a:rPr lang="fa-IR" sz="4000" b="1" dirty="0" smtClean="0">
                <a:solidFill>
                  <a:srgbClr val="C00000"/>
                </a:solidFill>
              </a:rPr>
              <a:t>&amp; HSCT</a:t>
            </a:r>
            <a:r>
              <a:rPr lang="en-US" sz="4000" b="1" dirty="0" smtClean="0">
                <a:solidFill>
                  <a:srgbClr val="C00000"/>
                </a:solidFill>
              </a:rPr>
              <a:t>)</a:t>
            </a:r>
          </a:p>
          <a:p>
            <a:pPr rtl="0"/>
            <a:endParaRPr lang="en-US" sz="4000" b="1" dirty="0" smtClean="0">
              <a:solidFill>
                <a:srgbClr val="C00000"/>
              </a:solidFill>
            </a:endParaRPr>
          </a:p>
          <a:p>
            <a:pPr rtl="0"/>
            <a:r>
              <a:rPr lang="en-US" sz="3000" b="1" dirty="0" err="1" smtClean="0">
                <a:solidFill>
                  <a:schemeClr val="tx1"/>
                </a:solidFill>
              </a:rPr>
              <a:t>Bibi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Shahin</a:t>
            </a:r>
            <a:r>
              <a:rPr lang="en-US" sz="3000" b="1" dirty="0" smtClean="0">
                <a:solidFill>
                  <a:schemeClr val="tx1"/>
                </a:solidFill>
              </a:rPr>
              <a:t> Shamsian.MD</a:t>
            </a:r>
            <a:endParaRPr lang="fa-IR" sz="3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Visit in </a:t>
            </a:r>
            <a:r>
              <a:rPr lang="en-US" b="1" dirty="0" err="1" smtClean="0"/>
              <a:t>Mofid</a:t>
            </a:r>
            <a:r>
              <a:rPr lang="en-US" b="1" dirty="0" smtClean="0"/>
              <a:t> children hospital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smtClean="0"/>
              <a:t>PE: severe  </a:t>
            </a:r>
            <a:r>
              <a:rPr lang="en-US" b="1" dirty="0" err="1" smtClean="0"/>
              <a:t>ecchymoses</a:t>
            </a:r>
            <a:r>
              <a:rPr lang="en-US" b="1" dirty="0" smtClean="0"/>
              <a:t> and pallor, No </a:t>
            </a:r>
            <a:r>
              <a:rPr lang="en-US" b="1" dirty="0" err="1" smtClean="0"/>
              <a:t>organomegaly</a:t>
            </a:r>
            <a:endParaRPr lang="en-US" b="1" dirty="0" smtClean="0"/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WBC : 5500        PMN: 46%           L; 49%           RBC ; 2 320 000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 HB;6.5    MCV; 86    MCH: 28       Plate ; 23000 </a:t>
            </a:r>
          </a:p>
          <a:p>
            <a:pPr algn="l" rtl="0"/>
            <a:r>
              <a:rPr lang="en-US" dirty="0" err="1" smtClean="0"/>
              <a:t>Neg</a:t>
            </a:r>
            <a:r>
              <a:rPr lang="en-US" dirty="0" smtClean="0"/>
              <a:t>  </a:t>
            </a:r>
            <a:r>
              <a:rPr lang="en-US" dirty="0" err="1" smtClean="0"/>
              <a:t>coombs</a:t>
            </a:r>
            <a:r>
              <a:rPr lang="en-US" dirty="0" smtClean="0"/>
              <a:t>; </a:t>
            </a:r>
            <a:r>
              <a:rPr lang="en-US" dirty="0" err="1" smtClean="0"/>
              <a:t>neg</a:t>
            </a:r>
            <a:r>
              <a:rPr lang="en-US" dirty="0" smtClean="0"/>
              <a:t>              </a:t>
            </a:r>
            <a:r>
              <a:rPr lang="en-US" b="1" dirty="0" err="1" smtClean="0">
                <a:solidFill>
                  <a:srgbClr val="C00000"/>
                </a:solidFill>
              </a:rPr>
              <a:t>Retic</a:t>
            </a:r>
            <a:r>
              <a:rPr lang="en-US" b="1" dirty="0" smtClean="0">
                <a:solidFill>
                  <a:srgbClr val="C00000"/>
                </a:solidFill>
              </a:rPr>
              <a:t> ; 1%</a:t>
            </a:r>
          </a:p>
          <a:p>
            <a:pPr algn="l" rtl="0"/>
            <a:r>
              <a:rPr lang="en-US" dirty="0" smtClean="0"/>
              <a:t>Uric Acid  : </a:t>
            </a:r>
            <a:r>
              <a:rPr lang="en-US" dirty="0" err="1" smtClean="0"/>
              <a:t>Nl</a:t>
            </a:r>
            <a:r>
              <a:rPr lang="en-US" dirty="0" smtClean="0"/>
              <a:t>                     </a:t>
            </a:r>
            <a:r>
              <a:rPr lang="en-US" b="1" dirty="0" smtClean="0">
                <a:solidFill>
                  <a:srgbClr val="C00000"/>
                </a:solidFill>
              </a:rPr>
              <a:t>LDH; 1096,1266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Ferritin</a:t>
            </a:r>
            <a:r>
              <a:rPr lang="en-US" dirty="0" smtClean="0"/>
              <a:t> : 232</a:t>
            </a:r>
            <a:endParaRPr lang="fa-IR" dirty="0" smtClean="0"/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LFT : </a:t>
            </a:r>
            <a:r>
              <a:rPr lang="en-US" dirty="0" err="1" smtClean="0"/>
              <a:t>Nl</a:t>
            </a:r>
            <a:r>
              <a:rPr lang="en-US" dirty="0" smtClean="0"/>
              <a:t>  OT15/PT 30             KT: </a:t>
            </a:r>
            <a:r>
              <a:rPr lang="en-US" dirty="0" err="1" smtClean="0"/>
              <a:t>Nl</a:t>
            </a:r>
            <a:endParaRPr lang="en-US" dirty="0" smtClean="0"/>
          </a:p>
          <a:p>
            <a:pPr algn="l" rtl="0"/>
            <a:r>
              <a:rPr lang="en-US" b="1" dirty="0" smtClean="0"/>
              <a:t>PT , PTT: NL                             BT: </a:t>
            </a:r>
            <a:r>
              <a:rPr lang="en-US" b="1" dirty="0" err="1" smtClean="0"/>
              <a:t>Nl</a:t>
            </a:r>
            <a:r>
              <a:rPr lang="en-US" b="1" dirty="0" smtClean="0"/>
              <a:t>               CD42: </a:t>
            </a:r>
            <a:r>
              <a:rPr lang="en-US" b="1" dirty="0" err="1" smtClean="0"/>
              <a:t>Nl</a:t>
            </a:r>
            <a:endParaRPr lang="en-US" b="1" dirty="0" smtClean="0"/>
          </a:p>
          <a:p>
            <a:pPr algn="l" rtl="0"/>
            <a:r>
              <a:rPr lang="en-US" b="1" dirty="0" err="1" smtClean="0"/>
              <a:t>Parvo</a:t>
            </a:r>
            <a:r>
              <a:rPr lang="en-US" b="1" dirty="0" smtClean="0"/>
              <a:t> virus ;  </a:t>
            </a:r>
            <a:r>
              <a:rPr lang="en-US" b="1" dirty="0" err="1" smtClean="0"/>
              <a:t>Neg</a:t>
            </a:r>
            <a:endParaRPr lang="en-US" b="1" dirty="0" smtClean="0"/>
          </a:p>
          <a:p>
            <a:pPr algn="l" rtl="0"/>
            <a:r>
              <a:rPr lang="en-US" dirty="0" smtClean="0"/>
              <a:t>Virology : </a:t>
            </a:r>
            <a:r>
              <a:rPr lang="en-US" dirty="0" err="1" smtClean="0"/>
              <a:t>Neg</a:t>
            </a:r>
            <a:r>
              <a:rPr lang="en-US" dirty="0" smtClean="0"/>
              <a:t>    </a:t>
            </a:r>
            <a:r>
              <a:rPr lang="en-US" dirty="0" err="1" smtClean="0"/>
              <a:t>HBSAb</a:t>
            </a:r>
            <a:r>
              <a:rPr lang="en-US" dirty="0" smtClean="0"/>
              <a:t> : 500  HIV: </a:t>
            </a:r>
            <a:r>
              <a:rPr lang="en-US" dirty="0" err="1" smtClean="0"/>
              <a:t>neg</a:t>
            </a:r>
            <a:r>
              <a:rPr lang="en-US" dirty="0" smtClean="0"/>
              <a:t>      </a:t>
            </a:r>
            <a:r>
              <a:rPr lang="en-US" b="1" dirty="0" smtClean="0"/>
              <a:t>CVT : </a:t>
            </a:r>
            <a:r>
              <a:rPr lang="en-US" b="1" dirty="0" err="1" smtClean="0"/>
              <a:t>Neg</a:t>
            </a:r>
            <a:r>
              <a:rPr lang="en-US" b="1" dirty="0" smtClean="0"/>
              <a:t> </a:t>
            </a:r>
          </a:p>
          <a:p>
            <a:pPr algn="l" rtl="0"/>
            <a:r>
              <a:rPr lang="en-US" b="1" dirty="0" smtClean="0"/>
              <a:t>CMV , </a:t>
            </a:r>
            <a:r>
              <a:rPr lang="en-US" b="1" dirty="0" err="1" smtClean="0"/>
              <a:t>EbV</a:t>
            </a:r>
            <a:r>
              <a:rPr lang="en-US" b="1" dirty="0" smtClean="0"/>
              <a:t>  PCR : </a:t>
            </a:r>
            <a:r>
              <a:rPr lang="en-US" b="1" dirty="0" err="1" smtClean="0"/>
              <a:t>Neg</a:t>
            </a:r>
            <a:endParaRPr lang="en-US" b="1" dirty="0" smtClean="0"/>
          </a:p>
          <a:p>
            <a:pPr algn="l" rtl="0"/>
            <a:r>
              <a:rPr lang="en-US" b="1" dirty="0" smtClean="0"/>
              <a:t>CXR: NL         Bone survey: </a:t>
            </a:r>
            <a:r>
              <a:rPr lang="en-US" b="1" dirty="0" err="1" smtClean="0"/>
              <a:t>Nl</a:t>
            </a:r>
            <a:r>
              <a:rPr lang="en-US" b="1" dirty="0" smtClean="0"/>
              <a:t>                 SONO: </a:t>
            </a:r>
            <a:r>
              <a:rPr lang="en-US" b="1" dirty="0" err="1" smtClean="0"/>
              <a:t>Nl</a:t>
            </a:r>
            <a:r>
              <a:rPr lang="en-US" b="1" dirty="0" smtClean="0"/>
              <a:t>      ECHO: </a:t>
            </a:r>
            <a:r>
              <a:rPr lang="en-US" b="1" dirty="0" err="1" smtClean="0"/>
              <a:t>Nl</a:t>
            </a:r>
            <a:endParaRPr lang="en-US" b="1" dirty="0" smtClean="0"/>
          </a:p>
          <a:p>
            <a:pPr algn="l" rtl="0"/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26/10/97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700" b="1" dirty="0" smtClean="0"/>
              <a:t>BMA: </a:t>
            </a:r>
            <a:r>
              <a:rPr lang="en-US" sz="2200" dirty="0" err="1" smtClean="0"/>
              <a:t>Cellularity</a:t>
            </a:r>
            <a:r>
              <a:rPr lang="en-US" sz="2200" dirty="0" smtClean="0"/>
              <a:t> : </a:t>
            </a:r>
            <a:r>
              <a:rPr lang="en-US" sz="2200" dirty="0" err="1" smtClean="0"/>
              <a:t>Nl</a:t>
            </a:r>
            <a:r>
              <a:rPr lang="en-US" sz="2200" dirty="0" smtClean="0"/>
              <a:t>,  </a:t>
            </a:r>
            <a:r>
              <a:rPr lang="en-US" sz="2200" b="1" dirty="0" smtClean="0">
                <a:solidFill>
                  <a:srgbClr val="C00000"/>
                </a:solidFill>
              </a:rPr>
              <a:t>increase E series and </a:t>
            </a:r>
            <a:r>
              <a:rPr lang="en-US" sz="2200" b="1" dirty="0" err="1" smtClean="0">
                <a:solidFill>
                  <a:srgbClr val="C00000"/>
                </a:solidFill>
              </a:rPr>
              <a:t>DysE</a:t>
            </a:r>
            <a:r>
              <a:rPr lang="en-US" sz="2200" b="1" dirty="0" smtClean="0">
                <a:solidFill>
                  <a:srgbClr val="C00000"/>
                </a:solidFill>
              </a:rPr>
              <a:t>  </a:t>
            </a:r>
            <a:r>
              <a:rPr lang="en-US" sz="2200" dirty="0" smtClean="0"/>
              <a:t>,Decreased of  MEG , </a:t>
            </a:r>
            <a:r>
              <a:rPr lang="en-US" sz="2700" dirty="0" smtClean="0"/>
              <a:t>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BMB : ?// quality, no </a:t>
            </a:r>
            <a:r>
              <a:rPr lang="en-US" sz="2200" b="1" dirty="0" err="1" smtClean="0">
                <a:solidFill>
                  <a:srgbClr val="C00000"/>
                </a:solidFill>
              </a:rPr>
              <a:t>evidnce</a:t>
            </a:r>
            <a:r>
              <a:rPr lang="en-US" sz="2200" b="1" dirty="0" smtClean="0">
                <a:solidFill>
                  <a:srgbClr val="C00000"/>
                </a:solidFill>
              </a:rPr>
              <a:t> of BM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fa-IR" sz="2000" b="1" dirty="0" smtClean="0"/>
              <a:t>Pathology Report :B</a:t>
            </a:r>
            <a:r>
              <a:rPr lang="en-US" sz="2000" b="1" dirty="0" smtClean="0"/>
              <a:t>M</a:t>
            </a:r>
            <a:r>
              <a:rPr lang="fa-IR" sz="2000" b="1" dirty="0" smtClean="0"/>
              <a:t>A  + touch prep</a:t>
            </a:r>
            <a:r>
              <a:rPr lang="fa-IR" sz="2000" dirty="0" smtClean="0"/>
              <a:t>  pro: </a:t>
            </a:r>
            <a:r>
              <a:rPr lang="en-US" sz="2000" dirty="0" smtClean="0"/>
              <a:t>6%   , </a:t>
            </a:r>
            <a:r>
              <a:rPr lang="en-US" sz="2000" dirty="0" err="1" smtClean="0"/>
              <a:t>myelo</a:t>
            </a:r>
            <a:r>
              <a:rPr lang="en-US" sz="2000" dirty="0" smtClean="0"/>
              <a:t> and meta: 8% ,   Band 2%  &amp; PMN: 8</a:t>
            </a:r>
            <a:r>
              <a:rPr lang="en-US" sz="2000" b="1" dirty="0" smtClean="0"/>
              <a:t>%   E: 38%  ,</a:t>
            </a:r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mmature cells : 8%   </a:t>
            </a:r>
            <a:r>
              <a:rPr lang="en-US" sz="2000" dirty="0" smtClean="0"/>
              <a:t>+ </a:t>
            </a:r>
            <a:r>
              <a:rPr lang="en-US" sz="2000" b="1" dirty="0" err="1" smtClean="0"/>
              <a:t>Dys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erythrpoiesis</a:t>
            </a:r>
            <a:r>
              <a:rPr lang="en-US" sz="2000" dirty="0" smtClean="0"/>
              <a:t>,(large N , multi </a:t>
            </a:r>
            <a:r>
              <a:rPr lang="en-US" sz="2000" dirty="0" err="1" smtClean="0"/>
              <a:t>lobulated</a:t>
            </a:r>
            <a:r>
              <a:rPr lang="en-US" sz="2000" dirty="0" smtClean="0"/>
              <a:t> N, nuclear  budding) </a:t>
            </a:r>
            <a:r>
              <a:rPr lang="en-US" sz="2000" b="1" dirty="0" smtClean="0"/>
              <a:t>Mega </a:t>
            </a:r>
            <a:r>
              <a:rPr lang="en-US" sz="2000" b="1" dirty="0" err="1" smtClean="0"/>
              <a:t>caryocyte</a:t>
            </a:r>
            <a:r>
              <a:rPr lang="en-US" sz="2000" b="1" dirty="0" smtClean="0"/>
              <a:t> is not seen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b="1" dirty="0" smtClean="0"/>
              <a:t>Conclusion : </a:t>
            </a:r>
            <a:r>
              <a:rPr lang="en-US" sz="2700" b="1" dirty="0" err="1" smtClean="0"/>
              <a:t>Dyserythropiesis</a:t>
            </a:r>
            <a:r>
              <a:rPr lang="en-US" sz="2700" b="1" dirty="0" smtClean="0"/>
              <a:t> + increase of immature cells , mild shift to the left M series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a-IR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4286280" cy="25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42876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/>
            </a:r>
            <a:br>
              <a:rPr lang="en-US" sz="2200" b="1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/>
            </a:r>
            <a:br>
              <a:rPr lang="en-US" sz="22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26/10/97A  -CD flow </a:t>
            </a:r>
            <a:r>
              <a:rPr lang="en-US" sz="3600" b="1" dirty="0" err="1" smtClean="0">
                <a:solidFill>
                  <a:srgbClr val="C00000"/>
                </a:solidFill>
              </a:rPr>
              <a:t>cytometry</a:t>
            </a:r>
            <a:r>
              <a:rPr lang="en-US" sz="3600" b="1" dirty="0" smtClean="0">
                <a:solidFill>
                  <a:srgbClr val="C00000"/>
                </a:solidFill>
              </a:rPr>
              <a:t>:   </a:t>
            </a:r>
            <a:r>
              <a:rPr lang="en-US" sz="3600" b="1" dirty="0" err="1" smtClean="0">
                <a:solidFill>
                  <a:srgbClr val="C00000"/>
                </a:solidFill>
              </a:rPr>
              <a:t>Mahak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fa-IR" sz="2200" b="1" dirty="0" smtClean="0"/>
              <a:t>BMA:Mononuclear population- </a:t>
            </a:r>
            <a:r>
              <a:rPr lang="en-US" sz="2200" b="1" dirty="0" smtClean="0"/>
              <a:t>35 </a:t>
            </a:r>
            <a:r>
              <a:rPr lang="fa-IR" sz="2200" b="1" dirty="0" smtClean="0"/>
              <a:t>% all nucleated cells  , Mature T lymphocyte </a:t>
            </a:r>
            <a:br>
              <a:rPr lang="fa-IR" sz="2200" b="1" dirty="0" smtClean="0"/>
            </a:br>
            <a:r>
              <a:rPr lang="en-US" sz="2200" b="1" dirty="0" smtClean="0"/>
              <a:t>Cd34; 1.5%</a:t>
            </a:r>
            <a:r>
              <a:rPr lang="fa-IR" sz="2200" b="1" dirty="0" smtClean="0"/>
              <a:t/>
            </a:r>
            <a:br>
              <a:rPr lang="fa-IR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fa-IR" sz="2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58579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Cytogenetic  study</a:t>
            </a:r>
            <a:endParaRPr lang="fa-IR" b="1" dirty="0"/>
          </a:p>
        </p:txBody>
      </p:sp>
      <p:pic>
        <p:nvPicPr>
          <p:cNvPr id="5" name="Picture 5" descr="C:\Users\IT\Desktop\MDs\IMG_3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269062" y="2016898"/>
            <a:ext cx="4391031" cy="3500461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 rtl="0"/>
            <a:endParaRPr lang="en-US" dirty="0" smtClean="0"/>
          </a:p>
          <a:p>
            <a:pPr algn="ctr" rtl="0">
              <a:buNone/>
            </a:pPr>
            <a:r>
              <a:rPr lang="en-US" b="1" dirty="0" smtClean="0"/>
              <a:t>Hyperdiploied51 XX   + </a:t>
            </a:r>
          </a:p>
          <a:p>
            <a:pPr algn="ctr" rtl="0">
              <a:buNone/>
            </a:pPr>
            <a:r>
              <a:rPr lang="en-US" b="1" dirty="0" err="1" smtClean="0"/>
              <a:t>interestitial</a:t>
            </a:r>
            <a:r>
              <a:rPr lang="en-US" b="1" dirty="0" smtClean="0"/>
              <a:t> Deletion 13q </a:t>
            </a:r>
          </a:p>
          <a:p>
            <a:pPr algn="ctr" rtl="0"/>
            <a:r>
              <a:rPr lang="en-US" b="1" dirty="0" smtClean="0"/>
              <a:t>51 XX </a:t>
            </a:r>
          </a:p>
          <a:p>
            <a:pPr algn="ctr" rtl="0"/>
            <a:r>
              <a:rPr lang="en-US" dirty="0" smtClean="0"/>
              <a:t>+x ,+4,+6,+8</a:t>
            </a:r>
          </a:p>
          <a:p>
            <a:pPr algn="ctr" rtl="0"/>
            <a:r>
              <a:rPr lang="en-US" dirty="0" smtClean="0"/>
              <a:t>Del13 q14 </a:t>
            </a:r>
            <a:r>
              <a:rPr lang="en-US" sz="2000" dirty="0" smtClean="0">
                <a:solidFill>
                  <a:srgbClr val="C00000"/>
                </a:solidFill>
              </a:rPr>
              <a:t>( no-</a:t>
            </a:r>
            <a:r>
              <a:rPr lang="en-US" sz="2000" dirty="0" err="1" smtClean="0">
                <a:solidFill>
                  <a:srgbClr val="C00000"/>
                </a:solidFill>
              </a:rPr>
              <a:t>idependent</a:t>
            </a:r>
            <a:r>
              <a:rPr lang="en-US" sz="2000" dirty="0" smtClean="0">
                <a:solidFill>
                  <a:srgbClr val="C00000"/>
                </a:solidFill>
              </a:rPr>
              <a:t> prognostic factor)</a:t>
            </a:r>
            <a:r>
              <a:rPr lang="en-US" sz="2000" dirty="0" smtClean="0"/>
              <a:t> </a:t>
            </a:r>
          </a:p>
          <a:p>
            <a:pPr algn="ctr" rtl="0"/>
            <a:r>
              <a:rPr lang="en-US" dirty="0" smtClean="0"/>
              <a:t>+21</a:t>
            </a:r>
          </a:p>
          <a:p>
            <a:pPr algn="ctr" rtl="0"/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 </a:t>
            </a:r>
            <a:r>
              <a:rPr lang="en-US" sz="3100" b="1" dirty="0" smtClean="0"/>
              <a:t>Cytogenetic study, 13q14</a:t>
            </a:r>
            <a:br>
              <a:rPr lang="en-US" sz="3100" b="1" dirty="0" smtClean="0"/>
            </a:br>
            <a:r>
              <a:rPr lang="fa-IR" sz="3100" b="1" dirty="0" smtClean="0"/>
              <a:t> </a:t>
            </a:r>
            <a:r>
              <a:rPr lang="fa-IR" sz="2700" b="1" dirty="0" smtClean="0"/>
              <a:t>ALL: treatment failure , no independent prognostic  factor</a:t>
            </a:r>
            <a:endParaRPr lang="fa-IR" sz="2700" b="1" dirty="0"/>
          </a:p>
        </p:txBody>
      </p:sp>
      <p:pic>
        <p:nvPicPr>
          <p:cNvPr id="5" name="Picture 2" descr="C:\Users\IT\Desktop\MDs\IMG_37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2739097" y="475557"/>
            <a:ext cx="3665806" cy="671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follow Up of case 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Supportive therapy ; PC &amp; plate infusion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Start  evaluation  for HSCT</a:t>
            </a:r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b="1" dirty="0" smtClean="0"/>
              <a:t>28/12/97  CBC: </a:t>
            </a:r>
            <a:r>
              <a:rPr lang="en-US" b="1" u="sng" dirty="0" smtClean="0"/>
              <a:t>Immature  cells  in CBC   </a:t>
            </a:r>
            <a:r>
              <a:rPr lang="en-US" b="1" dirty="0" smtClean="0"/>
              <a:t>+ Low </a:t>
            </a:r>
            <a:r>
              <a:rPr lang="en-US" b="1" dirty="0" err="1" smtClean="0"/>
              <a:t>Hb</a:t>
            </a:r>
            <a:r>
              <a:rPr lang="en-US" b="1" dirty="0" smtClean="0"/>
              <a:t> + Low plate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Second BMA in </a:t>
            </a:r>
            <a:r>
              <a:rPr lang="en-US" b="1" dirty="0" err="1" smtClean="0">
                <a:solidFill>
                  <a:srgbClr val="C00000"/>
                </a:solidFill>
              </a:rPr>
              <a:t>Mofid</a:t>
            </a:r>
            <a:r>
              <a:rPr lang="en-US" b="1" dirty="0" smtClean="0">
                <a:solidFill>
                  <a:srgbClr val="C00000"/>
                </a:solidFill>
              </a:rPr>
              <a:t>   hospital  28/12/97  </a:t>
            </a:r>
          </a:p>
          <a:p>
            <a:pPr algn="l" rtl="0"/>
            <a:r>
              <a:rPr lang="en-US" dirty="0" smtClean="0"/>
              <a:t> BMA </a:t>
            </a:r>
            <a:r>
              <a:rPr lang="en-US" dirty="0" err="1" smtClean="0"/>
              <a:t>cellularity</a:t>
            </a:r>
            <a:r>
              <a:rPr lang="en-US" dirty="0" smtClean="0"/>
              <a:t> </a:t>
            </a:r>
            <a:r>
              <a:rPr lang="en-US" dirty="0" err="1" smtClean="0"/>
              <a:t>Nl</a:t>
            </a:r>
            <a:r>
              <a:rPr lang="en-US" dirty="0" smtClean="0"/>
              <a:t> , </a:t>
            </a:r>
            <a:r>
              <a:rPr lang="en-US" dirty="0" smtClean="0"/>
              <a:t>8-10 %immature </a:t>
            </a:r>
            <a:r>
              <a:rPr lang="en-US" dirty="0" smtClean="0"/>
              <a:t>cells (</a:t>
            </a:r>
            <a:r>
              <a:rPr lang="en-US" dirty="0" err="1" smtClean="0"/>
              <a:t>myeloblast</a:t>
            </a:r>
            <a:r>
              <a:rPr lang="en-US" dirty="0" smtClean="0"/>
              <a:t>)</a:t>
            </a:r>
          </a:p>
          <a:p>
            <a:pPr algn="l" rtl="0"/>
            <a:r>
              <a:rPr lang="en-US" b="1" dirty="0" smtClean="0"/>
              <a:t>CD </a:t>
            </a:r>
            <a:r>
              <a:rPr lang="en-US" b="1" dirty="0" err="1" smtClean="0"/>
              <a:t>Flowcytometry</a:t>
            </a:r>
            <a:r>
              <a:rPr lang="en-US" b="1" dirty="0" smtClean="0"/>
              <a:t>    ;</a:t>
            </a:r>
            <a:r>
              <a:rPr lang="en-US" b="1" dirty="0" err="1" smtClean="0"/>
              <a:t>preleukemia</a:t>
            </a:r>
            <a:r>
              <a:rPr lang="en-US" b="1" dirty="0" smtClean="0"/>
              <a:t>  ,MDS </a:t>
            </a:r>
            <a:r>
              <a:rPr lang="fa-IR" b="1" dirty="0" smtClean="0"/>
              <a:t> </a:t>
            </a:r>
            <a:endParaRPr lang="en-US" b="1" dirty="0" smtClean="0"/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Blast ; 15%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Second BMA : 28/12/98  </a:t>
            </a:r>
            <a:r>
              <a:rPr lang="en-US" sz="2800" b="1" dirty="0" err="1" smtClean="0"/>
              <a:t>preleukemia</a:t>
            </a:r>
            <a:r>
              <a:rPr lang="en-US" sz="2800" b="1" dirty="0" smtClean="0"/>
              <a:t>, MDS</a:t>
            </a:r>
            <a:endParaRPr lang="fa-IR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txBody>
          <a:bodyPr>
            <a:normAutofit lnSpcReduction="10000"/>
          </a:bodyPr>
          <a:lstStyle/>
          <a:p>
            <a:pPr algn="l" rtl="0"/>
            <a:endParaRPr lang="en-US" dirty="0" smtClean="0"/>
          </a:p>
          <a:p>
            <a:pPr algn="ctr" rtl="0"/>
            <a:r>
              <a:rPr lang="en-US" b="1" dirty="0" smtClean="0">
                <a:solidFill>
                  <a:srgbClr val="C00000"/>
                </a:solidFill>
              </a:rPr>
              <a:t>Cd13 (7)</a:t>
            </a:r>
          </a:p>
          <a:p>
            <a:pPr algn="ctr" rtl="0"/>
            <a:r>
              <a:rPr lang="en-US" b="1" dirty="0" smtClean="0">
                <a:solidFill>
                  <a:srgbClr val="C00000"/>
                </a:solidFill>
              </a:rPr>
              <a:t>Cd33(6)</a:t>
            </a:r>
          </a:p>
          <a:p>
            <a:pPr algn="ctr" rtl="0"/>
            <a:r>
              <a:rPr lang="en-US" b="1" dirty="0" smtClean="0">
                <a:solidFill>
                  <a:srgbClr val="C00000"/>
                </a:solidFill>
              </a:rPr>
              <a:t>Cd34:0.8</a:t>
            </a:r>
          </a:p>
          <a:p>
            <a:pPr algn="ctr" rtl="0"/>
            <a:r>
              <a:rPr lang="en-US" b="1" dirty="0" smtClean="0">
                <a:solidFill>
                  <a:srgbClr val="C00000"/>
                </a:solidFill>
              </a:rPr>
              <a:t>Cd61;45.7</a:t>
            </a:r>
          </a:p>
          <a:p>
            <a:pPr algn="ctr" rtl="0"/>
            <a:r>
              <a:rPr lang="en-US" b="1" dirty="0" smtClean="0">
                <a:solidFill>
                  <a:srgbClr val="C00000"/>
                </a:solidFill>
              </a:rPr>
              <a:t>Cd71(93)</a:t>
            </a:r>
          </a:p>
          <a:p>
            <a:pPr algn="ctr" rtl="0"/>
            <a:r>
              <a:rPr lang="en-US" b="1" dirty="0" smtClean="0">
                <a:solidFill>
                  <a:srgbClr val="C00000"/>
                </a:solidFill>
              </a:rPr>
              <a:t>Cd117(46)</a:t>
            </a:r>
          </a:p>
          <a:p>
            <a:pPr algn="ctr" rtl="0"/>
            <a:r>
              <a:rPr lang="en-US" b="1" dirty="0" smtClean="0">
                <a:solidFill>
                  <a:srgbClr val="C00000"/>
                </a:solidFill>
              </a:rPr>
              <a:t>Cd235 a( 46)</a:t>
            </a:r>
          </a:p>
          <a:p>
            <a:pPr algn="ctr" rtl="0"/>
            <a:r>
              <a:rPr lang="en-US" b="1" dirty="0" smtClean="0">
                <a:solidFill>
                  <a:srgbClr val="C00000"/>
                </a:solidFill>
              </a:rPr>
              <a:t>HLADR: 24.9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4007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BMA- 2, </a:t>
            </a:r>
            <a:r>
              <a:rPr lang="en-US" sz="3200" b="1" dirty="0" err="1" smtClean="0"/>
              <a:t>Mofid</a:t>
            </a:r>
            <a:r>
              <a:rPr lang="en-US" sz="3200" b="1" dirty="0" smtClean="0"/>
              <a:t> Children Hospital: </a:t>
            </a:r>
            <a:br>
              <a:rPr lang="en-US" sz="3200" b="1" dirty="0" smtClean="0"/>
            </a:br>
            <a:r>
              <a:rPr lang="en-US" sz="3200" b="1" dirty="0" err="1" smtClean="0"/>
              <a:t>preleukemia</a:t>
            </a:r>
            <a:r>
              <a:rPr lang="en-US" sz="3200" b="1" dirty="0" smtClean="0"/>
              <a:t> , MDS</a:t>
            </a:r>
            <a:endParaRPr lang="fa-IR" sz="3200" b="1" dirty="0"/>
          </a:p>
        </p:txBody>
      </p:sp>
      <p:pic>
        <p:nvPicPr>
          <p:cNvPr id="1026" name="Picture 2" descr="C:\Users\IT\Desktop\MDs\IMG_37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5724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Evaluation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57298"/>
            <a:ext cx="8015286" cy="476886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Donor  , MSD  sister , Full match , 5 years old</a:t>
            </a:r>
          </a:p>
          <a:p>
            <a:pPr algn="l" rtl="0"/>
            <a:r>
              <a:rPr lang="en-US" b="1" dirty="0" smtClean="0"/>
              <a:t>During  HSCT  Consults :   19/2/98 </a:t>
            </a:r>
          </a:p>
          <a:p>
            <a:pPr algn="l" rtl="0"/>
            <a:r>
              <a:rPr lang="en-US" b="1" dirty="0" smtClean="0"/>
              <a:t>WBC ; </a:t>
            </a:r>
            <a:r>
              <a:rPr lang="en-US" b="1" dirty="0" smtClean="0">
                <a:solidFill>
                  <a:srgbClr val="C00000"/>
                </a:solidFill>
              </a:rPr>
              <a:t>14000  </a:t>
            </a:r>
            <a:r>
              <a:rPr lang="en-US" b="1" dirty="0" err="1" smtClean="0">
                <a:solidFill>
                  <a:srgbClr val="C00000"/>
                </a:solidFill>
              </a:rPr>
              <a:t>Hb</a:t>
            </a:r>
            <a:r>
              <a:rPr lang="en-US" b="1" dirty="0" smtClean="0">
                <a:solidFill>
                  <a:srgbClr val="C00000"/>
                </a:solidFill>
              </a:rPr>
              <a:t>: 5.6  </a:t>
            </a:r>
            <a:r>
              <a:rPr lang="en-US" b="1" dirty="0" smtClean="0"/>
              <a:t>MCV: 83  plate;11000  </a:t>
            </a:r>
          </a:p>
          <a:p>
            <a:pPr algn="l" rtl="0"/>
            <a:r>
              <a:rPr lang="en-US" b="1" dirty="0" err="1" smtClean="0"/>
              <a:t>Neut</a:t>
            </a:r>
            <a:r>
              <a:rPr lang="en-US" b="1" dirty="0" smtClean="0"/>
              <a:t>: 19%  band ; 2%  L; 58%  Mono: 1%  </a:t>
            </a:r>
          </a:p>
          <a:p>
            <a:pPr algn="l" rtl="0"/>
            <a:r>
              <a:rPr lang="en-US" b="1" dirty="0" smtClean="0"/>
              <a:t>NRBC: 10%   </a:t>
            </a:r>
            <a:r>
              <a:rPr lang="en-US" b="1" dirty="0" smtClean="0">
                <a:solidFill>
                  <a:srgbClr val="C00000"/>
                </a:solidFill>
              </a:rPr>
              <a:t>Blast : 20%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CSF:NL   WBC :  0 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LDH ; </a:t>
            </a:r>
            <a:r>
              <a:rPr lang="en-US" b="1" dirty="0" smtClean="0">
                <a:solidFill>
                  <a:srgbClr val="C00000"/>
                </a:solidFill>
              </a:rPr>
              <a:t>10000</a:t>
            </a:r>
          </a:p>
          <a:p>
            <a:pPr algn="l" rtl="0"/>
            <a:r>
              <a:rPr lang="en-US" dirty="0" smtClean="0"/>
              <a:t>UA; 5.4        KT &amp; LFT  : </a:t>
            </a:r>
            <a:r>
              <a:rPr lang="en-US" dirty="0" err="1" smtClean="0"/>
              <a:t>Nl</a:t>
            </a:r>
            <a:r>
              <a:rPr lang="en-US" dirty="0" smtClean="0"/>
              <a:t>          </a:t>
            </a:r>
            <a:r>
              <a:rPr lang="en-US" dirty="0" err="1" smtClean="0"/>
              <a:t>Ferritin</a:t>
            </a:r>
            <a:r>
              <a:rPr lang="en-US" dirty="0" smtClean="0"/>
              <a:t> : 321</a:t>
            </a:r>
          </a:p>
          <a:p>
            <a:pPr algn="l" rtl="0"/>
            <a:r>
              <a:rPr lang="en-US" b="1" dirty="0" smtClean="0"/>
              <a:t>BMA: increase blast about 25-30 %,  suspicious  AML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C00000"/>
                </a:solidFill>
              </a:rPr>
              <a:t>Diagnosis:Pure Erythroied leukemia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86182" y="1214422"/>
            <a:ext cx="4900618" cy="4911741"/>
          </a:xfrm>
        </p:spPr>
        <p:txBody>
          <a:bodyPr>
            <a:normAutofit fontScale="32500" lnSpcReduction="20000"/>
          </a:bodyPr>
          <a:lstStyle/>
          <a:p>
            <a:pPr algn="l" rtl="0"/>
            <a:endParaRPr lang="en-US" sz="49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4900" b="1" dirty="0" smtClean="0">
                <a:solidFill>
                  <a:srgbClr val="C00000"/>
                </a:solidFill>
              </a:rPr>
              <a:t>BMA -CD Flow </a:t>
            </a:r>
            <a:r>
              <a:rPr lang="en-US" sz="4900" b="1" dirty="0" err="1" smtClean="0">
                <a:solidFill>
                  <a:srgbClr val="C00000"/>
                </a:solidFill>
              </a:rPr>
              <a:t>cytometry</a:t>
            </a:r>
            <a:r>
              <a:rPr lang="en-US" sz="4900" b="1" dirty="0" smtClean="0">
                <a:solidFill>
                  <a:srgbClr val="C00000"/>
                </a:solidFill>
              </a:rPr>
              <a:t> : 19/2/98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 Cd34; (0.7) ,Cd71(62),Cd117(10.8 </a:t>
            </a:r>
            <a:r>
              <a:rPr lang="en-US" sz="4900" b="1" dirty="0" smtClean="0"/>
              <a:t>),Cd235a </a:t>
            </a:r>
            <a:r>
              <a:rPr lang="en-US" sz="4900" b="1" dirty="0" smtClean="0"/>
              <a:t>(51.4 )</a:t>
            </a:r>
          </a:p>
          <a:p>
            <a:pPr algn="l" rtl="0"/>
            <a:r>
              <a:rPr lang="en-US" sz="4900" b="1" dirty="0" smtClean="0"/>
              <a:t>HLADR (14.6) </a:t>
            </a:r>
            <a:r>
              <a:rPr lang="fa-IR" sz="4900" b="1" dirty="0" smtClean="0"/>
              <a:t/>
            </a:r>
            <a:br>
              <a:rPr lang="fa-IR" sz="4900" b="1" dirty="0" smtClean="0"/>
            </a:br>
            <a:endParaRPr lang="en-US" sz="4900" b="1" dirty="0" smtClean="0"/>
          </a:p>
          <a:p>
            <a:pPr algn="l" rtl="0"/>
            <a:r>
              <a:rPr lang="en-US" sz="5500" b="1" dirty="0" smtClean="0">
                <a:solidFill>
                  <a:srgbClr val="002060"/>
                </a:solidFill>
              </a:rPr>
              <a:t>Less than 1% of all of AML</a:t>
            </a:r>
          </a:p>
          <a:p>
            <a:pPr algn="l" rtl="0"/>
            <a:r>
              <a:rPr lang="en-US" sz="5500" b="1" dirty="0" smtClean="0">
                <a:solidFill>
                  <a:srgbClr val="002060"/>
                </a:solidFill>
              </a:rPr>
              <a:t>dismal prognosis ,median survival is only 3mo</a:t>
            </a:r>
          </a:p>
          <a:p>
            <a:pPr algn="l" rtl="0"/>
            <a:r>
              <a:rPr lang="en-US" sz="5500" b="1" dirty="0" smtClean="0">
                <a:solidFill>
                  <a:srgbClr val="002060"/>
                </a:solidFill>
              </a:rPr>
              <a:t>often evolves from prior MDS</a:t>
            </a:r>
          </a:p>
          <a:p>
            <a:pPr algn="l" rtl="0"/>
            <a:r>
              <a:rPr lang="en-US" sz="5500" b="1" dirty="0" smtClean="0">
                <a:solidFill>
                  <a:srgbClr val="002060"/>
                </a:solidFill>
              </a:rPr>
              <a:t> some times : </a:t>
            </a:r>
            <a:r>
              <a:rPr lang="en-US" sz="5500" b="1" dirty="0" err="1" smtClean="0">
                <a:solidFill>
                  <a:srgbClr val="002060"/>
                </a:solidFill>
              </a:rPr>
              <a:t>eythroblastic</a:t>
            </a:r>
            <a:r>
              <a:rPr lang="en-US" sz="5500" b="1" dirty="0" smtClean="0">
                <a:solidFill>
                  <a:srgbClr val="002060"/>
                </a:solidFill>
              </a:rPr>
              <a:t> sarcoma</a:t>
            </a:r>
          </a:p>
          <a:p>
            <a:pPr algn="l" rtl="0"/>
            <a:r>
              <a:rPr lang="en-US" sz="5500" b="1" dirty="0" smtClean="0">
                <a:solidFill>
                  <a:srgbClr val="002060"/>
                </a:solidFill>
              </a:rPr>
              <a:t>typically </a:t>
            </a:r>
            <a:r>
              <a:rPr lang="en-US" sz="5500" b="1" dirty="0" err="1" smtClean="0">
                <a:solidFill>
                  <a:srgbClr val="002060"/>
                </a:solidFill>
              </a:rPr>
              <a:t>neg</a:t>
            </a:r>
            <a:r>
              <a:rPr lang="en-US" sz="5500" b="1" dirty="0" smtClean="0">
                <a:solidFill>
                  <a:srgbClr val="002060"/>
                </a:solidFill>
              </a:rPr>
              <a:t>-  CD34 and HLA-DR. </a:t>
            </a:r>
          </a:p>
          <a:p>
            <a:pPr algn="l" rtl="0"/>
            <a:r>
              <a:rPr lang="en-US" sz="5500" b="1" dirty="0" smtClean="0">
                <a:solidFill>
                  <a:srgbClr val="002060"/>
                </a:solidFill>
              </a:rPr>
              <a:t>CD117 is often  partially or weakly positive </a:t>
            </a:r>
          </a:p>
          <a:p>
            <a:pPr algn="l" rtl="0"/>
            <a:r>
              <a:rPr lang="en-US" sz="5500" b="1" dirty="0" smtClean="0">
                <a:solidFill>
                  <a:srgbClr val="002060"/>
                </a:solidFill>
              </a:rPr>
              <a:t> Pos: </a:t>
            </a:r>
            <a:r>
              <a:rPr lang="en-US" sz="5500" b="1" dirty="0" err="1" smtClean="0">
                <a:solidFill>
                  <a:srgbClr val="002060"/>
                </a:solidFill>
              </a:rPr>
              <a:t>Glycophorin</a:t>
            </a:r>
            <a:r>
              <a:rPr lang="en-US" sz="5500" b="1" dirty="0" smtClean="0">
                <a:solidFill>
                  <a:srgbClr val="002060"/>
                </a:solidFill>
              </a:rPr>
              <a:t>, </a:t>
            </a:r>
            <a:r>
              <a:rPr lang="en-US" sz="5500" b="1" dirty="0" err="1" smtClean="0">
                <a:solidFill>
                  <a:srgbClr val="002060"/>
                </a:solidFill>
              </a:rPr>
              <a:t>spectrin</a:t>
            </a:r>
            <a:r>
              <a:rPr lang="en-US" sz="5500" b="1" dirty="0" smtClean="0">
                <a:solidFill>
                  <a:srgbClr val="002060"/>
                </a:solidFill>
              </a:rPr>
              <a:t>, and CD36,Cd71</a:t>
            </a:r>
          </a:p>
          <a:p>
            <a:pPr algn="l" rtl="0"/>
            <a:r>
              <a:rPr lang="en-US" sz="5500" b="1" dirty="0" err="1" smtClean="0">
                <a:solidFill>
                  <a:srgbClr val="C00000"/>
                </a:solidFill>
              </a:rPr>
              <a:t>Glycophorine</a:t>
            </a:r>
            <a:r>
              <a:rPr lang="en-US" sz="5500" b="1" dirty="0" smtClean="0">
                <a:solidFill>
                  <a:srgbClr val="C00000"/>
                </a:solidFill>
              </a:rPr>
              <a:t>: </a:t>
            </a:r>
            <a:r>
              <a:rPr lang="en-US" sz="5500" b="1" dirty="0" err="1" smtClean="0">
                <a:solidFill>
                  <a:srgbClr val="C00000"/>
                </a:solidFill>
              </a:rPr>
              <a:t>neg</a:t>
            </a:r>
            <a:endParaRPr lang="en-US" sz="55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5500" b="1" dirty="0" smtClean="0">
                <a:solidFill>
                  <a:srgbClr val="002060"/>
                </a:solidFill>
              </a:rPr>
              <a:t>complex </a:t>
            </a:r>
            <a:r>
              <a:rPr lang="en-US" sz="5500" b="1" dirty="0" err="1" smtClean="0">
                <a:solidFill>
                  <a:srgbClr val="002060"/>
                </a:solidFill>
              </a:rPr>
              <a:t>karyotype</a:t>
            </a:r>
            <a:r>
              <a:rPr lang="en-US" sz="5500" b="1" dirty="0" smtClean="0">
                <a:solidFill>
                  <a:srgbClr val="002060"/>
                </a:solidFill>
              </a:rPr>
              <a:t> and TP53 mutations.</a:t>
            </a:r>
            <a:endParaRPr lang="fa-IR" sz="5500" b="1" dirty="0" smtClean="0">
              <a:solidFill>
                <a:srgbClr val="002060"/>
              </a:solidFill>
            </a:endParaRPr>
          </a:p>
          <a:p>
            <a:pPr algn="l" rtl="0"/>
            <a:endParaRPr lang="en-US" sz="5500" b="1" dirty="0" smtClean="0"/>
          </a:p>
          <a:p>
            <a:pPr algn="l" rtl="0"/>
            <a:r>
              <a:rPr lang="fa-IR" sz="5500" b="1" dirty="0" smtClean="0"/>
              <a:t> </a:t>
            </a:r>
            <a:r>
              <a:rPr lang="en-US" sz="5500" dirty="0" smtClean="0">
                <a:solidFill>
                  <a:srgbClr val="C00000"/>
                </a:solidFill>
              </a:rPr>
              <a:t>Start Chemo ; MRC, HSCT after chemo</a:t>
            </a:r>
            <a:endParaRPr lang="fa-IR" sz="5500" dirty="0" smtClean="0">
              <a:solidFill>
                <a:srgbClr val="C00000"/>
              </a:solidFill>
            </a:endParaRPr>
          </a:p>
          <a:p>
            <a:endParaRPr lang="fa-IR" sz="5500" dirty="0"/>
          </a:p>
        </p:txBody>
      </p:sp>
      <p:pic>
        <p:nvPicPr>
          <p:cNvPr id="7" name="Picture 2" descr="C:\Users\IT\Desktop\IMG_3760 - 2019-05-24T210225.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-35752" y="2178836"/>
            <a:ext cx="44291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Clr>
                <a:srgbClr val="C00000"/>
              </a:buClr>
            </a:pPr>
            <a:r>
              <a:rPr lang="en-US" sz="2000" dirty="0" smtClean="0"/>
              <a:t>H </a:t>
            </a:r>
            <a:r>
              <a:rPr lang="en-US" sz="2000" dirty="0" err="1" smtClean="0"/>
              <a:t>Hasle</a:t>
            </a:r>
            <a:r>
              <a:rPr lang="en-US" sz="2000" dirty="0" smtClean="0"/>
              <a:t> A pediatric approach to the WHO </a:t>
            </a:r>
            <a:r>
              <a:rPr lang="en-US" sz="2000" dirty="0" err="1" smtClean="0"/>
              <a:t>classiﬁcation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myelodysplastic</a:t>
            </a:r>
            <a:r>
              <a:rPr lang="en-US" sz="2000" dirty="0" smtClean="0"/>
              <a:t> and </a:t>
            </a:r>
            <a:r>
              <a:rPr lang="en-US" sz="2000" dirty="0" err="1" smtClean="0"/>
              <a:t>myeloproliferative</a:t>
            </a:r>
            <a:r>
              <a:rPr lang="en-US" sz="2000" dirty="0" smtClean="0"/>
              <a:t> diseases .H </a:t>
            </a:r>
            <a:r>
              <a:rPr lang="en-US" sz="2000" dirty="0" err="1" smtClean="0"/>
              <a:t>Hasle.Denmark</a:t>
            </a:r>
            <a:r>
              <a:rPr lang="en-US" sz="2000" dirty="0" smtClean="0"/>
              <a:t>. Leukemia </a:t>
            </a:r>
            <a:r>
              <a:rPr lang="en-US" sz="2000" dirty="0" smtClean="0">
                <a:solidFill>
                  <a:srgbClr val="C00000"/>
                </a:solidFill>
              </a:rPr>
              <a:t>(2003) </a:t>
            </a:r>
            <a:r>
              <a:rPr lang="en-US" sz="2000" dirty="0" smtClean="0"/>
              <a:t>17, 277–282</a:t>
            </a:r>
          </a:p>
          <a:p>
            <a:pPr algn="l" rtl="0">
              <a:buClr>
                <a:srgbClr val="C00000"/>
              </a:buClr>
            </a:pPr>
            <a:r>
              <a:rPr lang="en-US" sz="1800" dirty="0" err="1" smtClean="0">
                <a:hlinkClick r:id="rId2"/>
              </a:rPr>
              <a:t>Henrik</a:t>
            </a:r>
            <a:r>
              <a:rPr lang="en-US" sz="1800" dirty="0" smtClean="0">
                <a:hlinkClick r:id="rId2"/>
              </a:rPr>
              <a:t> </a:t>
            </a:r>
            <a:r>
              <a:rPr lang="en-US" sz="1800" dirty="0" err="1" smtClean="0">
                <a:hlinkClick r:id="rId2"/>
              </a:rPr>
              <a:t>Hasle</a:t>
            </a:r>
            <a:r>
              <a:rPr lang="en-US" sz="1800" dirty="0" smtClean="0">
                <a:hlinkClick r:id="rId2"/>
              </a:rPr>
              <a:t> </a:t>
            </a:r>
            <a:r>
              <a:rPr lang="en-US" sz="1800" dirty="0" smtClean="0"/>
              <a:t>.</a:t>
            </a:r>
            <a:r>
              <a:rPr lang="en-US" sz="2000" dirty="0" smtClean="0"/>
              <a:t> </a:t>
            </a:r>
            <a:r>
              <a:rPr lang="en-US" sz="2000" b="1" dirty="0" smtClean="0"/>
              <a:t>A pediatric approach to the WHO </a:t>
            </a:r>
            <a:r>
              <a:rPr lang="en-US" sz="2000" b="1" dirty="0" err="1" smtClean="0"/>
              <a:t>classiﬁcation</a:t>
            </a:r>
            <a:r>
              <a:rPr lang="en-US" sz="2000" b="1" dirty="0" smtClean="0"/>
              <a:t> of </a:t>
            </a:r>
            <a:r>
              <a:rPr lang="en-US" sz="2000" b="1" dirty="0" err="1" smtClean="0"/>
              <a:t>myelodysplastic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myeloproliferative</a:t>
            </a:r>
            <a:r>
              <a:rPr lang="en-US" sz="2000" b="1" dirty="0" smtClean="0"/>
              <a:t> diseases.</a:t>
            </a:r>
            <a:r>
              <a:rPr lang="en-US" sz="2000" b="1" dirty="0" smtClean="0">
                <a:solidFill>
                  <a:srgbClr val="C00000"/>
                </a:solidFill>
              </a:rPr>
              <a:t>2011.BJH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 smtClean="0"/>
              <a:t>A. T. K. Rau. </a:t>
            </a:r>
            <a:r>
              <a:rPr lang="en-US" sz="2000" dirty="0" err="1" smtClean="0"/>
              <a:t>Myelodysplastic</a:t>
            </a:r>
            <a:r>
              <a:rPr lang="en-US" sz="2000" dirty="0" smtClean="0"/>
              <a:t> Syndromes in Children: Where Are We Today? India. The </a:t>
            </a:r>
            <a:r>
              <a:rPr lang="en-US" sz="2000" dirty="0" err="1" smtClean="0"/>
              <a:t>Ochsner</a:t>
            </a:r>
            <a:r>
              <a:rPr lang="en-US" sz="2000" dirty="0" smtClean="0"/>
              <a:t> Journal 12:216–220, </a:t>
            </a:r>
            <a:r>
              <a:rPr lang="en-US" sz="2000" dirty="0" smtClean="0">
                <a:solidFill>
                  <a:srgbClr val="C00000"/>
                </a:solidFill>
              </a:rPr>
              <a:t>2012</a:t>
            </a:r>
          </a:p>
          <a:p>
            <a:pPr algn="l" rtl="0"/>
            <a:r>
              <a:rPr lang="en-US" sz="1800" dirty="0" smtClean="0">
                <a:hlinkClick r:id="rId3"/>
              </a:rPr>
              <a:t>Nicolas </a:t>
            </a:r>
            <a:r>
              <a:rPr lang="en-US" sz="1800" dirty="0" err="1" smtClean="0">
                <a:hlinkClick r:id="rId3"/>
              </a:rPr>
              <a:t>Waespe</a:t>
            </a:r>
            <a:r>
              <a:rPr lang="en-US" sz="1800" dirty="0" err="1" smtClean="0"/>
              <a:t>.Response</a:t>
            </a:r>
            <a:r>
              <a:rPr lang="en-US" sz="1800" dirty="0" smtClean="0"/>
              <a:t> to treatment with </a:t>
            </a:r>
            <a:r>
              <a:rPr lang="en-US" sz="1800" dirty="0" err="1" smtClean="0"/>
              <a:t>azacitidine</a:t>
            </a:r>
            <a:r>
              <a:rPr lang="en-US" sz="1800" dirty="0" smtClean="0"/>
              <a:t> in children with advanced </a:t>
            </a:r>
            <a:r>
              <a:rPr lang="en-US" sz="1800" dirty="0" err="1" smtClean="0"/>
              <a:t>myelodysplastic</a:t>
            </a:r>
            <a:r>
              <a:rPr lang="en-US" sz="1800" dirty="0" smtClean="0"/>
              <a:t> syndrome prior to hematopoietic stem cell transplantation. </a:t>
            </a:r>
            <a:r>
              <a:rPr lang="en-US" sz="1800" dirty="0" err="1" smtClean="0">
                <a:hlinkClick r:id="rId4"/>
              </a:rPr>
              <a:t>Haematologica</a:t>
            </a:r>
            <a:r>
              <a:rPr lang="en-US" sz="1800" dirty="0" smtClean="0"/>
              <a:t>. 2016 Dec; 101(12): 1508–1515.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 err="1" smtClean="0">
                <a:solidFill>
                  <a:srgbClr val="C00000"/>
                </a:solidFill>
              </a:rPr>
              <a:t>Henrik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Hasle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Myelodysplastic</a:t>
            </a:r>
            <a:r>
              <a:rPr lang="en-US" sz="2000" b="1" dirty="0" smtClean="0">
                <a:solidFill>
                  <a:srgbClr val="C00000"/>
                </a:solidFill>
              </a:rPr>
              <a:t> and </a:t>
            </a:r>
            <a:r>
              <a:rPr lang="en-US" sz="2000" b="1" dirty="0" err="1" smtClean="0">
                <a:solidFill>
                  <a:srgbClr val="C00000"/>
                </a:solidFill>
              </a:rPr>
              <a:t>myeloproliferative</a:t>
            </a:r>
            <a:r>
              <a:rPr lang="en-US" sz="2000" b="1" dirty="0" smtClean="0">
                <a:solidFill>
                  <a:srgbClr val="C00000"/>
                </a:solidFill>
              </a:rPr>
              <a:t> disorders of childhood. American Society of Hematology. Hematology  2016</a:t>
            </a:r>
          </a:p>
          <a:p>
            <a:pPr algn="l" rtl="0">
              <a:buClr>
                <a:srgbClr val="C00000"/>
              </a:buClr>
            </a:pPr>
            <a:r>
              <a:rPr lang="en-US" sz="2000" dirty="0" smtClean="0"/>
              <a:t>Inga </a:t>
            </a:r>
            <a:r>
              <a:rPr lang="en-US" sz="2000" dirty="0" err="1" smtClean="0"/>
              <a:t>Hofmann.Pediatric</a:t>
            </a:r>
            <a:r>
              <a:rPr lang="en-US" sz="2000" dirty="0" smtClean="0"/>
              <a:t> </a:t>
            </a:r>
            <a:r>
              <a:rPr lang="en-US" sz="2000" dirty="0" err="1" smtClean="0"/>
              <a:t>myelodysplastic</a:t>
            </a:r>
            <a:r>
              <a:rPr lang="en-US" sz="2000" dirty="0" smtClean="0"/>
              <a:t> syndromes. J </a:t>
            </a:r>
            <a:r>
              <a:rPr lang="en-US" sz="2000" dirty="0" err="1" smtClean="0"/>
              <a:t>Hematopathol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(2015) </a:t>
            </a:r>
            <a:r>
              <a:rPr lang="en-US" sz="2000" dirty="0" smtClean="0"/>
              <a:t>8:127–141. Boston, MA, USA</a:t>
            </a:r>
          </a:p>
          <a:p>
            <a:pPr algn="l" rtl="0"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</a:rPr>
              <a:t>Wei Wang. Pure </a:t>
            </a:r>
            <a:r>
              <a:rPr lang="en-US" sz="2000" b="1" dirty="0" err="1" smtClean="0">
                <a:solidFill>
                  <a:srgbClr val="002060"/>
                </a:solidFill>
              </a:rPr>
              <a:t>erythroid</a:t>
            </a:r>
            <a:r>
              <a:rPr lang="en-US" sz="2000" b="1" dirty="0" smtClean="0">
                <a:solidFill>
                  <a:srgbClr val="002060"/>
                </a:solidFill>
              </a:rPr>
              <a:t> leukemia. Am J </a:t>
            </a:r>
            <a:r>
              <a:rPr lang="en-US" sz="2000" b="1" dirty="0" err="1" smtClean="0">
                <a:solidFill>
                  <a:srgbClr val="002060"/>
                </a:solidFill>
              </a:rPr>
              <a:t>Hematol</a:t>
            </a:r>
            <a:r>
              <a:rPr lang="en-US" sz="2000" b="1" dirty="0" smtClean="0">
                <a:solidFill>
                  <a:srgbClr val="002060"/>
                </a:solidFill>
              </a:rPr>
              <a:t>. 2017;92:292–296</a:t>
            </a:r>
          </a:p>
          <a:p>
            <a:pPr algn="l" rtl="0"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Ming </a:t>
            </a:r>
            <a:r>
              <a:rPr lang="en-US" sz="2000" b="1" dirty="0" err="1" smtClean="0">
                <a:solidFill>
                  <a:srgbClr val="C00000"/>
                </a:solidFill>
              </a:rPr>
              <a:t>Hong.The</a:t>
            </a:r>
            <a:r>
              <a:rPr lang="en-US" sz="2000" b="1" dirty="0" smtClean="0">
                <a:solidFill>
                  <a:srgbClr val="C00000"/>
                </a:solidFill>
              </a:rPr>
              <a:t> 2016 revision to the World  Health Organization classification of  </a:t>
            </a:r>
            <a:r>
              <a:rPr lang="en-US" sz="2000" b="1" dirty="0" err="1" smtClean="0">
                <a:solidFill>
                  <a:srgbClr val="C00000"/>
                </a:solidFill>
              </a:rPr>
              <a:t>myelodysplastic</a:t>
            </a:r>
            <a:r>
              <a:rPr lang="en-US" sz="2000" b="1" dirty="0" smtClean="0">
                <a:solidFill>
                  <a:srgbClr val="C00000"/>
                </a:solidFill>
              </a:rPr>
              <a:t> syndromes. JOURNAL OF TRANSLATIONAL INTERNAL MEDICINE / JUL-SEP 2017 / VOL 5 | ISSUE 3</a:t>
            </a:r>
          </a:p>
          <a:p>
            <a:pPr algn="l" rtl="0" fontAlgn="base"/>
            <a:endParaRPr lang="en-US" sz="2000" dirty="0" smtClean="0"/>
          </a:p>
          <a:p>
            <a:pPr algn="l" rtl="0" fontAlgn="base"/>
            <a:r>
              <a:rPr lang="en-US" sz="2000" dirty="0" err="1" smtClean="0"/>
              <a:t>Amr</a:t>
            </a:r>
            <a:r>
              <a:rPr lang="en-US" sz="2000" dirty="0" smtClean="0"/>
              <a:t> </a:t>
            </a:r>
            <a:r>
              <a:rPr lang="en-US" sz="2000" dirty="0" err="1" smtClean="0"/>
              <a:t>A.</a:t>
            </a:r>
            <a:r>
              <a:rPr lang="en-US" sz="2000" b="1" dirty="0" err="1" smtClean="0"/>
              <a:t>Outcome</a:t>
            </a:r>
            <a:r>
              <a:rPr lang="en-US" sz="2000" b="1" dirty="0" smtClean="0"/>
              <a:t> and Factors Affecting Survival of Childhood </a:t>
            </a:r>
            <a:r>
              <a:rPr lang="en-US" sz="2000" b="1" dirty="0" err="1" smtClean="0"/>
              <a:t>Myelodysplastic</a:t>
            </a:r>
            <a:r>
              <a:rPr lang="en-US" sz="2000" b="1" dirty="0" smtClean="0"/>
              <a:t> Syndrome: Single Centre Experience.</a:t>
            </a:r>
            <a:r>
              <a:rPr lang="en-US" sz="2000" dirty="0" smtClean="0"/>
              <a:t> Blood 2017 130:5309;</a:t>
            </a:r>
            <a:endParaRPr lang="en-US" sz="2000" b="1" dirty="0" smtClean="0"/>
          </a:p>
          <a:p>
            <a:pPr algn="l" rtl="0">
              <a:buClr>
                <a:srgbClr val="C00000"/>
              </a:buClr>
            </a:pPr>
            <a:r>
              <a:rPr lang="en-US" sz="2000" dirty="0" smtClean="0"/>
              <a:t>F </a:t>
            </a:r>
            <a:r>
              <a:rPr lang="en-US" sz="2000" dirty="0" err="1" smtClean="0"/>
              <a:t>Locatelli</a:t>
            </a:r>
            <a:r>
              <a:rPr lang="en-US" sz="2000" dirty="0" smtClean="0"/>
              <a:t> - ‎. </a:t>
            </a:r>
            <a:r>
              <a:rPr lang="en-US" sz="2000" u="sng" dirty="0" smtClean="0">
                <a:hlinkClick r:id="rId5"/>
              </a:rPr>
              <a:t>How I treat </a:t>
            </a:r>
            <a:r>
              <a:rPr lang="en-US" sz="2000" u="sng" dirty="0" err="1" smtClean="0">
                <a:hlinkClick r:id="rId5"/>
              </a:rPr>
              <a:t>myelodysplastic</a:t>
            </a:r>
            <a:r>
              <a:rPr lang="en-US" sz="2000" u="sng" dirty="0" smtClean="0">
                <a:hlinkClick r:id="rId5"/>
              </a:rPr>
              <a:t> syndromes of childhood .Blood Journal</a:t>
            </a:r>
            <a:r>
              <a:rPr lang="en-US" sz="2000" dirty="0" smtClean="0"/>
              <a:t> .</a:t>
            </a:r>
            <a:r>
              <a:rPr lang="en-US" sz="2000" dirty="0" smtClean="0">
                <a:solidFill>
                  <a:srgbClr val="C00000"/>
                </a:solidFill>
              </a:rPr>
              <a:t>2018 </a:t>
            </a:r>
          </a:p>
          <a:p>
            <a:pPr algn="l" rtl="0"/>
            <a:r>
              <a:rPr lang="en-US" sz="2000" dirty="0" smtClean="0"/>
              <a:t>Federica </a:t>
            </a:r>
            <a:r>
              <a:rPr lang="en-US" sz="2000" dirty="0" err="1" smtClean="0"/>
              <a:t>Galaverna.</a:t>
            </a:r>
            <a:r>
              <a:rPr lang="en-US" sz="2000" b="1" dirty="0" err="1" smtClean="0"/>
              <a:t>Myelodysplastic</a:t>
            </a:r>
            <a:r>
              <a:rPr lang="en-US" sz="2000" b="1" dirty="0" smtClean="0"/>
              <a:t> syndromes in children.</a:t>
            </a:r>
            <a:r>
              <a:rPr lang="en-US" sz="2000" dirty="0" smtClean="0"/>
              <a:t> current Opinion in Oncology. 30(6):402–408, NOV </a:t>
            </a:r>
            <a:r>
              <a:rPr lang="en-US" sz="2000" b="1" dirty="0" smtClean="0">
                <a:solidFill>
                  <a:srgbClr val="C00000"/>
                </a:solidFill>
              </a:rPr>
              <a:t>2018</a:t>
            </a:r>
          </a:p>
          <a:p>
            <a:pPr algn="l" rtl="0">
              <a:buClr>
                <a:srgbClr val="C00000"/>
              </a:buClr>
            </a:pPr>
            <a:endParaRPr lang="en-US" sz="2000" u="sng" dirty="0" smtClean="0">
              <a:solidFill>
                <a:srgbClr val="C00000"/>
              </a:solidFill>
              <a:hlinkClick r:id="rId5"/>
            </a:endParaRPr>
          </a:p>
          <a:p>
            <a:pPr algn="l" rtl="0">
              <a:buClr>
                <a:srgbClr val="C00000"/>
              </a:buClr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fa-IR" sz="2000" b="1" dirty="0" smtClean="0"/>
              <a:t/>
            </a:r>
            <a:br>
              <a:rPr lang="fa-IR" sz="2000" b="1" dirty="0" smtClean="0"/>
            </a:br>
            <a:r>
              <a:rPr lang="fa-IR" sz="2000" b="1" dirty="0" smtClean="0"/>
              <a:t/>
            </a:r>
            <a:br>
              <a:rPr lang="fa-IR" sz="2000" b="1" dirty="0" smtClean="0"/>
            </a:br>
            <a:r>
              <a:rPr lang="en-US" sz="2000" b="1" dirty="0" err="1" smtClean="0"/>
              <a:t>Erythropoiesis</a:t>
            </a:r>
            <a:r>
              <a:rPr lang="en-US" sz="2000" b="1" dirty="0" smtClean="0"/>
              <a:t> and PEL </a:t>
            </a:r>
            <a:r>
              <a:rPr lang="fa-IR" sz="2000" b="1" dirty="0" smtClean="0"/>
              <a:t>, </a:t>
            </a:r>
            <a:r>
              <a:rPr lang="en-US" sz="2000" b="1" dirty="0" smtClean="0"/>
              <a:t>Pure </a:t>
            </a:r>
            <a:r>
              <a:rPr lang="en-US" sz="2000" b="1" dirty="0" err="1" smtClean="0"/>
              <a:t>erythroleukemia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fa-IR" sz="2000" b="1" dirty="0" smtClean="0">
                <a:solidFill>
                  <a:srgbClr val="C00000"/>
                </a:solidFill>
              </a:rPr>
              <a:t>USA.</a:t>
            </a:r>
            <a:r>
              <a:rPr lang="en-US" sz="1800" b="1" dirty="0" smtClean="0">
                <a:solidFill>
                  <a:srgbClr val="C00000"/>
                </a:solidFill>
              </a:rPr>
              <a:t>  Wei Wang. Pure </a:t>
            </a:r>
            <a:r>
              <a:rPr lang="en-US" sz="1800" b="1" dirty="0" err="1" smtClean="0">
                <a:solidFill>
                  <a:srgbClr val="C00000"/>
                </a:solidFill>
              </a:rPr>
              <a:t>erythroid</a:t>
            </a:r>
            <a:r>
              <a:rPr lang="en-US" sz="1800" b="1" dirty="0" smtClean="0">
                <a:solidFill>
                  <a:srgbClr val="C00000"/>
                </a:solidFill>
              </a:rPr>
              <a:t> leukemia. Am J </a:t>
            </a:r>
            <a:r>
              <a:rPr lang="en-US" sz="1800" b="1" dirty="0" err="1" smtClean="0">
                <a:solidFill>
                  <a:srgbClr val="C00000"/>
                </a:solidFill>
              </a:rPr>
              <a:t>Hematol</a:t>
            </a:r>
            <a:r>
              <a:rPr lang="en-US" sz="1800" b="1" dirty="0" smtClean="0">
                <a:solidFill>
                  <a:srgbClr val="C00000"/>
                </a:solidFill>
              </a:rPr>
              <a:t>. 2017;92:292–296</a:t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/>
            </a:r>
            <a:br>
              <a:rPr lang="en-US" sz="1600" b="1" dirty="0" smtClean="0">
                <a:solidFill>
                  <a:srgbClr val="C00000"/>
                </a:solidFill>
              </a:rPr>
            </a:br>
            <a:endParaRPr lang="fa-IR" sz="1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287" y="1928802"/>
            <a:ext cx="7296175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2200" b="1" dirty="0" smtClean="0"/>
              <a:t>PEL: BMA .Large immature </a:t>
            </a:r>
            <a:r>
              <a:rPr lang="en-US" sz="2200" b="1" dirty="0" err="1" smtClean="0"/>
              <a:t>erythroid</a:t>
            </a:r>
            <a:r>
              <a:rPr lang="en-US" sz="2200" b="1" dirty="0" smtClean="0"/>
              <a:t> precursors with deep basophilic cytoplasm and </a:t>
            </a:r>
            <a:r>
              <a:rPr lang="en-US" sz="2200" b="1" dirty="0" err="1" smtClean="0"/>
              <a:t>cytoplasmic</a:t>
            </a:r>
            <a:r>
              <a:rPr lang="en-US" sz="2200" b="1" dirty="0" smtClean="0"/>
              <a:t> vacuoles  . Many cells also have </a:t>
            </a:r>
            <a:r>
              <a:rPr lang="en-US" sz="2200" b="1" dirty="0" err="1" smtClean="0"/>
              <a:t>cytoplasmic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blebs.Leukemic</a:t>
            </a:r>
            <a:r>
              <a:rPr lang="en-US" sz="2200" b="1" dirty="0" smtClean="0"/>
              <a:t> cells show coarsely granular staining pattern by PAS blebs.</a:t>
            </a:r>
            <a:br>
              <a:rPr lang="en-US" sz="2200" b="1" dirty="0" smtClean="0"/>
            </a:br>
            <a:r>
              <a:rPr lang="en-US" sz="1800" b="1" dirty="0" smtClean="0"/>
              <a:t>                                  </a:t>
            </a:r>
            <a:br>
              <a:rPr lang="en-US" sz="1800" b="1" dirty="0" smtClean="0"/>
            </a:br>
            <a:r>
              <a:rPr lang="en-US" sz="1800" b="1" dirty="0" smtClean="0"/>
              <a:t>                                 </a:t>
            </a:r>
            <a:r>
              <a:rPr lang="en-US" sz="1800" b="1" dirty="0" smtClean="0">
                <a:solidFill>
                  <a:srgbClr val="C00000"/>
                </a:solidFill>
              </a:rPr>
              <a:t>Wei Wang. Pure </a:t>
            </a:r>
            <a:r>
              <a:rPr lang="en-US" sz="1800" b="1" dirty="0" err="1" smtClean="0">
                <a:solidFill>
                  <a:srgbClr val="C00000"/>
                </a:solidFill>
              </a:rPr>
              <a:t>erythroid</a:t>
            </a:r>
            <a:r>
              <a:rPr lang="en-US" sz="1800" b="1" dirty="0" smtClean="0">
                <a:solidFill>
                  <a:srgbClr val="C00000"/>
                </a:solidFill>
              </a:rPr>
              <a:t> leukemia. Am J </a:t>
            </a:r>
            <a:r>
              <a:rPr lang="en-US" sz="1800" b="1" dirty="0" err="1" smtClean="0">
                <a:solidFill>
                  <a:srgbClr val="C00000"/>
                </a:solidFill>
              </a:rPr>
              <a:t>Hematol</a:t>
            </a:r>
            <a:r>
              <a:rPr lang="en-US" sz="1800" b="1" dirty="0" smtClean="0">
                <a:solidFill>
                  <a:srgbClr val="C00000"/>
                </a:solidFill>
              </a:rPr>
              <a:t>. 2017;92:292–296</a:t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8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pic>
        <p:nvPicPr>
          <p:cNvPr id="7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35719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1148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MDS in Pediatric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Group of </a:t>
            </a:r>
            <a:r>
              <a:rPr lang="en-US" u="sng" dirty="0" smtClean="0"/>
              <a:t>rare</a:t>
            </a:r>
            <a:r>
              <a:rPr lang="en-US" dirty="0" smtClean="0"/>
              <a:t>  </a:t>
            </a:r>
            <a:r>
              <a:rPr lang="en-US" b="1" dirty="0" err="1" smtClean="0">
                <a:solidFill>
                  <a:srgbClr val="C00000"/>
                </a:solidFill>
              </a:rPr>
              <a:t>clonal</a:t>
            </a:r>
            <a:r>
              <a:rPr lang="en-US" b="1" dirty="0" smtClean="0">
                <a:solidFill>
                  <a:srgbClr val="C00000"/>
                </a:solidFill>
              </a:rPr>
              <a:t> hematopoietic stem cell disorders;</a:t>
            </a:r>
            <a:endParaRPr lang="en-US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Varying degree of </a:t>
            </a:r>
            <a:r>
              <a:rPr lang="en-US" b="1" dirty="0" err="1" smtClean="0"/>
              <a:t>cytopenias</a:t>
            </a:r>
            <a:endParaRPr lang="en-US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Ineffective and </a:t>
            </a:r>
            <a:r>
              <a:rPr lang="en-US" b="1" u="sng" dirty="0" smtClean="0"/>
              <a:t>dysplastic </a:t>
            </a:r>
            <a:r>
              <a:rPr lang="en-US" b="1" u="sng" dirty="0" err="1" smtClean="0"/>
              <a:t>Hematopoiesis</a:t>
            </a:r>
            <a:endParaRPr lang="en-US" b="1" u="sng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Risk of leukemic transformation.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Significant </a:t>
            </a:r>
            <a:r>
              <a:rPr lang="en-US" dirty="0" smtClean="0"/>
              <a:t>overlap with other </a:t>
            </a:r>
            <a:r>
              <a:rPr lang="en-US" b="1" dirty="0" smtClean="0">
                <a:solidFill>
                  <a:srgbClr val="C00000"/>
                </a:solidFill>
              </a:rPr>
              <a:t>inherited &amp;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acquired bone marrow failure (BMF) disorders</a:t>
            </a:r>
          </a:p>
          <a:p>
            <a:pPr rtl="0"/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Pediatric MDS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4%  of all pediatric hematologic malignancies</a:t>
            </a:r>
          </a:p>
          <a:p>
            <a:pPr algn="l" rtl="0"/>
            <a:r>
              <a:rPr lang="en-US" dirty="0" smtClean="0"/>
              <a:t> Annual incidence :1.8–4 cases / million children. </a:t>
            </a:r>
          </a:p>
          <a:p>
            <a:pPr algn="l" rtl="0"/>
            <a:r>
              <a:rPr lang="en-US" dirty="0" smtClean="0"/>
              <a:t>Median age of diagnosis is 6.8 </a:t>
            </a:r>
            <a:r>
              <a:rPr lang="en-US" b="1" dirty="0" smtClean="0"/>
              <a:t>years(any age group) </a:t>
            </a:r>
          </a:p>
          <a:p>
            <a:pPr algn="l" rtl="0"/>
            <a:r>
              <a:rPr lang="en-US" dirty="0" smtClean="0"/>
              <a:t>Male /Female: equal</a:t>
            </a:r>
          </a:p>
          <a:p>
            <a:pPr algn="l" rtl="0"/>
            <a:r>
              <a:rPr lang="en-US" dirty="0" err="1" smtClean="0"/>
              <a:t>Ped</a:t>
            </a:r>
            <a:r>
              <a:rPr lang="en-US" dirty="0" smtClean="0"/>
              <a:t> MDs: </a:t>
            </a:r>
            <a:r>
              <a:rPr lang="en-US" b="1" dirty="0" smtClean="0"/>
              <a:t>De novo </a:t>
            </a:r>
            <a:r>
              <a:rPr lang="en-US" dirty="0" smtClean="0"/>
              <a:t>(primary MDS)  or/ </a:t>
            </a:r>
            <a:r>
              <a:rPr lang="en-US" b="1" dirty="0" smtClean="0"/>
              <a:t>Secondary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400" b="1" dirty="0" smtClean="0"/>
              <a:t>Inherited and acquired conditions associated with pediatric</a:t>
            </a:r>
            <a:br>
              <a:rPr lang="en-US" sz="2400" b="1" dirty="0" smtClean="0"/>
            </a:br>
            <a:r>
              <a:rPr lang="en-US" sz="2400" b="1" dirty="0" smtClean="0"/>
              <a:t> (MDS) --secondary MDS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25000" lnSpcReduction="20000"/>
          </a:bodyPr>
          <a:lstStyle/>
          <a:p>
            <a:pPr algn="l" rtl="0">
              <a:buFont typeface="Wingdings" pitchFamily="2" charset="2"/>
              <a:buChar char="q"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9600" b="1" dirty="0" smtClean="0">
                <a:solidFill>
                  <a:srgbClr val="C00000"/>
                </a:solidFill>
              </a:rPr>
              <a:t>Inherited conditions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6200" dirty="0" err="1" smtClean="0"/>
              <a:t>Fanconi</a:t>
            </a:r>
            <a:r>
              <a:rPr lang="en-US" sz="6200" dirty="0" smtClean="0"/>
              <a:t> anemia, </a:t>
            </a:r>
            <a:r>
              <a:rPr lang="en-US" sz="6200" dirty="0" err="1" smtClean="0"/>
              <a:t>Shwachman</a:t>
            </a:r>
            <a:r>
              <a:rPr lang="en-US" sz="6200" dirty="0" smtClean="0"/>
              <a:t>-Diamond </a:t>
            </a:r>
            <a:r>
              <a:rPr lang="en-US" sz="6200" dirty="0" err="1" smtClean="0"/>
              <a:t>syndrome,Severe</a:t>
            </a:r>
            <a:r>
              <a:rPr lang="en-US" sz="6200" dirty="0" smtClean="0"/>
              <a:t> congenital </a:t>
            </a:r>
            <a:r>
              <a:rPr lang="en-US" sz="6200" dirty="0" err="1" smtClean="0"/>
              <a:t>neutropenia,Dyskeratosis</a:t>
            </a:r>
            <a:r>
              <a:rPr lang="en-US" sz="6200" dirty="0" smtClean="0"/>
              <a:t> </a:t>
            </a:r>
            <a:r>
              <a:rPr lang="en-US" sz="6200" dirty="0" err="1" smtClean="0"/>
              <a:t>congenita,Diamond-Blackfan</a:t>
            </a:r>
            <a:r>
              <a:rPr lang="en-US" sz="6200" dirty="0" smtClean="0"/>
              <a:t> anemia</a:t>
            </a:r>
          </a:p>
          <a:p>
            <a:pPr algn="l" rtl="0">
              <a:buFont typeface="Wingdings" pitchFamily="2" charset="2"/>
              <a:buChar char="Ø"/>
            </a:pPr>
            <a:endParaRPr lang="en-US" sz="6200" b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6200" b="1" dirty="0" smtClean="0">
                <a:solidFill>
                  <a:srgbClr val="C00000"/>
                </a:solidFill>
              </a:rPr>
              <a:t>GATA2 </a:t>
            </a:r>
            <a:r>
              <a:rPr lang="en-US" sz="6200" b="1" dirty="0" err="1" smtClean="0">
                <a:solidFill>
                  <a:srgbClr val="C00000"/>
                </a:solidFill>
              </a:rPr>
              <a:t>haploinsufficiency</a:t>
            </a:r>
            <a:r>
              <a:rPr lang="en-US" sz="6200" b="1" dirty="0" smtClean="0">
                <a:solidFill>
                  <a:srgbClr val="C00000"/>
                </a:solidFill>
              </a:rPr>
              <a:t> </a:t>
            </a:r>
            <a:r>
              <a:rPr lang="en-US" sz="6200" b="1" dirty="0" smtClean="0"/>
              <a:t>(Mono Mac syndrome, </a:t>
            </a:r>
            <a:r>
              <a:rPr lang="en-US" sz="6200" b="1" dirty="0" err="1" smtClean="0"/>
              <a:t>Emberger</a:t>
            </a:r>
            <a:r>
              <a:rPr lang="en-US" sz="6200" b="1" dirty="0" smtClean="0"/>
              <a:t> syndrome, </a:t>
            </a:r>
            <a:r>
              <a:rPr lang="en-US" sz="6200" b="1" dirty="0" smtClean="0">
                <a:solidFill>
                  <a:srgbClr val="C00000"/>
                </a:solidFill>
              </a:rPr>
              <a:t>Familial MDS/AML)</a:t>
            </a:r>
          </a:p>
          <a:p>
            <a:pPr algn="l" rtl="0"/>
            <a:r>
              <a:rPr lang="en-US" sz="6200" dirty="0" smtClean="0"/>
              <a:t>Other familial non-</a:t>
            </a:r>
            <a:r>
              <a:rPr lang="en-US" sz="6200" dirty="0" err="1" smtClean="0"/>
              <a:t>syndromic</a:t>
            </a:r>
            <a:r>
              <a:rPr lang="en-US" sz="6200" dirty="0" smtClean="0"/>
              <a:t> MDS (ETV6, RUNX1/AML1, CEBPA)</a:t>
            </a:r>
          </a:p>
          <a:p>
            <a:pPr algn="l" rtl="0"/>
            <a:r>
              <a:rPr lang="en-US" sz="6200" dirty="0" smtClean="0"/>
              <a:t>Familial MDS (at least one first degree relative with MDS/AML)without identified genetic cause</a:t>
            </a:r>
          </a:p>
          <a:p>
            <a:pPr algn="l" rtl="0"/>
            <a:r>
              <a:rPr lang="en-US" sz="8000" dirty="0" err="1" smtClean="0"/>
              <a:t>Trisomy</a:t>
            </a:r>
            <a:r>
              <a:rPr lang="en-US" sz="8000" dirty="0" smtClean="0"/>
              <a:t> 8 </a:t>
            </a:r>
            <a:r>
              <a:rPr lang="en-US" sz="8000" dirty="0" err="1" smtClean="0"/>
              <a:t>mosaicism</a:t>
            </a:r>
            <a:endParaRPr lang="en-US" sz="8000" dirty="0" smtClean="0"/>
          </a:p>
          <a:p>
            <a:pPr algn="l" rtl="0"/>
            <a:endParaRPr lang="en-US" sz="62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8000" b="1" dirty="0" smtClean="0">
                <a:solidFill>
                  <a:srgbClr val="C00000"/>
                </a:solidFill>
              </a:rPr>
              <a:t>Acquired conditions: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8000" b="1" dirty="0" smtClean="0"/>
              <a:t>Prior chemotherapy, Prior radiation therapy, Acquired </a:t>
            </a:r>
            <a:r>
              <a:rPr lang="en-US" sz="8000" b="1" dirty="0" err="1" smtClean="0"/>
              <a:t>aplastic</a:t>
            </a:r>
            <a:r>
              <a:rPr lang="en-US" sz="8000" b="1" dirty="0" smtClean="0"/>
              <a:t> anemia</a:t>
            </a:r>
            <a:endParaRPr lang="en-US" sz="8000" b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C00000"/>
                </a:solidFill>
              </a:rPr>
              <a:t>Therapy-related MDS more  often presents as </a:t>
            </a:r>
            <a:r>
              <a:rPr lang="en-US" sz="8000" b="1" u="sng" dirty="0" smtClean="0">
                <a:solidFill>
                  <a:srgbClr val="C00000"/>
                </a:solidFill>
              </a:rPr>
              <a:t>advanced MDS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8000" b="1" dirty="0" smtClean="0">
                <a:solidFill>
                  <a:srgbClr val="C00000"/>
                </a:solidFill>
              </a:rPr>
              <a:t>Changes  Ch 7, 5, and 11q23: &gt;90 % </a:t>
            </a:r>
          </a:p>
          <a:p>
            <a:pPr algn="l" rtl="0">
              <a:buFont typeface="Courier New" pitchFamily="49" charset="0"/>
              <a:buChar char="o"/>
            </a:pPr>
            <a:endParaRPr lang="en-US" sz="6200" b="1" dirty="0" smtClean="0"/>
          </a:p>
          <a:p>
            <a:pPr algn="l" rtl="0"/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MDS</a:t>
            </a:r>
            <a:r>
              <a:rPr lang="en-US" b="1" dirty="0" smtClean="0">
                <a:solidFill>
                  <a:srgbClr val="C00000"/>
                </a:solidFill>
              </a:rPr>
              <a:t> - </a:t>
            </a:r>
            <a:r>
              <a:rPr lang="en-US" b="1" dirty="0" err="1" smtClean="0">
                <a:solidFill>
                  <a:srgbClr val="C00000"/>
                </a:solidFill>
              </a:rPr>
              <a:t>pathophysiology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3"/>
            <a:ext cx="8229600" cy="3429025"/>
          </a:xfrm>
        </p:spPr>
        <p:txBody>
          <a:bodyPr>
            <a:normAutofit fontScale="47500" lnSpcReduction="20000"/>
          </a:bodyPr>
          <a:lstStyle/>
          <a:p>
            <a:pPr algn="l" rtl="0"/>
            <a:endParaRPr lang="en-US" b="1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5100" b="1" dirty="0" smtClean="0"/>
              <a:t>Underlying Genetics and </a:t>
            </a:r>
            <a:r>
              <a:rPr lang="en-US" sz="5100" b="1" dirty="0" err="1" smtClean="0"/>
              <a:t>pathophysiology</a:t>
            </a:r>
            <a:r>
              <a:rPr lang="en-US" sz="5100" b="1" dirty="0" smtClean="0"/>
              <a:t> of  pediatric MDS are still poorly understood.</a:t>
            </a:r>
          </a:p>
          <a:p>
            <a:pPr algn="l" rtl="0">
              <a:buNone/>
            </a:pPr>
            <a:endParaRPr lang="en-US" sz="5100" b="1" dirty="0" smtClean="0"/>
          </a:p>
          <a:p>
            <a:pPr algn="l" rtl="0">
              <a:buNone/>
            </a:pPr>
            <a:r>
              <a:rPr lang="en-US" sz="5100" b="1" dirty="0" smtClean="0"/>
              <a:t>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5100" b="1" dirty="0" smtClean="0"/>
              <a:t> Because of the heterogeneity of MDS, different mechanisms of initiation and progression of the disease are likely to exist. </a:t>
            </a:r>
          </a:p>
          <a:p>
            <a:pPr algn="l" rtl="0">
              <a:buNone/>
            </a:pPr>
            <a:endParaRPr lang="en-US" sz="5100" b="1" dirty="0" smtClean="0"/>
          </a:p>
          <a:p>
            <a:pPr algn="l" rtl="0"/>
            <a:endParaRPr lang="en-US" sz="5100" b="1" dirty="0" smtClean="0"/>
          </a:p>
          <a:p>
            <a:pPr algn="l" rtl="0">
              <a:buNone/>
            </a:pPr>
            <a:r>
              <a:rPr lang="en-US" sz="5100" dirty="0" smtClean="0"/>
              <a:t> </a:t>
            </a:r>
          </a:p>
          <a:p>
            <a:pPr algn="l" rtl="0"/>
            <a:endParaRPr lang="en-US" sz="5100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>
                <a:solidFill>
                  <a:srgbClr val="002060"/>
                </a:solidFill>
              </a:rPr>
              <a:t>Pediatric MDS, IBMFS, and AA :Share significant overlap</a:t>
            </a:r>
            <a:r>
              <a:rPr lang="fa-IR" b="1" dirty="0" smtClean="0">
                <a:solidFill>
                  <a:srgbClr val="002060"/>
                </a:solidFill>
              </a:rPr>
              <a:t/>
            </a:r>
            <a:br>
              <a:rPr lang="fa-IR" b="1" dirty="0" smtClean="0">
                <a:solidFill>
                  <a:srgbClr val="002060"/>
                </a:solidFill>
              </a:rPr>
            </a:br>
            <a:endParaRPr lang="fa-IR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8580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Pathophysiology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Genetic damage </a:t>
            </a:r>
            <a:r>
              <a:rPr lang="en-US" dirty="0" smtClean="0"/>
              <a:t>in a </a:t>
            </a:r>
            <a:r>
              <a:rPr lang="en-US" b="1" dirty="0" err="1" smtClean="0"/>
              <a:t>pluripotent</a:t>
            </a:r>
            <a:r>
              <a:rPr lang="en-US" b="1" dirty="0" smtClean="0"/>
              <a:t> hematopoietic progenitor cell </a:t>
            </a:r>
            <a:r>
              <a:rPr lang="en-US" dirty="0" smtClean="0"/>
              <a:t>; </a:t>
            </a:r>
            <a:r>
              <a:rPr lang="en-US" b="1" dirty="0" smtClean="0"/>
              <a:t>Genetic instability  </a:t>
            </a:r>
            <a:r>
              <a:rPr lang="en-US" dirty="0" smtClean="0"/>
              <a:t>with subsequent acquisition of numerous </a:t>
            </a:r>
            <a:r>
              <a:rPr lang="en-US" b="1" dirty="0" smtClean="0"/>
              <a:t>molecular abnormalities.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About 30% of children with MDS have a known constitutional disorder</a:t>
            </a:r>
          </a:p>
          <a:p>
            <a:pPr algn="l" rtl="0"/>
            <a:r>
              <a:rPr lang="en-US" b="1" dirty="0" smtClean="0"/>
              <a:t>GATA2 mutation  </a:t>
            </a:r>
            <a:r>
              <a:rPr lang="en-US" dirty="0" smtClean="0"/>
              <a:t>,mutations in proto-</a:t>
            </a:r>
            <a:r>
              <a:rPr lang="en-US" dirty="0" err="1" smtClean="0"/>
              <a:t>oncogenes</a:t>
            </a:r>
            <a:r>
              <a:rPr lang="en-US" dirty="0" smtClean="0"/>
              <a:t> like </a:t>
            </a:r>
            <a:r>
              <a:rPr lang="en-US" b="1" dirty="0" smtClean="0"/>
              <a:t>RAS, TP53,or WT1,and </a:t>
            </a:r>
            <a:r>
              <a:rPr lang="en-US" b="1" dirty="0" err="1" smtClean="0"/>
              <a:t>karyotypic</a:t>
            </a:r>
            <a:r>
              <a:rPr lang="en-US" b="1" dirty="0" smtClean="0"/>
              <a:t> changes such as </a:t>
            </a:r>
            <a:r>
              <a:rPr lang="en-US" b="1" dirty="0" err="1" smtClean="0"/>
              <a:t>monosomy</a:t>
            </a:r>
            <a:r>
              <a:rPr lang="en-US" b="1" dirty="0" smtClean="0"/>
              <a:t> 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200" b="1" dirty="0" smtClean="0"/>
              <a:t>Germ line mutation / GATA2</a:t>
            </a:r>
            <a:br>
              <a:rPr lang="en-US" sz="3200" b="1" dirty="0" smtClean="0"/>
            </a:br>
            <a:r>
              <a:rPr lang="en-US" sz="2700" b="1" dirty="0" smtClean="0"/>
              <a:t>Transcription </a:t>
            </a:r>
            <a:r>
              <a:rPr lang="en-US" sz="2700" b="1" dirty="0" err="1" smtClean="0"/>
              <a:t>Factor,Nuclear</a:t>
            </a:r>
            <a:r>
              <a:rPr lang="en-US" sz="2700" b="1" dirty="0" smtClean="0"/>
              <a:t> protein :regulate, Gene  expression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6"/>
          </a:xfrm>
        </p:spPr>
        <p:txBody>
          <a:bodyPr>
            <a:normAutofit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Familial MDS/AML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15% of advanced MDS </a:t>
            </a:r>
            <a:endParaRPr lang="en-US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7% of all patients with </a:t>
            </a:r>
            <a:r>
              <a:rPr lang="en-US" b="1" dirty="0" smtClean="0">
                <a:solidFill>
                  <a:srgbClr val="C00000"/>
                </a:solidFill>
              </a:rPr>
              <a:t>primary MDS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Absent in MDS secondary to therapy or</a:t>
            </a:r>
          </a:p>
          <a:p>
            <a:pPr algn="l" rtl="0">
              <a:buNone/>
            </a:pPr>
            <a:r>
              <a:rPr lang="en-US" b="1" dirty="0" smtClean="0"/>
              <a:t>   acquired </a:t>
            </a:r>
            <a:r>
              <a:rPr lang="en-US" b="1" dirty="0" err="1" smtClean="0"/>
              <a:t>aplastic</a:t>
            </a:r>
            <a:r>
              <a:rPr lang="en-US" b="1" dirty="0" smtClean="0"/>
              <a:t> anemia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Older  age &amp; </a:t>
            </a:r>
            <a:r>
              <a:rPr lang="en-US" b="1" dirty="0" err="1" smtClean="0"/>
              <a:t>Monozomy</a:t>
            </a:r>
            <a:r>
              <a:rPr lang="en-US" b="1" dirty="0" smtClean="0"/>
              <a:t> 7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Timely HSCT, no </a:t>
            </a:r>
            <a:r>
              <a:rPr lang="en-US" b="1" dirty="0" err="1" smtClean="0"/>
              <a:t>Immuno</a:t>
            </a:r>
            <a:r>
              <a:rPr lang="en-US" b="1" dirty="0" smtClean="0"/>
              <a:t> </a:t>
            </a:r>
            <a:r>
              <a:rPr lang="en-US" b="1" dirty="0" err="1" smtClean="0"/>
              <a:t>suppresive</a:t>
            </a:r>
            <a:r>
              <a:rPr lang="en-US" b="1" dirty="0" smtClean="0"/>
              <a:t> </a:t>
            </a:r>
            <a:r>
              <a:rPr lang="en-US" b="1" dirty="0" err="1" smtClean="0"/>
              <a:t>therapys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of MDS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/>
            <a:r>
              <a:rPr lang="en-US" sz="4400" dirty="0" smtClean="0"/>
              <a:t>1920: MDS – first </a:t>
            </a:r>
            <a:r>
              <a:rPr lang="en-US" sz="4400" dirty="0" err="1" smtClean="0"/>
              <a:t>describ</a:t>
            </a:r>
            <a:r>
              <a:rPr lang="en-US" sz="4400" dirty="0" smtClean="0"/>
              <a:t>  ; </a:t>
            </a:r>
            <a:r>
              <a:rPr lang="en-US" sz="4400" dirty="0" smtClean="0">
                <a:solidFill>
                  <a:srgbClr val="C00000"/>
                </a:solidFill>
              </a:rPr>
              <a:t>Giovanni Antonio Di </a:t>
            </a:r>
            <a:r>
              <a:rPr lang="en-US" sz="4400" dirty="0" err="1" smtClean="0">
                <a:solidFill>
                  <a:srgbClr val="C00000"/>
                </a:solidFill>
              </a:rPr>
              <a:t>Guglielmo</a:t>
            </a:r>
            <a:endParaRPr lang="en-US" sz="4400" dirty="0" smtClean="0"/>
          </a:p>
          <a:p>
            <a:pPr algn="l" rtl="0"/>
            <a:r>
              <a:rPr lang="en-US" sz="4400" dirty="0" smtClean="0"/>
              <a:t>1960s &amp;  1970s;</a:t>
            </a:r>
            <a:r>
              <a:rPr lang="en-US" sz="4400" b="1" dirty="0" smtClean="0"/>
              <a:t>preleukemia</a:t>
            </a:r>
            <a:r>
              <a:rPr lang="en-US" sz="4400" dirty="0" smtClean="0"/>
              <a:t>,smoldering Leukemia</a:t>
            </a:r>
            <a:endParaRPr lang="fa-IR" sz="4400" dirty="0" smtClean="0"/>
          </a:p>
          <a:p>
            <a:pPr algn="l" rtl="0"/>
            <a:r>
              <a:rPr lang="en-US" sz="4400" dirty="0" smtClean="0"/>
              <a:t> 1982: </a:t>
            </a:r>
            <a:r>
              <a:rPr lang="en-US" sz="4400" dirty="0" err="1" smtClean="0"/>
              <a:t>Myelodysplastic</a:t>
            </a:r>
            <a:r>
              <a:rPr lang="en-US" sz="4400" dirty="0" smtClean="0"/>
              <a:t> syndromes- (MDS) -</a:t>
            </a:r>
            <a:r>
              <a:rPr lang="en-US" sz="4400" b="1" dirty="0" smtClean="0"/>
              <a:t>FAB classification </a:t>
            </a:r>
          </a:p>
          <a:p>
            <a:pPr algn="l" rtl="0"/>
            <a:r>
              <a:rPr lang="en-US" sz="4400" b="1" dirty="0" smtClean="0"/>
              <a:t>2000: WHO classification</a:t>
            </a:r>
          </a:p>
          <a:p>
            <a:pPr algn="l" rtl="0"/>
            <a:r>
              <a:rPr lang="en-US" sz="4400" b="1" dirty="0" smtClean="0">
                <a:solidFill>
                  <a:srgbClr val="C00000"/>
                </a:solidFill>
              </a:rPr>
              <a:t>Updated in 2008 </a:t>
            </a:r>
            <a:r>
              <a:rPr lang="en-US" sz="4400" b="1" dirty="0" smtClean="0">
                <a:solidFill>
                  <a:srgbClr val="C00000"/>
                </a:solidFill>
                <a:sym typeface="Wingdings" pitchFamily="2" charset="2"/>
              </a:rPr>
              <a:t>:(</a:t>
            </a:r>
            <a:r>
              <a:rPr lang="en-US" sz="4400" b="1" dirty="0" smtClean="0">
                <a:solidFill>
                  <a:srgbClr val="C00000"/>
                </a:solidFill>
              </a:rPr>
              <a:t> Blast count, degree of dysplasia, cytogenetic changes</a:t>
            </a:r>
          </a:p>
          <a:p>
            <a:pPr algn="l" rtl="0"/>
            <a:r>
              <a:rPr lang="en-US" sz="4400" b="1" dirty="0" smtClean="0">
                <a:solidFill>
                  <a:srgbClr val="C00000"/>
                </a:solidFill>
              </a:rPr>
              <a:t>2016 updates(Molecular features &amp;NGS)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5800" b="1" dirty="0" smtClean="0"/>
              <a:t>Pediatric MDS classification: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2003:Hasle and colleagues advanced a pediatric classification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4400" b="1" dirty="0" smtClean="0">
                <a:solidFill>
                  <a:srgbClr val="C00000"/>
                </a:solidFill>
              </a:rPr>
              <a:t> 2008 WHO classification ;pediatric MDS classification for the first time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fa-IR" dirty="0" smtClean="0"/>
              <a:t> </a:t>
            </a:r>
            <a:r>
              <a:rPr lang="fa-IR" b="1" dirty="0" smtClean="0"/>
              <a:t>Case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5072098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fa-IR" dirty="0" smtClean="0"/>
              <a:t>  </a:t>
            </a:r>
            <a:r>
              <a:rPr lang="fa-IR" sz="9600" dirty="0" smtClean="0"/>
              <a:t>Female  ,  Age </a:t>
            </a:r>
            <a:r>
              <a:rPr lang="en-US" sz="9600" dirty="0" smtClean="0"/>
              <a:t>:19 mo      </a:t>
            </a:r>
            <a:r>
              <a:rPr lang="fa-IR" sz="9600" dirty="0" smtClean="0"/>
              <a:t>Data birth: </a:t>
            </a:r>
            <a:r>
              <a:rPr lang="en-US" sz="9600" dirty="0" smtClean="0"/>
              <a:t>16/7/96 </a:t>
            </a:r>
          </a:p>
          <a:p>
            <a:pPr algn="l" rtl="0"/>
            <a:r>
              <a:rPr lang="en-US" sz="9600" dirty="0" smtClean="0"/>
              <a:t> second child , BW ; 3450  ,38 term,   first child healthy</a:t>
            </a:r>
          </a:p>
          <a:p>
            <a:pPr algn="l" rtl="0"/>
            <a:r>
              <a:rPr lang="en-US" sz="9600" dirty="0" smtClean="0">
                <a:solidFill>
                  <a:srgbClr val="FF0000"/>
                </a:solidFill>
              </a:rPr>
              <a:t>Neonatal CBC : </a:t>
            </a:r>
            <a:r>
              <a:rPr lang="en-US" sz="9600" dirty="0" err="1" smtClean="0">
                <a:solidFill>
                  <a:srgbClr val="FF0000"/>
                </a:solidFill>
              </a:rPr>
              <a:t>Nl</a:t>
            </a:r>
            <a:endParaRPr lang="en-US" sz="9600" dirty="0" smtClean="0">
              <a:solidFill>
                <a:srgbClr val="FF0000"/>
              </a:solidFill>
            </a:endParaRPr>
          </a:p>
          <a:p>
            <a:pPr algn="l" rtl="0"/>
            <a:endParaRPr lang="en-US" sz="9600" dirty="0" smtClean="0"/>
          </a:p>
          <a:p>
            <a:pPr algn="l" rtl="0"/>
            <a:r>
              <a:rPr lang="en-US" sz="9600" dirty="0" smtClean="0"/>
              <a:t> </a:t>
            </a:r>
            <a:r>
              <a:rPr lang="en-US" sz="9600" b="1" dirty="0" smtClean="0"/>
              <a:t>presentation  :</a:t>
            </a:r>
            <a:r>
              <a:rPr lang="en-US" sz="9600" dirty="0" smtClean="0"/>
              <a:t>1 y old,  </a:t>
            </a:r>
            <a:r>
              <a:rPr lang="en-US" sz="9600" dirty="0" err="1" smtClean="0"/>
              <a:t>Ecchymoses</a:t>
            </a:r>
            <a:r>
              <a:rPr lang="en-US" sz="9600" dirty="0" smtClean="0"/>
              <a:t>, thrombocytopenia 36000 and then more drop</a:t>
            </a:r>
          </a:p>
          <a:p>
            <a:pPr algn="l" rtl="0"/>
            <a:r>
              <a:rPr lang="en-US" sz="9600" b="1" dirty="0" smtClean="0"/>
              <a:t>8/97  </a:t>
            </a:r>
            <a:r>
              <a:rPr lang="en-US" sz="9600" b="1" dirty="0" smtClean="0">
                <a:solidFill>
                  <a:srgbClr val="C00000"/>
                </a:solidFill>
              </a:rPr>
              <a:t>WBC: 12000   </a:t>
            </a:r>
            <a:r>
              <a:rPr lang="en-US" sz="9600" b="1" dirty="0" smtClean="0"/>
              <a:t>PMN : 33%  L; 66%   Band : 1%</a:t>
            </a:r>
          </a:p>
          <a:p>
            <a:pPr algn="l" rtl="0"/>
            <a:r>
              <a:rPr lang="en-US" sz="9600" b="1" dirty="0" smtClean="0"/>
              <a:t> RBC : 4.02           </a:t>
            </a:r>
            <a:r>
              <a:rPr lang="en-US" sz="9600" b="1" dirty="0" smtClean="0">
                <a:solidFill>
                  <a:srgbClr val="C00000"/>
                </a:solidFill>
              </a:rPr>
              <a:t>Hb;10 </a:t>
            </a:r>
            <a:r>
              <a:rPr lang="en-US" sz="9600" b="1" dirty="0" smtClean="0"/>
              <a:t>          MCV: 77  MCH: 25.6  MCHC: 33 </a:t>
            </a:r>
          </a:p>
          <a:p>
            <a:pPr algn="l" rtl="0"/>
            <a:r>
              <a:rPr lang="en-US" sz="9600" b="1" dirty="0" smtClean="0">
                <a:solidFill>
                  <a:srgbClr val="C00000"/>
                </a:solidFill>
              </a:rPr>
              <a:t>Plate;31000 </a:t>
            </a:r>
            <a:r>
              <a:rPr lang="en-US" sz="9600" b="1" dirty="0" smtClean="0"/>
              <a:t>        LFT: NL        KT : </a:t>
            </a:r>
            <a:r>
              <a:rPr lang="en-US" sz="9600" b="1" dirty="0" err="1" smtClean="0"/>
              <a:t>Nl</a:t>
            </a:r>
            <a:r>
              <a:rPr lang="en-US" sz="9600" b="1" dirty="0" smtClean="0"/>
              <a:t>           </a:t>
            </a:r>
            <a:r>
              <a:rPr lang="en-US" sz="9600" b="1" dirty="0" err="1" smtClean="0"/>
              <a:t>Folate</a:t>
            </a:r>
            <a:r>
              <a:rPr lang="en-US" sz="9600" b="1" dirty="0" smtClean="0"/>
              <a:t>, B12: </a:t>
            </a:r>
            <a:r>
              <a:rPr lang="en-US" sz="9600" b="1" dirty="0" err="1" smtClean="0"/>
              <a:t>Nl</a:t>
            </a:r>
            <a:endParaRPr lang="en-US" sz="9600" b="1" dirty="0" smtClean="0"/>
          </a:p>
          <a:p>
            <a:pPr algn="l" rtl="0"/>
            <a:endParaRPr lang="en-US" sz="9600" b="1" dirty="0" smtClean="0"/>
          </a:p>
          <a:p>
            <a:pPr algn="l" rtl="0"/>
            <a:r>
              <a:rPr lang="en-US" sz="9600" b="1" dirty="0" smtClean="0"/>
              <a:t>Evaluation :</a:t>
            </a:r>
            <a:r>
              <a:rPr lang="en-US" sz="9600" b="1" dirty="0" err="1" smtClean="0"/>
              <a:t>Peciatrics</a:t>
            </a:r>
            <a:r>
              <a:rPr lang="en-US" sz="9600" b="1" dirty="0" smtClean="0"/>
              <a:t> Medical </a:t>
            </a:r>
            <a:r>
              <a:rPr lang="en-US" sz="9600" b="1" dirty="0" err="1" smtClean="0"/>
              <a:t>Center:</a:t>
            </a:r>
            <a:r>
              <a:rPr lang="en-US" sz="9600" b="1" dirty="0" err="1" smtClean="0">
                <a:solidFill>
                  <a:srgbClr val="C00000"/>
                </a:solidFill>
              </a:rPr>
              <a:t>Ecchymoses</a:t>
            </a:r>
            <a:r>
              <a:rPr lang="en-US" sz="9600" b="1" dirty="0" smtClean="0">
                <a:solidFill>
                  <a:srgbClr val="C00000"/>
                </a:solidFill>
              </a:rPr>
              <a:t>  +  </a:t>
            </a:r>
            <a:r>
              <a:rPr lang="en-US" sz="9600" b="1" dirty="0" err="1" smtClean="0">
                <a:solidFill>
                  <a:srgbClr val="C00000"/>
                </a:solidFill>
              </a:rPr>
              <a:t>Bicytopenia</a:t>
            </a:r>
            <a:r>
              <a:rPr lang="en-US" sz="9600" b="1" dirty="0" smtClean="0">
                <a:solidFill>
                  <a:srgbClr val="C00000"/>
                </a:solidFill>
              </a:rPr>
              <a:t> </a:t>
            </a:r>
          </a:p>
          <a:p>
            <a:pPr algn="l" rtl="0"/>
            <a:r>
              <a:rPr lang="en-US" sz="9600" b="1" dirty="0" smtClean="0">
                <a:solidFill>
                  <a:srgbClr val="C00000"/>
                </a:solidFill>
              </a:rPr>
              <a:t>WBC ;11000  </a:t>
            </a:r>
            <a:r>
              <a:rPr lang="en-US" sz="9600" b="1" dirty="0" err="1" smtClean="0">
                <a:solidFill>
                  <a:srgbClr val="C00000"/>
                </a:solidFill>
              </a:rPr>
              <a:t>Hb</a:t>
            </a:r>
            <a:r>
              <a:rPr lang="en-US" sz="9600" b="1" dirty="0" smtClean="0">
                <a:solidFill>
                  <a:srgbClr val="C00000"/>
                </a:solidFill>
              </a:rPr>
              <a:t>: 8.2   Plate ; 7000  </a:t>
            </a:r>
            <a:r>
              <a:rPr lang="en-US" sz="9600" b="1" dirty="0" err="1" smtClean="0">
                <a:solidFill>
                  <a:srgbClr val="C00000"/>
                </a:solidFill>
              </a:rPr>
              <a:t>Retic</a:t>
            </a:r>
            <a:r>
              <a:rPr lang="en-US" sz="9600" b="1" dirty="0" smtClean="0">
                <a:solidFill>
                  <a:srgbClr val="C00000"/>
                </a:solidFill>
              </a:rPr>
              <a:t> : 0.7%    Coombs ;</a:t>
            </a:r>
            <a:r>
              <a:rPr lang="en-US" sz="9600" b="1" dirty="0" err="1" smtClean="0">
                <a:solidFill>
                  <a:srgbClr val="C00000"/>
                </a:solidFill>
              </a:rPr>
              <a:t>neg</a:t>
            </a:r>
            <a:endParaRPr lang="en-US" sz="9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 </a:t>
            </a:r>
            <a:r>
              <a:rPr lang="en-US" b="1" dirty="0" smtClean="0"/>
              <a:t>MDS &amp;MPD</a:t>
            </a:r>
            <a:r>
              <a:rPr lang="fa-IR" dirty="0" smtClean="0"/>
              <a:t>/Pedaitric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MDS </a:t>
            </a:r>
            <a:r>
              <a:rPr lang="en-US" sz="2800" b="1" dirty="0" err="1" smtClean="0"/>
              <a:t>calssification</a:t>
            </a:r>
            <a:r>
              <a:rPr lang="en-US" sz="2800" b="1" dirty="0" smtClean="0"/>
              <a:t>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smtClean="0"/>
              <a:t> low-grade </a:t>
            </a:r>
            <a:r>
              <a:rPr lang="en-US" sz="2800" b="1" dirty="0" err="1" smtClean="0"/>
              <a:t>myelodysplastic</a:t>
            </a:r>
            <a:r>
              <a:rPr lang="en-US" sz="2800" b="1" dirty="0" smtClean="0"/>
              <a:t> syndrome ( RCC-MDS)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 smtClean="0"/>
              <a:t> Advanced MDS(RAEB, RAEB-T)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B050"/>
                </a:solidFill>
              </a:rPr>
              <a:t>Hematopoietic stem cell transplantation (HSCT) is the only </a:t>
            </a:r>
            <a:r>
              <a:rPr lang="en-US" sz="2800" b="1" u="sng" dirty="0" smtClean="0">
                <a:solidFill>
                  <a:srgbClr val="00B050"/>
                </a:solidFill>
              </a:rPr>
              <a:t>curative treatment </a:t>
            </a:r>
            <a:r>
              <a:rPr lang="en-US" sz="2800" b="1" dirty="0" smtClean="0">
                <a:solidFill>
                  <a:srgbClr val="00B050"/>
                </a:solidFill>
              </a:rPr>
              <a:t>option </a:t>
            </a:r>
          </a:p>
          <a:p>
            <a:pPr algn="l" rtl="0">
              <a:buFont typeface="Wingdings" pitchFamily="2" charset="2"/>
              <a:buChar char="ü"/>
            </a:pPr>
            <a:endParaRPr lang="en-US" sz="2800" b="1" dirty="0" smtClean="0"/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Juvenile </a:t>
            </a:r>
            <a:r>
              <a:rPr lang="en-US" sz="2800" b="1" dirty="0" err="1" smtClean="0">
                <a:solidFill>
                  <a:srgbClr val="C00000"/>
                </a:solidFill>
              </a:rPr>
              <a:t>myelomonocytic</a:t>
            </a:r>
            <a:r>
              <a:rPr lang="en-US" sz="2800" b="1" dirty="0" smtClean="0">
                <a:solidFill>
                  <a:srgbClr val="C00000"/>
                </a:solidFill>
              </a:rPr>
              <a:t> leukemia.(JMML). 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Myeloid leukemia of Down syndrome </a:t>
            </a:r>
            <a:endParaRPr lang="fa-I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Characteristics of MDS in </a:t>
            </a:r>
            <a:r>
              <a:rPr lang="en-US" sz="2800" b="1" dirty="0" smtClean="0">
                <a:solidFill>
                  <a:srgbClr val="C00000"/>
                </a:solidFill>
              </a:rPr>
              <a:t>children and adults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85817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fa-IR" sz="3100" b="1" dirty="0" smtClean="0"/>
              <a:t>C</a:t>
            </a:r>
            <a:r>
              <a:rPr lang="en-US" sz="3100" b="1" dirty="0" err="1" smtClean="0"/>
              <a:t>lassification</a:t>
            </a:r>
            <a:r>
              <a:rPr lang="en-US" sz="3100" b="1" dirty="0" smtClean="0"/>
              <a:t> of </a:t>
            </a:r>
            <a:r>
              <a:rPr lang="en-US" sz="3100" b="1" u="sng" dirty="0" smtClean="0"/>
              <a:t>childhood </a:t>
            </a:r>
            <a:r>
              <a:rPr lang="en-US" sz="3100" b="1" dirty="0" smtClean="0"/>
              <a:t>MDS (WHO 2008)</a:t>
            </a:r>
            <a:endParaRPr lang="fa-IR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0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Diagnostic category :                      PB blasts %                          BM blasts %</a:t>
            </a:r>
          </a:p>
          <a:p>
            <a:pPr algn="l" rtl="0"/>
            <a:r>
              <a:rPr lang="en-US" sz="2000" b="1" dirty="0" smtClean="0"/>
              <a:t>Refractory </a:t>
            </a:r>
            <a:r>
              <a:rPr lang="en-US" sz="2000" b="1" dirty="0" err="1" smtClean="0"/>
              <a:t>cytopenia</a:t>
            </a:r>
            <a:r>
              <a:rPr lang="en-US" sz="2000" b="1" dirty="0" smtClean="0"/>
              <a:t> of childhood (RCC)               &lt;2                               &lt;5</a:t>
            </a:r>
          </a:p>
          <a:p>
            <a:pPr algn="l" rtl="0"/>
            <a:r>
              <a:rPr lang="en-US" sz="2000" b="1" dirty="0" smtClean="0"/>
              <a:t>Refractory anemia with excess blasts (RAEB)       2–19                       5–19</a:t>
            </a:r>
          </a:p>
          <a:p>
            <a:pPr algn="l" rtl="0"/>
            <a:r>
              <a:rPr lang="en-US" sz="2000" b="1" dirty="0" smtClean="0"/>
              <a:t>RAEB in transformation (RAEB-T)                            20–29                     20–29</a:t>
            </a:r>
          </a:p>
          <a:p>
            <a:pPr algn="l" rtl="0"/>
            <a:endParaRPr lang="en-US" sz="2400" b="1" dirty="0" smtClean="0"/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Disease in patients with a blast count above the 30% :AML, MDS-related AML (MDR-AML)</a:t>
            </a:r>
            <a:endParaRPr lang="fa-I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Refractory </a:t>
            </a:r>
            <a:r>
              <a:rPr lang="en-US" dirty="0" err="1" smtClean="0"/>
              <a:t>cytopenia</a:t>
            </a:r>
            <a:r>
              <a:rPr lang="en-US" dirty="0" smtClean="0"/>
              <a:t> of childhood</a:t>
            </a:r>
            <a:br>
              <a:rPr lang="en-US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low grade  MDS</a:t>
            </a:r>
            <a:endParaRPr lang="fa-IR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 50 % of cases</a:t>
            </a:r>
          </a:p>
          <a:p>
            <a:pPr algn="l" rtl="0"/>
            <a:r>
              <a:rPr lang="en-US" dirty="0" smtClean="0"/>
              <a:t> &lt; 2% blasts (PB) or less than 5% blasts in the (BM)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err="1" smtClean="0"/>
              <a:t>Clonal</a:t>
            </a:r>
            <a:r>
              <a:rPr lang="en-US" b="1" dirty="0" smtClean="0"/>
              <a:t> cytogenetic </a:t>
            </a:r>
            <a:r>
              <a:rPr lang="en-US" dirty="0" smtClean="0"/>
              <a:t>marker can confirm the diagnosis;  </a:t>
            </a:r>
            <a:r>
              <a:rPr lang="en-US" b="1" u="sng" dirty="0" smtClean="0"/>
              <a:t>but 61–67 % normal </a:t>
            </a:r>
            <a:r>
              <a:rPr lang="en-US" b="1" u="sng" dirty="0" err="1" smtClean="0"/>
              <a:t>cytogenetics</a:t>
            </a:r>
            <a:r>
              <a:rPr lang="en-US" b="1" u="sng" dirty="0" smtClean="0"/>
              <a:t> </a:t>
            </a:r>
          </a:p>
          <a:p>
            <a:pPr algn="l" rtl="0"/>
            <a:r>
              <a:rPr lang="en-US" b="1" dirty="0" smtClean="0"/>
              <a:t>( DD: AA and IBMFS?)</a:t>
            </a:r>
          </a:p>
          <a:p>
            <a:pPr algn="l" rtl="0"/>
            <a:r>
              <a:rPr lang="en-US" dirty="0" smtClean="0"/>
              <a:t>Most BM: </a:t>
            </a:r>
            <a:r>
              <a:rPr lang="en-US" dirty="0" err="1" smtClean="0"/>
              <a:t>Hypocellular</a:t>
            </a:r>
            <a:endParaRPr lang="en-US" dirty="0" smtClean="0"/>
          </a:p>
          <a:p>
            <a:pPr algn="l" rtl="0"/>
            <a:r>
              <a:rPr lang="en-US" b="1" dirty="0" err="1" smtClean="0"/>
              <a:t>unilineage</a:t>
            </a:r>
            <a:r>
              <a:rPr lang="en-US" b="1" dirty="0" smtClean="0"/>
              <a:t> dysplasia to overt </a:t>
            </a:r>
            <a:r>
              <a:rPr lang="en-US" b="1" dirty="0" err="1" smtClean="0"/>
              <a:t>multilineage</a:t>
            </a:r>
            <a:r>
              <a:rPr lang="en-US" b="1" dirty="0" smtClean="0"/>
              <a:t> dysplasia. 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RCC - </a:t>
            </a:r>
            <a:r>
              <a:rPr lang="en-US" b="1" dirty="0" err="1" smtClean="0">
                <a:solidFill>
                  <a:srgbClr val="C00000"/>
                </a:solidFill>
              </a:rPr>
              <a:t>multilineage</a:t>
            </a:r>
            <a:r>
              <a:rPr lang="en-US" b="1" dirty="0" smtClean="0">
                <a:solidFill>
                  <a:srgbClr val="C00000"/>
                </a:solidFill>
              </a:rPr>
              <a:t> dysplasia </a:t>
            </a:r>
            <a:r>
              <a:rPr lang="en-US" b="1" dirty="0" err="1" smtClean="0">
                <a:solidFill>
                  <a:srgbClr val="C00000"/>
                </a:solidFill>
              </a:rPr>
              <a:t>RCMD:higher</a:t>
            </a:r>
            <a:r>
              <a:rPr lang="en-US" b="1" dirty="0" smtClean="0">
                <a:solidFill>
                  <a:srgbClr val="C00000"/>
                </a:solidFill>
              </a:rPr>
              <a:t> incidence of disease progression  </a:t>
            </a:r>
            <a:endParaRPr lang="fa-I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Advanced  </a:t>
            </a:r>
            <a:r>
              <a:rPr lang="en-US" b="1" dirty="0" err="1" smtClean="0"/>
              <a:t>ped</a:t>
            </a:r>
            <a:r>
              <a:rPr lang="en-US" b="1" dirty="0" smtClean="0"/>
              <a:t> MDS</a:t>
            </a:r>
            <a:br>
              <a:rPr lang="en-US" b="1" dirty="0" smtClean="0"/>
            </a:br>
            <a:r>
              <a:rPr lang="en-US" b="1" dirty="0" smtClean="0"/>
              <a:t>WHO classification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RAEB-1</a:t>
            </a:r>
            <a:r>
              <a:rPr lang="en-US" dirty="0" smtClean="0"/>
              <a:t> (5–10 %) or  </a:t>
            </a:r>
            <a:r>
              <a:rPr lang="en-US" b="1" u="sng" dirty="0" smtClean="0"/>
              <a:t>RAEB-2</a:t>
            </a:r>
            <a:r>
              <a:rPr lang="en-US" dirty="0" smtClean="0"/>
              <a:t> (11–19 % </a:t>
            </a:r>
            <a:r>
              <a:rPr lang="en-US" b="1" dirty="0" smtClean="0">
                <a:solidFill>
                  <a:srgbClr val="C00000"/>
                </a:solidFill>
              </a:rPr>
              <a:t>) blasts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smtClean="0"/>
              <a:t>RAEB-T</a:t>
            </a:r>
            <a:r>
              <a:rPr lang="en-US" dirty="0" smtClean="0"/>
              <a:t> :20–29 % </a:t>
            </a:r>
            <a:r>
              <a:rPr lang="en-US" b="1" dirty="0" smtClean="0">
                <a:solidFill>
                  <a:srgbClr val="C00000"/>
                </a:solidFill>
              </a:rPr>
              <a:t>blasts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517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Clinical and laboratory features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62500" lnSpcReduction="20000"/>
          </a:bodyPr>
          <a:lstStyle/>
          <a:p>
            <a:pPr algn="l" rtl="0"/>
            <a:endParaRPr lang="en-US" b="1" dirty="0" smtClean="0"/>
          </a:p>
          <a:p>
            <a:pPr algn="l" rtl="0"/>
            <a:r>
              <a:rPr lang="en-US" dirty="0" smtClean="0"/>
              <a:t>Variable,</a:t>
            </a:r>
          </a:p>
          <a:p>
            <a:pPr algn="l" rtl="0"/>
            <a:r>
              <a:rPr lang="en-US" dirty="0" smtClean="0"/>
              <a:t>Incidental finding of </a:t>
            </a:r>
            <a:r>
              <a:rPr lang="en-US" dirty="0" err="1" smtClean="0"/>
              <a:t>cytopenia</a:t>
            </a:r>
            <a:r>
              <a:rPr lang="en-US" dirty="0" smtClean="0"/>
              <a:t>, </a:t>
            </a:r>
            <a:r>
              <a:rPr lang="en-US" b="1" dirty="0" smtClean="0"/>
              <a:t>Single-lineage </a:t>
            </a:r>
            <a:r>
              <a:rPr lang="en-US" b="1" dirty="0" err="1" smtClean="0"/>
              <a:t>cytopenia</a:t>
            </a:r>
            <a:r>
              <a:rPr lang="en-US" b="1" dirty="0" smtClean="0"/>
              <a:t> or </a:t>
            </a:r>
            <a:r>
              <a:rPr lang="en-US" b="1" dirty="0" err="1" smtClean="0"/>
              <a:t>macrocytosis</a:t>
            </a:r>
            <a:endParaRPr lang="en-US" b="1" dirty="0" smtClean="0"/>
          </a:p>
          <a:p>
            <a:pPr algn="l" rtl="0"/>
            <a:r>
              <a:rPr lang="en-US" dirty="0" smtClean="0"/>
              <a:t>Isolated anemia is less frequently seen in children </a:t>
            </a:r>
          </a:p>
          <a:p>
            <a:pPr algn="l" rtl="0"/>
            <a:r>
              <a:rPr lang="en-US" b="1" dirty="0" smtClean="0"/>
              <a:t> (</a:t>
            </a:r>
            <a:r>
              <a:rPr lang="en-US" b="1" dirty="0" err="1" smtClean="0"/>
              <a:t>HbF</a:t>
            </a:r>
            <a:r>
              <a:rPr lang="en-US" b="1" dirty="0" smtClean="0"/>
              <a:t>) is frequently moderately increase </a:t>
            </a:r>
          </a:p>
          <a:p>
            <a:pPr algn="l" rtl="0"/>
            <a:r>
              <a:rPr lang="en-US" b="1" dirty="0" smtClean="0"/>
              <a:t>(WBC) count is low to normal</a:t>
            </a:r>
          </a:p>
          <a:p>
            <a:pPr algn="l" rtl="0"/>
            <a:r>
              <a:rPr lang="en-US" b="1" dirty="0" err="1" smtClean="0"/>
              <a:t>Leukocytosis</a:t>
            </a:r>
            <a:r>
              <a:rPr lang="en-US" b="1" dirty="0" smtClean="0"/>
              <a:t> is generally not a feature of MDS</a:t>
            </a:r>
          </a:p>
          <a:p>
            <a:pPr algn="l" rtl="0"/>
            <a:r>
              <a:rPr lang="en-US" b="1" dirty="0" smtClean="0"/>
              <a:t>Most  no </a:t>
            </a:r>
            <a:r>
              <a:rPr lang="en-US" b="1" dirty="0" err="1" smtClean="0"/>
              <a:t>organomegaly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/>
              <a:t>Macrocytic</a:t>
            </a:r>
            <a:r>
              <a:rPr lang="en-US" dirty="0" smtClean="0"/>
              <a:t> </a:t>
            </a:r>
            <a:r>
              <a:rPr lang="en-US" dirty="0" err="1" smtClean="0"/>
              <a:t>Erythropoiesis</a:t>
            </a:r>
            <a:r>
              <a:rPr lang="en-US" dirty="0" smtClean="0"/>
              <a:t>, </a:t>
            </a:r>
            <a:r>
              <a:rPr lang="en-US" b="1" dirty="0" smtClean="0"/>
              <a:t>small or unusually large </a:t>
            </a:r>
            <a:r>
              <a:rPr lang="en-US" b="1" dirty="0" err="1" smtClean="0"/>
              <a:t>megakaryocytes</a:t>
            </a:r>
            <a:r>
              <a:rPr lang="en-US" dirty="0" smtClean="0"/>
              <a:t>, and  </a:t>
            </a:r>
            <a:r>
              <a:rPr lang="en-US" dirty="0" err="1" smtClean="0"/>
              <a:t>dysgranulopoiesis</a:t>
            </a:r>
            <a:endParaRPr lang="en-US" dirty="0" smtClean="0"/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Karyotype:</a:t>
            </a:r>
            <a:r>
              <a:rPr lang="en-US" b="1" dirty="0" err="1" smtClean="0">
                <a:solidFill>
                  <a:srgbClr val="C00000"/>
                </a:solidFill>
              </a:rPr>
              <a:t>Structural</a:t>
            </a:r>
            <a:r>
              <a:rPr lang="en-US" b="1" dirty="0" smtClean="0">
                <a:solidFill>
                  <a:srgbClr val="C00000"/>
                </a:solidFill>
              </a:rPr>
              <a:t> complex abnormalities </a:t>
            </a:r>
            <a:r>
              <a:rPr lang="en-US" b="1" dirty="0" err="1" smtClean="0">
                <a:solidFill>
                  <a:srgbClr val="C00000"/>
                </a:solidFill>
              </a:rPr>
              <a:t>deﬁned</a:t>
            </a:r>
            <a:r>
              <a:rPr lang="en-US" b="1" dirty="0" smtClean="0">
                <a:solidFill>
                  <a:srgbClr val="C00000"/>
                </a:solidFill>
              </a:rPr>
              <a:t> as &gt; 3 chromosomal   aberrations including at </a:t>
            </a:r>
            <a:r>
              <a:rPr lang="en-US" b="1" u="sng" dirty="0" smtClean="0">
                <a:solidFill>
                  <a:srgbClr val="C00000"/>
                </a:solidFill>
              </a:rPr>
              <a:t>least 1 structural aberration </a:t>
            </a:r>
            <a:r>
              <a:rPr lang="en-US" b="1" dirty="0" smtClean="0">
                <a:solidFill>
                  <a:srgbClr val="C00000"/>
                </a:solidFill>
              </a:rPr>
              <a:t>are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associated with a very poor outcome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en-US" b="1" dirty="0" smtClean="0"/>
              <a:t>Diagnostic work up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Think about DD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Vitamin &amp; Mineral deficiencies</a:t>
            </a:r>
          </a:p>
          <a:p>
            <a:pPr algn="l" rtl="0"/>
            <a:r>
              <a:rPr lang="en-US" dirty="0" smtClean="0"/>
              <a:t>Viral infections &amp;  Toxin / Drug exposure </a:t>
            </a:r>
          </a:p>
          <a:p>
            <a:pPr algn="l" rtl="0"/>
            <a:r>
              <a:rPr lang="en-US" dirty="0" smtClean="0"/>
              <a:t>Rheumatologic disorders (JRA)</a:t>
            </a:r>
          </a:p>
          <a:p>
            <a:pPr algn="l" rtl="0"/>
            <a:r>
              <a:rPr lang="en-US" dirty="0" smtClean="0"/>
              <a:t>Mitochondrial disorders (Pearson syndrome)</a:t>
            </a:r>
          </a:p>
          <a:p>
            <a:pPr algn="l" rtl="0"/>
            <a:r>
              <a:rPr lang="en-US" dirty="0" smtClean="0"/>
              <a:t>Metabolic disorder </a:t>
            </a:r>
          </a:p>
          <a:p>
            <a:pPr algn="l" rtl="0"/>
            <a:r>
              <a:rPr lang="en-US" b="1" dirty="0" smtClean="0"/>
              <a:t>Inherited </a:t>
            </a:r>
            <a:r>
              <a:rPr lang="en-US" b="1" dirty="0" err="1" smtClean="0"/>
              <a:t>Anemias</a:t>
            </a:r>
            <a:r>
              <a:rPr lang="en-US" b="1" dirty="0" smtClean="0"/>
              <a:t>  (CDA), and IBMF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in Pediatric MDS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572032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 </a:t>
            </a:r>
            <a:r>
              <a:rPr lang="en-US" sz="2400" b="1" dirty="0" smtClean="0"/>
              <a:t>LAB Data;     CBC</a:t>
            </a:r>
            <a:r>
              <a:rPr lang="en-US" sz="2400" dirty="0" smtClean="0"/>
              <a:t>…………</a:t>
            </a:r>
            <a:r>
              <a:rPr lang="en-US" sz="2400" b="1" u="sng" dirty="0" smtClean="0"/>
              <a:t>PB smear &amp; circulating blasts</a:t>
            </a:r>
          </a:p>
          <a:p>
            <a:pPr algn="l" rtl="0"/>
            <a:r>
              <a:rPr lang="en-US" sz="2400" b="1" dirty="0" smtClean="0"/>
              <a:t>BMA &amp; BMB:</a:t>
            </a:r>
            <a:r>
              <a:rPr lang="en-US" sz="2400" dirty="0" smtClean="0"/>
              <a:t> High-quality BM aspirate and biopsy </a:t>
            </a:r>
            <a:r>
              <a:rPr lang="en-US" sz="2400" dirty="0" smtClean="0">
                <a:sym typeface="Wingdings" pitchFamily="2" charset="2"/>
              </a:rPr>
              <a:t>:</a:t>
            </a:r>
            <a:r>
              <a:rPr lang="en-US" sz="2400" dirty="0" err="1" smtClean="0"/>
              <a:t>cytologic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dysplasia</a:t>
            </a:r>
            <a:r>
              <a:rPr lang="en-US" sz="2400" dirty="0" smtClean="0"/>
              <a:t> ( ..dysplastic Meg ) &amp;  </a:t>
            </a:r>
            <a:r>
              <a:rPr lang="en-US" sz="2400" b="1" dirty="0" smtClean="0"/>
              <a:t>blast count</a:t>
            </a:r>
          </a:p>
          <a:p>
            <a:pPr algn="l" rtl="0"/>
            <a:r>
              <a:rPr lang="en-US" sz="2400" b="1" dirty="0" smtClean="0"/>
              <a:t>CD:  Cd34,D117 (C-KIT), CD71, </a:t>
            </a:r>
            <a:r>
              <a:rPr lang="en-US" sz="2400" b="1" dirty="0" err="1" smtClean="0"/>
              <a:t>glycophorin</a:t>
            </a:r>
            <a:r>
              <a:rPr lang="en-US" sz="2400" b="1" dirty="0" smtClean="0"/>
              <a:t> A, MPO,…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</a:rPr>
              <a:t>CD61 or CD41 stain 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>Micro-</a:t>
            </a:r>
            <a:r>
              <a:rPr lang="en-US" sz="2400" b="1" dirty="0" err="1" smtClean="0">
                <a:solidFill>
                  <a:srgbClr val="C00000"/>
                </a:solidFill>
              </a:rPr>
              <a:t>megakaryocytes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Genetic study: </a:t>
            </a:r>
            <a:r>
              <a:rPr lang="en-US" sz="2400" b="1" dirty="0" err="1" smtClean="0">
                <a:solidFill>
                  <a:srgbClr val="C00000"/>
                </a:solidFill>
              </a:rPr>
              <a:t>Karyotype</a:t>
            </a:r>
            <a:r>
              <a:rPr lang="en-US" sz="2400" b="1" dirty="0" smtClean="0">
                <a:solidFill>
                  <a:srgbClr val="C00000"/>
                </a:solidFill>
              </a:rPr>
              <a:t>, FISH: 7-  ( 30%) , 7q-, 5q , +8 ( common), 20 q- and MLL (11q23)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Germline</a:t>
            </a:r>
            <a:r>
              <a:rPr lang="en-US" sz="2400" b="1" dirty="0" smtClean="0"/>
              <a:t>  Mutations in GATA2  (…Familial MDS/AML )</a:t>
            </a:r>
          </a:p>
          <a:p>
            <a:pPr algn="l" rtl="0"/>
            <a:r>
              <a:rPr lang="en-US" sz="2400" b="1" dirty="0" smtClean="0"/>
              <a:t>Immunology  study: </a:t>
            </a:r>
            <a:r>
              <a:rPr lang="en-US" sz="2400" b="1" dirty="0" smtClean="0">
                <a:solidFill>
                  <a:srgbClr val="C00000"/>
                </a:solidFill>
              </a:rPr>
              <a:t>Especially in GATA 2  with analysis of lymphocyte subsets (B- and T-cell subsets)</a:t>
            </a:r>
          </a:p>
          <a:p>
            <a:pPr algn="l" rtl="0"/>
            <a:endParaRPr lang="fa-I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/>
              <a:t>A- </a:t>
            </a:r>
            <a:r>
              <a:rPr lang="en-US" sz="2000" b="1" dirty="0" err="1" smtClean="0"/>
              <a:t>Binucleate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megaloblastoid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erythroid</a:t>
            </a:r>
            <a:r>
              <a:rPr lang="en-US" sz="2000" b="1" dirty="0" smtClean="0"/>
              <a:t> precursor </a:t>
            </a:r>
            <a:br>
              <a:rPr lang="en-US" sz="2000" b="1" dirty="0" smtClean="0"/>
            </a:br>
            <a:r>
              <a:rPr lang="en-US" sz="2000" b="1" dirty="0" smtClean="0"/>
              <a:t>B = </a:t>
            </a:r>
            <a:r>
              <a:rPr lang="en-US" sz="2000" b="1" dirty="0" err="1" smtClean="0"/>
              <a:t>Megaloblastoid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erythroid</a:t>
            </a:r>
            <a:r>
              <a:rPr lang="en-US" sz="2000" b="1" dirty="0" smtClean="0"/>
              <a:t> precursor</a:t>
            </a:r>
            <a:br>
              <a:rPr lang="en-US" sz="2000" b="1" dirty="0" smtClean="0"/>
            </a:br>
            <a:r>
              <a:rPr lang="en-US" sz="2000" b="1" dirty="0" smtClean="0"/>
              <a:t> C = Small </a:t>
            </a:r>
            <a:r>
              <a:rPr lang="en-US" sz="2000" b="1" dirty="0" err="1" smtClean="0"/>
              <a:t>megakaryocyte</a:t>
            </a:r>
            <a:r>
              <a:rPr lang="en-US" sz="2000" b="1" dirty="0" smtClean="0"/>
              <a:t> with </a:t>
            </a:r>
            <a:r>
              <a:rPr lang="en-US" sz="2000" b="1" dirty="0" err="1" smtClean="0"/>
              <a:t>monolobate</a:t>
            </a:r>
            <a:r>
              <a:rPr lang="en-US" sz="2000" b="1" dirty="0" smtClean="0"/>
              <a:t> nucleus</a:t>
            </a:r>
            <a:endParaRPr lang="fa-IR" sz="2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141817" cy="81757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Diagnostic workup for  MDS -pediatric</a:t>
            </a:r>
            <a:endParaRPr lang="fa-IR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IT\Desktop\13165t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857652" cy="442915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4041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3372" y="571480"/>
            <a:ext cx="4000528" cy="114300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RCC &amp;AA (Histology )</a:t>
            </a:r>
            <a:endParaRPr lang="fa-IR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1857364"/>
            <a:ext cx="39624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900486" cy="492922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  </a:t>
            </a:r>
          </a:p>
          <a:p>
            <a:pPr algn="l" rtl="0"/>
            <a:r>
              <a:rPr lang="en-US" sz="3800" b="1" dirty="0" smtClean="0">
                <a:solidFill>
                  <a:srgbClr val="C00000"/>
                </a:solidFill>
              </a:rPr>
              <a:t>RCC: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900" dirty="0" err="1" smtClean="0"/>
              <a:t>Hypocellular</a:t>
            </a:r>
            <a:r>
              <a:rPr lang="en-US" sz="2900" dirty="0" smtClean="0"/>
              <a:t> marrow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600" dirty="0" smtClean="0"/>
              <a:t> patches of </a:t>
            </a:r>
            <a:r>
              <a:rPr lang="en-US" sz="2600" dirty="0" err="1" smtClean="0"/>
              <a:t>erythroid</a:t>
            </a:r>
            <a:r>
              <a:rPr lang="en-US" sz="2600" dirty="0" smtClean="0"/>
              <a:t> predominant </a:t>
            </a:r>
            <a:r>
              <a:rPr lang="en-US" sz="2600" dirty="0" err="1" smtClean="0"/>
              <a:t>hematopoiesis</a:t>
            </a:r>
            <a:r>
              <a:rPr lang="en-US" sz="2600" dirty="0" smtClean="0"/>
              <a:t> (BM)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600" dirty="0" err="1" smtClean="0"/>
              <a:t>Erythroid</a:t>
            </a:r>
            <a:r>
              <a:rPr lang="en-US" sz="2600" dirty="0" smtClean="0"/>
              <a:t> islands show increased   early forms, mitosis, and occasional nuclear contour abnormalities.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600" dirty="0" smtClean="0"/>
              <a:t>Scattered mildly left-shifted myeloid elements</a:t>
            </a:r>
            <a:endParaRPr lang="en-US" sz="2000" dirty="0" smtClean="0"/>
          </a:p>
          <a:p>
            <a:pPr algn="l" rtl="0"/>
            <a:endParaRPr lang="en-US" sz="20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AA: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600" dirty="0" smtClean="0"/>
              <a:t>severely </a:t>
            </a:r>
            <a:r>
              <a:rPr lang="en-US" sz="2600" dirty="0" err="1" smtClean="0"/>
              <a:t>hypocellular</a:t>
            </a:r>
            <a:endParaRPr lang="en-US" sz="2600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2600" dirty="0" smtClean="0"/>
              <a:t>Adipose-rich marrow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600" dirty="0" smtClean="0"/>
              <a:t>Scattered lymphocytes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600" dirty="0" smtClean="0"/>
              <a:t>Fully maturing myeloid cells including segmented </a:t>
            </a:r>
            <a:r>
              <a:rPr lang="en-US" sz="2600" dirty="0" err="1" smtClean="0"/>
              <a:t>neutrophils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Case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 algn="l" rtl="0"/>
            <a:r>
              <a:rPr lang="en-US" sz="1800" b="1" dirty="0" smtClean="0"/>
              <a:t>BMA&amp; BMB  1 : Suboptimal  10/8/97</a:t>
            </a:r>
          </a:p>
          <a:p>
            <a:pPr algn="l" rtl="0"/>
            <a:r>
              <a:rPr lang="en-US" sz="1800" b="1" u="sng" dirty="0" err="1" smtClean="0">
                <a:solidFill>
                  <a:srgbClr val="C00000"/>
                </a:solidFill>
              </a:rPr>
              <a:t>BMA:</a:t>
            </a:r>
            <a:r>
              <a:rPr lang="en-US" sz="1800" b="1" dirty="0" err="1" smtClean="0">
                <a:solidFill>
                  <a:srgbClr val="C00000"/>
                </a:solidFill>
              </a:rPr>
              <a:t>Cellular</a:t>
            </a:r>
            <a:r>
              <a:rPr lang="en-US" sz="1800" b="1" dirty="0" smtClean="0">
                <a:solidFill>
                  <a:srgbClr val="C00000"/>
                </a:solidFill>
              </a:rPr>
              <a:t>  marrow with decrease Meg , mild </a:t>
            </a:r>
            <a:r>
              <a:rPr lang="en-US" sz="1800" b="1" dirty="0" err="1" smtClean="0">
                <a:solidFill>
                  <a:srgbClr val="C00000"/>
                </a:solidFill>
              </a:rPr>
              <a:t>megaloblastic</a:t>
            </a:r>
            <a:r>
              <a:rPr lang="en-US" sz="1800" b="1" dirty="0" smtClean="0">
                <a:solidFill>
                  <a:srgbClr val="C00000"/>
                </a:solidFill>
              </a:rPr>
              <a:t> change in E series </a:t>
            </a:r>
          </a:p>
          <a:p>
            <a:pPr algn="l" rtl="0"/>
            <a:endParaRPr lang="en-US" sz="1800" b="1" u="sng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800" b="1" u="sng" dirty="0" smtClean="0">
                <a:solidFill>
                  <a:srgbClr val="C00000"/>
                </a:solidFill>
              </a:rPr>
              <a:t>12/9/1397 </a:t>
            </a:r>
          </a:p>
          <a:p>
            <a:pPr algn="l" rtl="0"/>
            <a:r>
              <a:rPr lang="en-US" sz="1800" dirty="0" smtClean="0"/>
              <a:t> BMB :</a:t>
            </a:r>
            <a:r>
              <a:rPr lang="en-US" sz="1800" b="1" dirty="0" smtClean="0">
                <a:solidFill>
                  <a:srgbClr val="C00000"/>
                </a:solidFill>
              </a:rPr>
              <a:t> 80% </a:t>
            </a:r>
            <a:r>
              <a:rPr lang="en-US" sz="1800" b="1" dirty="0" err="1" smtClean="0">
                <a:solidFill>
                  <a:srgbClr val="C00000"/>
                </a:solidFill>
              </a:rPr>
              <a:t>cellularuity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</a:p>
          <a:p>
            <a:pPr algn="l" rtl="0"/>
            <a:r>
              <a:rPr lang="en-US" sz="1800" b="1" dirty="0" smtClean="0">
                <a:solidFill>
                  <a:srgbClr val="C00000"/>
                </a:solidFill>
              </a:rPr>
              <a:t> Blast : 6%, </a:t>
            </a:r>
            <a:r>
              <a:rPr lang="en-US" sz="1800" dirty="0" smtClean="0"/>
              <a:t>Pro 8% , </a:t>
            </a:r>
            <a:r>
              <a:rPr lang="en-US" sz="1800" dirty="0" err="1" smtClean="0"/>
              <a:t>Meylo</a:t>
            </a:r>
            <a:r>
              <a:rPr lang="en-US" sz="1800" dirty="0" smtClean="0"/>
              <a:t> 8% , Mea:8%  band 5%, </a:t>
            </a:r>
            <a:r>
              <a:rPr lang="en-US" sz="1800" dirty="0" err="1" smtClean="0"/>
              <a:t>Seg</a:t>
            </a:r>
            <a:r>
              <a:rPr lang="en-US" sz="1800" dirty="0" smtClean="0"/>
              <a:t>: 5%,  L: 8%  plasma cell; 1% </a:t>
            </a:r>
          </a:p>
          <a:p>
            <a:pPr algn="l" rtl="0"/>
            <a:r>
              <a:rPr lang="en-US" sz="1800" dirty="0" smtClean="0"/>
              <a:t> </a:t>
            </a:r>
            <a:r>
              <a:rPr lang="en-US" sz="1800" b="1" dirty="0" err="1" smtClean="0"/>
              <a:t>Erythroeid</a:t>
            </a:r>
            <a:r>
              <a:rPr lang="en-US" sz="1800" b="1" dirty="0" smtClean="0"/>
              <a:t>  : 52%</a:t>
            </a:r>
          </a:p>
          <a:p>
            <a:pPr algn="l" rtl="0"/>
            <a:r>
              <a:rPr lang="en-US" sz="1800" dirty="0" smtClean="0"/>
              <a:t>M - mild  shift to the left ,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Megaloblstic</a:t>
            </a:r>
            <a:r>
              <a:rPr lang="en-US" sz="1800" b="1" dirty="0" smtClean="0"/>
              <a:t>  change in  E + </a:t>
            </a:r>
            <a:r>
              <a:rPr lang="en-US" sz="1800" b="1" dirty="0" err="1" smtClean="0"/>
              <a:t>Dyserythropoiesis</a:t>
            </a:r>
            <a:endParaRPr lang="en-US" sz="1800" b="1" dirty="0" smtClean="0"/>
          </a:p>
          <a:p>
            <a:pPr algn="l" rtl="0"/>
            <a:r>
              <a:rPr lang="en-US" sz="1800" dirty="0" smtClean="0"/>
              <a:t>No mature </a:t>
            </a:r>
            <a:r>
              <a:rPr lang="en-US" sz="1800" dirty="0" err="1" smtClean="0"/>
              <a:t>Megacaryocyte</a:t>
            </a:r>
            <a:r>
              <a:rPr lang="en-US" sz="1800" dirty="0" smtClean="0"/>
              <a:t> </a:t>
            </a:r>
          </a:p>
          <a:p>
            <a:pPr algn="l" rtl="0"/>
            <a:r>
              <a:rPr lang="en-US" sz="1800" b="1" u="sng" dirty="0" smtClean="0">
                <a:solidFill>
                  <a:srgbClr val="C00000"/>
                </a:solidFill>
              </a:rPr>
              <a:t>CD: </a:t>
            </a:r>
            <a:r>
              <a:rPr lang="en-US" sz="1800" b="1" dirty="0" smtClean="0">
                <a:solidFill>
                  <a:srgbClr val="C00000"/>
                </a:solidFill>
              </a:rPr>
              <a:t>Cd117; ( </a:t>
            </a:r>
            <a:r>
              <a:rPr lang="en-US" sz="1800" b="1" dirty="0" err="1" smtClean="0">
                <a:solidFill>
                  <a:srgbClr val="C00000"/>
                </a:solidFill>
              </a:rPr>
              <a:t>Neg</a:t>
            </a:r>
            <a:r>
              <a:rPr lang="en-US" sz="1800" b="1" dirty="0" smtClean="0">
                <a:solidFill>
                  <a:srgbClr val="C00000"/>
                </a:solidFill>
              </a:rPr>
              <a:t>) ,   CD34;  less than 1 percent, </a:t>
            </a:r>
            <a:r>
              <a:rPr lang="en-US" sz="1800" b="1" dirty="0" err="1" smtClean="0">
                <a:solidFill>
                  <a:srgbClr val="C00000"/>
                </a:solidFill>
              </a:rPr>
              <a:t>neg</a:t>
            </a:r>
            <a:r>
              <a:rPr lang="en-US" sz="1800" b="1" dirty="0" smtClean="0">
                <a:solidFill>
                  <a:srgbClr val="C00000"/>
                </a:solidFill>
              </a:rPr>
              <a:t> in Meg</a:t>
            </a:r>
            <a:endParaRPr lang="en-US" sz="1800" b="1" u="sng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800" b="1" dirty="0" smtClean="0"/>
              <a:t>Conclusion: BMA &amp; Biopsy : absence of Mega , </a:t>
            </a:r>
            <a:r>
              <a:rPr lang="en-US" sz="1800" b="1" dirty="0" err="1" smtClean="0"/>
              <a:t>dyserythropoietic</a:t>
            </a:r>
            <a:r>
              <a:rPr lang="en-US" sz="1800" b="1" dirty="0" smtClean="0"/>
              <a:t> change ,No malignancy, </a:t>
            </a:r>
            <a:r>
              <a:rPr lang="en-US" sz="2400" b="1" u="sng" dirty="0" smtClean="0"/>
              <a:t>suspicious to MDS </a:t>
            </a:r>
          </a:p>
          <a:p>
            <a:pPr algn="l" rtl="0"/>
            <a:r>
              <a:rPr lang="en-US" sz="1800" b="1" dirty="0" smtClean="0">
                <a:solidFill>
                  <a:srgbClr val="C00000"/>
                </a:solidFill>
              </a:rPr>
              <a:t>Treatment : IVIG , </a:t>
            </a:r>
            <a:r>
              <a:rPr lang="en-US" sz="1800" b="1" dirty="0" err="1" smtClean="0">
                <a:solidFill>
                  <a:srgbClr val="C00000"/>
                </a:solidFill>
              </a:rPr>
              <a:t>prednison</a:t>
            </a:r>
            <a:r>
              <a:rPr lang="en-US" sz="1800" b="1" dirty="0" smtClean="0">
                <a:solidFill>
                  <a:srgbClr val="C00000"/>
                </a:solidFill>
              </a:rPr>
              <a:t>  3weeks  and PC and plate 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Separating MDS from AML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Biological features &amp; blast count  </a:t>
            </a:r>
          </a:p>
          <a:p>
            <a:pPr algn="l" rtl="0"/>
            <a:r>
              <a:rPr lang="en-US" dirty="0" smtClean="0"/>
              <a:t>In borderline cases with </a:t>
            </a:r>
            <a:r>
              <a:rPr lang="en-US" b="1" dirty="0" smtClean="0"/>
              <a:t>BM blasts of 20% to 30%</a:t>
            </a:r>
            <a:r>
              <a:rPr lang="en-US" dirty="0" smtClean="0"/>
              <a:t> and with </a:t>
            </a:r>
            <a:r>
              <a:rPr lang="en-US" b="1" dirty="0" smtClean="0">
                <a:solidFill>
                  <a:srgbClr val="C00000"/>
                </a:solidFill>
              </a:rPr>
              <a:t>no cytogenetic clues </a:t>
            </a:r>
            <a:r>
              <a:rPr lang="en-US" dirty="0" smtClean="0"/>
              <a:t>:</a:t>
            </a:r>
            <a:r>
              <a:rPr lang="en-US" b="1" dirty="0" smtClean="0"/>
              <a:t>repeat the BM examination after 2 weeks</a:t>
            </a: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Blast count &gt; than 30%:AML</a:t>
            </a:r>
            <a:endParaRPr lang="fa-IR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err="1" smtClean="0">
                <a:solidFill>
                  <a:srgbClr val="00B050"/>
                </a:solidFill>
              </a:rPr>
              <a:t>Signiﬁcant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organomegaly</a:t>
            </a:r>
            <a:r>
              <a:rPr lang="en-US" b="1" dirty="0" smtClean="0">
                <a:solidFill>
                  <a:srgbClr val="00B050"/>
                </a:solidFill>
              </a:rPr>
              <a:t> &amp;  especially increased WBC counts ;suggestive of AML.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200" b="1" dirty="0" smtClean="0"/>
              <a:t>Blast count and relative distribution of AML and MDS illustrates</a:t>
            </a:r>
            <a:br>
              <a:rPr lang="en-US" sz="2200" b="1" dirty="0" smtClean="0"/>
            </a:br>
            <a:r>
              <a:rPr lang="en-US" sz="2200" b="1" dirty="0" smtClean="0"/>
              <a:t>that </a:t>
            </a:r>
            <a:r>
              <a:rPr lang="en-US" sz="2200" b="1" dirty="0" smtClean="0">
                <a:solidFill>
                  <a:srgbClr val="C00000"/>
                </a:solidFill>
              </a:rPr>
              <a:t>AML can be diagnosed at any blast level</a:t>
            </a:r>
            <a:r>
              <a:rPr lang="en-US" sz="2200" b="1" dirty="0" smtClean="0"/>
              <a:t>. Adapted from </a:t>
            </a:r>
            <a:r>
              <a:rPr lang="en-US" sz="2200" b="1" dirty="0" err="1" smtClean="0"/>
              <a:t>Hasle</a:t>
            </a:r>
            <a:r>
              <a:rPr lang="en-US" sz="2200" b="1" dirty="0" smtClean="0"/>
              <a:t> and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/>
              <a:t>Niemeyer.</a:t>
            </a:r>
            <a:endParaRPr lang="fa-IR" sz="2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3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options in pediatric MDS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HSCT remains the only curative therapy for pediatric MDS</a:t>
            </a:r>
            <a:r>
              <a:rPr lang="en-US" dirty="0" smtClean="0"/>
              <a:t> (cure rates of around 60)</a:t>
            </a:r>
            <a:endParaRPr lang="en-US" b="1" dirty="0" smtClean="0"/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Guidelines on the </a:t>
            </a:r>
            <a:r>
              <a:rPr lang="en-US" b="1" dirty="0" smtClean="0">
                <a:solidFill>
                  <a:srgbClr val="C00000"/>
                </a:solidFill>
              </a:rPr>
              <a:t>optimal timing for HSCT </a:t>
            </a:r>
            <a:r>
              <a:rPr lang="en-US" dirty="0" smtClean="0">
                <a:solidFill>
                  <a:srgbClr val="C00000"/>
                </a:solidFill>
              </a:rPr>
              <a:t>&amp; </a:t>
            </a:r>
            <a:r>
              <a:rPr lang="en-US" b="1" dirty="0" smtClean="0">
                <a:solidFill>
                  <a:srgbClr val="C00000"/>
                </a:solidFill>
              </a:rPr>
              <a:t>need for upfront chemotherapy in advanced MDS </a:t>
            </a:r>
            <a:r>
              <a:rPr lang="en-US" b="1" u="sng" dirty="0" smtClean="0">
                <a:solidFill>
                  <a:srgbClr val="C00000"/>
                </a:solidFill>
              </a:rPr>
              <a:t>do not currently exist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In  Matched related donor(MRD): CBC,BMA, BMB , Cytogenetic and Fish(GATA2 mutations and IBMFS)</a:t>
            </a:r>
          </a:p>
          <a:p>
            <a:pPr algn="l" rtl="0"/>
            <a:endParaRPr lang="en-US" dirty="0" smtClean="0"/>
          </a:p>
          <a:p>
            <a:pPr algn="l" rtl="0"/>
            <a:endParaRPr lang="en-US" b="1" dirty="0" smtClean="0"/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err="1" smtClean="0">
                <a:hlinkClick r:id="rId2"/>
              </a:rPr>
              <a:t>Henrik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err="1" smtClean="0">
                <a:hlinkClick r:id="rId2"/>
              </a:rPr>
              <a:t>Hasle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smtClean="0"/>
              <a:t>.</a:t>
            </a:r>
            <a:r>
              <a:rPr lang="en-US" dirty="0" smtClean="0"/>
              <a:t> </a:t>
            </a:r>
            <a:r>
              <a:rPr lang="en-US" sz="2200" b="1" dirty="0" smtClean="0"/>
              <a:t>A pediatric approach to the WHO </a:t>
            </a:r>
            <a:r>
              <a:rPr lang="en-US" sz="2200" b="1" dirty="0" err="1" smtClean="0"/>
              <a:t>classiﬁcation</a:t>
            </a:r>
            <a:r>
              <a:rPr lang="en-US" sz="2200" b="1" dirty="0" smtClean="0"/>
              <a:t> of </a:t>
            </a:r>
            <a:r>
              <a:rPr lang="en-US" sz="2200" b="1" dirty="0" err="1" smtClean="0"/>
              <a:t>myelodysplastic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myeloproliferative</a:t>
            </a:r>
            <a:r>
              <a:rPr lang="en-US" sz="2200" b="1" dirty="0" smtClean="0"/>
              <a:t> diseases.2011.BJH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Intensive chemotherapy prior to HSCT provides </a:t>
            </a:r>
            <a:r>
              <a:rPr lang="en-US" b="1" u="sng" dirty="0" smtClean="0">
                <a:solidFill>
                  <a:srgbClr val="C00000"/>
                </a:solidFill>
              </a:rPr>
              <a:t>no survival benefit </a:t>
            </a:r>
            <a:r>
              <a:rPr lang="en-US" b="1" dirty="0" smtClean="0">
                <a:solidFill>
                  <a:srgbClr val="C00000"/>
                </a:solidFill>
              </a:rPr>
              <a:t>for children with </a:t>
            </a:r>
            <a:r>
              <a:rPr lang="en-US" b="1" u="sng" dirty="0" smtClean="0">
                <a:solidFill>
                  <a:srgbClr val="C00000"/>
                </a:solidFill>
              </a:rPr>
              <a:t>RAEB and RAEB‐T </a:t>
            </a:r>
            <a:r>
              <a:rPr lang="en-US" b="1" dirty="0" smtClean="0">
                <a:solidFill>
                  <a:srgbClr val="C00000"/>
                </a:solidFill>
              </a:rPr>
              <a:t>and can generally not be recommended</a:t>
            </a:r>
          </a:p>
          <a:p>
            <a:pPr algn="l" rtl="0"/>
            <a:r>
              <a:rPr lang="en-US" b="1" u="sng" dirty="0" smtClean="0">
                <a:solidFill>
                  <a:srgbClr val="002060"/>
                </a:solidFill>
              </a:rPr>
              <a:t>Intensive chemotherapy </a:t>
            </a:r>
            <a:r>
              <a:rPr lang="en-US" b="1" dirty="0" smtClean="0">
                <a:solidFill>
                  <a:srgbClr val="002060"/>
                </a:solidFill>
              </a:rPr>
              <a:t>before HSCT should be considered in patients with </a:t>
            </a:r>
            <a:r>
              <a:rPr lang="en-US" b="1" dirty="0" err="1" smtClean="0">
                <a:solidFill>
                  <a:srgbClr val="002060"/>
                </a:solidFill>
              </a:rPr>
              <a:t>myelodysplasia</a:t>
            </a:r>
            <a:r>
              <a:rPr lang="en-US" b="1" dirty="0" smtClean="0">
                <a:solidFill>
                  <a:srgbClr val="002060"/>
                </a:solidFill>
              </a:rPr>
              <a:t>‐related‐AML (</a:t>
            </a:r>
            <a:r>
              <a:rPr lang="en-US" b="1" u="sng" dirty="0" smtClean="0">
                <a:solidFill>
                  <a:srgbClr val="002060"/>
                </a:solidFill>
              </a:rPr>
              <a:t>MDR‐AML</a:t>
            </a:r>
            <a:r>
              <a:rPr lang="en-US" b="1" dirty="0" smtClean="0">
                <a:solidFill>
                  <a:srgbClr val="002060"/>
                </a:solidFill>
              </a:rPr>
              <a:t>).</a:t>
            </a:r>
          </a:p>
          <a:p>
            <a:endParaRPr lang="fa-I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HSCT,Pediatric</a:t>
            </a:r>
            <a:r>
              <a:rPr lang="en-US" b="1" dirty="0" smtClean="0">
                <a:solidFill>
                  <a:srgbClr val="C00000"/>
                </a:solidFill>
              </a:rPr>
              <a:t> MDS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000660"/>
          </a:xfrm>
        </p:spPr>
        <p:txBody>
          <a:bodyPr>
            <a:normAutofit fontScale="32500" lnSpcReduction="20000"/>
          </a:bodyPr>
          <a:lstStyle/>
          <a:p>
            <a:pPr algn="l" rtl="0">
              <a:buFont typeface="Courier New" pitchFamily="49" charset="0"/>
              <a:buChar char="o"/>
            </a:pPr>
            <a:endParaRPr lang="en-US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8000" dirty="0" err="1" smtClean="0"/>
              <a:t>Myeloablative</a:t>
            </a:r>
            <a:r>
              <a:rPr lang="en-US" sz="8000" dirty="0" smtClean="0"/>
              <a:t> therapy - </a:t>
            </a:r>
            <a:r>
              <a:rPr lang="en-US" sz="8000" b="1" u="sng" dirty="0" err="1" smtClean="0"/>
              <a:t>busulfan</a:t>
            </a:r>
            <a:r>
              <a:rPr lang="en-US" sz="8000" b="1" u="sng" dirty="0" smtClean="0"/>
              <a:t>,</a:t>
            </a:r>
            <a:r>
              <a:rPr lang="en-US" sz="8000" b="1" dirty="0" smtClean="0"/>
              <a:t> </a:t>
            </a:r>
            <a:r>
              <a:rPr lang="en-US" sz="8000" b="1" u="sng" dirty="0" err="1" smtClean="0"/>
              <a:t>cyclophosphamide</a:t>
            </a:r>
            <a:r>
              <a:rPr lang="en-US" sz="8000" b="1" dirty="0" smtClean="0"/>
              <a:t>, </a:t>
            </a:r>
            <a:r>
              <a:rPr lang="en-US" sz="8000" b="1" u="sng" dirty="0" err="1" smtClean="0"/>
              <a:t>melphalan</a:t>
            </a:r>
            <a:r>
              <a:rPr lang="en-US" sz="8000" dirty="0" smtClean="0"/>
              <a:t>( MRD &amp;MUD): cure 50%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8000" b="1" dirty="0" smtClean="0"/>
              <a:t>Other </a:t>
            </a:r>
            <a:r>
              <a:rPr lang="en-US" sz="8000" b="1" dirty="0" err="1" smtClean="0"/>
              <a:t>drugs:Thiotepa</a:t>
            </a:r>
            <a:r>
              <a:rPr lang="en-US" sz="8000" b="1" dirty="0" smtClean="0"/>
              <a:t>, </a:t>
            </a:r>
            <a:r>
              <a:rPr lang="en-US" sz="8000" b="1" dirty="0" err="1" smtClean="0"/>
              <a:t>treosulfan</a:t>
            </a:r>
            <a:r>
              <a:rPr lang="en-US" sz="8000" b="1" dirty="0" smtClean="0"/>
              <a:t>, and </a:t>
            </a:r>
            <a:r>
              <a:rPr lang="en-US" sz="8000" b="1" dirty="0" err="1" smtClean="0"/>
              <a:t>ﬂudarabine</a:t>
            </a:r>
            <a:endParaRPr lang="en-US" sz="8000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8000" b="1" dirty="0" smtClean="0">
                <a:solidFill>
                  <a:srgbClr val="C00000"/>
                </a:solidFill>
              </a:rPr>
              <a:t>TBI can generally :no superior </a:t>
            </a:r>
            <a:r>
              <a:rPr lang="en-US" sz="8000" b="1" dirty="0" err="1" smtClean="0">
                <a:solidFill>
                  <a:srgbClr val="C00000"/>
                </a:solidFill>
              </a:rPr>
              <a:t>antileukemic</a:t>
            </a:r>
            <a:r>
              <a:rPr lang="en-US" sz="8000" b="1" dirty="0" smtClean="0">
                <a:solidFill>
                  <a:srgbClr val="C00000"/>
                </a:solidFill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</a:rPr>
              <a:t>efﬁcacy</a:t>
            </a:r>
            <a:r>
              <a:rPr lang="en-US" sz="8000" b="1" dirty="0" smtClean="0">
                <a:solidFill>
                  <a:srgbClr val="C00000"/>
                </a:solidFill>
              </a:rPr>
              <a:t> &amp;  is associated with more long-term</a:t>
            </a:r>
            <a:endParaRPr lang="en-US" sz="8000" b="1" dirty="0" smtClean="0"/>
          </a:p>
          <a:p>
            <a:pPr algn="l" rtl="0">
              <a:buFont typeface="Courier New" pitchFamily="49" charset="0"/>
              <a:buChar char="o"/>
            </a:pPr>
            <a:endParaRPr lang="en-US" sz="8000" b="1" dirty="0" smtClean="0">
              <a:solidFill>
                <a:srgbClr val="C00000"/>
              </a:solidFill>
            </a:endParaRPr>
          </a:p>
          <a:p>
            <a:pPr algn="l" rtl="0">
              <a:buFont typeface="Courier New" pitchFamily="49" charset="0"/>
              <a:buChar char="o"/>
            </a:pPr>
            <a:r>
              <a:rPr lang="en-US" sz="8000" b="1" dirty="0" smtClean="0">
                <a:solidFill>
                  <a:srgbClr val="C00000"/>
                </a:solidFill>
              </a:rPr>
              <a:t>Outcome</a:t>
            </a:r>
            <a:r>
              <a:rPr lang="en-US" sz="8000" dirty="0" smtClean="0"/>
              <a:t> HSCT ;</a:t>
            </a:r>
            <a:r>
              <a:rPr lang="en-US" sz="8000" b="1" dirty="0" smtClean="0"/>
              <a:t>similar in RAEB or RAEB-T </a:t>
            </a:r>
            <a:r>
              <a:rPr lang="en-US" sz="8000" dirty="0" smtClean="0"/>
              <a:t>but </a:t>
            </a:r>
            <a:r>
              <a:rPr lang="en-US" sz="8000" dirty="0" err="1" smtClean="0"/>
              <a:t>signiﬁcantly</a:t>
            </a:r>
            <a:r>
              <a:rPr lang="en-US" sz="8000" dirty="0" smtClean="0"/>
              <a:t> </a:t>
            </a:r>
            <a:r>
              <a:rPr lang="en-US" sz="8000" b="1" dirty="0" smtClean="0"/>
              <a:t>lower in MDR-AML</a:t>
            </a:r>
          </a:p>
          <a:p>
            <a:pPr algn="l" rtl="0">
              <a:buFont typeface="Courier New" pitchFamily="49" charset="0"/>
              <a:buChar char="o"/>
            </a:pPr>
            <a:endParaRPr lang="en-US" sz="8000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8000" b="1" dirty="0" smtClean="0"/>
              <a:t>Whether AML-type induction chemotherapy before HSCT for advanced MDS can reduce relapse and improve outcome is Controversial</a:t>
            </a:r>
          </a:p>
          <a:p>
            <a:pPr algn="l" rtl="0">
              <a:buFont typeface="Courier New" pitchFamily="49" charset="0"/>
              <a:buChar char="o"/>
            </a:pPr>
            <a:endParaRPr lang="en-US" sz="8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b="1" dirty="0" smtClean="0"/>
              <a:t>Probability of 5-year overall survival in advanced MDS according to subgroup</a:t>
            </a:r>
            <a:endParaRPr lang="fa-IR" sz="2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low-grade MDS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low-grade pediatric MDS:  RCC without cytogenetic </a:t>
            </a:r>
            <a:r>
              <a:rPr lang="en-US" sz="2800" b="1" dirty="0" err="1" smtClean="0">
                <a:solidFill>
                  <a:srgbClr val="C00000"/>
                </a:solidFill>
              </a:rPr>
              <a:t>abnorality</a:t>
            </a:r>
            <a:r>
              <a:rPr lang="en-US" sz="2800" b="1" dirty="0" smtClean="0">
                <a:solidFill>
                  <a:srgbClr val="C00000"/>
                </a:solidFill>
              </a:rPr>
              <a:t> :Wait and watch</a:t>
            </a:r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>IST with anti-</a:t>
            </a:r>
            <a:r>
              <a:rPr lang="en-US" sz="2800" b="1" dirty="0" err="1" smtClean="0"/>
              <a:t>thymocyte</a:t>
            </a:r>
            <a:r>
              <a:rPr lang="en-US" sz="2800" b="1" dirty="0" smtClean="0"/>
              <a:t> globulin (ATG) and cyclosporine: complete or partial response in 75% after 6 months,</a:t>
            </a:r>
          </a:p>
          <a:p>
            <a:pPr algn="l" rtl="0"/>
            <a:r>
              <a:rPr lang="en-US" sz="2800" b="1" u="sng" dirty="0" smtClean="0"/>
              <a:t>Rabbit ATG:?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HSCT : MSD , </a:t>
            </a:r>
            <a:r>
              <a:rPr lang="en-US" sz="2800" b="1" u="sng" dirty="0" smtClean="0"/>
              <a:t>MUD (instead of rabbit )</a:t>
            </a:r>
          </a:p>
          <a:p>
            <a:pPr algn="l" rtl="0"/>
            <a:r>
              <a:rPr lang="en-US" sz="2800" b="1" dirty="0" smtClean="0"/>
              <a:t>HSCT:  Reduced Intensity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rtl="0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>
                <a:solidFill>
                  <a:srgbClr val="C00000"/>
                </a:solidFill>
              </a:rPr>
              <a:t>Use of pre-HSCT chemotherapy in MDS remains </a:t>
            </a:r>
            <a:br>
              <a:rPr lang="en-US" sz="31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controversial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Pediatric MDS patients with </a:t>
            </a:r>
            <a:r>
              <a:rPr lang="en-US" b="1" dirty="0" smtClean="0"/>
              <a:t>advanced disease (RAEB, RAEB-T)</a:t>
            </a:r>
            <a:r>
              <a:rPr lang="en-US" dirty="0" smtClean="0"/>
              <a:t> have been treated with</a:t>
            </a:r>
          </a:p>
          <a:p>
            <a:pPr algn="l" rtl="0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C00000"/>
                </a:solidFill>
              </a:rPr>
              <a:t>AML induction chemotherapy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Recent data </a:t>
            </a:r>
            <a:r>
              <a:rPr lang="en-US" dirty="0" smtClean="0"/>
              <a:t>:intensive chemotherapy before HSCT </a:t>
            </a:r>
            <a:r>
              <a:rPr lang="en-US" b="1" u="sng" dirty="0" smtClean="0"/>
              <a:t>does not improve outcomes </a:t>
            </a:r>
            <a:r>
              <a:rPr lang="en-US" b="1" dirty="0" smtClean="0">
                <a:solidFill>
                  <a:srgbClr val="C00000"/>
                </a:solidFill>
              </a:rPr>
              <a:t>or relapse </a:t>
            </a:r>
            <a:r>
              <a:rPr lang="en-US" dirty="0" smtClean="0">
                <a:solidFill>
                  <a:srgbClr val="C00000"/>
                </a:solidFill>
              </a:rPr>
              <a:t>incidence (RI)  </a:t>
            </a:r>
            <a:r>
              <a:rPr lang="en-US" dirty="0" smtClean="0"/>
              <a:t>In most patients With advanced MDS  ,  </a:t>
            </a:r>
            <a:r>
              <a:rPr lang="en-US" b="1" dirty="0" smtClean="0">
                <a:solidFill>
                  <a:srgbClr val="C00000"/>
                </a:solidFill>
              </a:rPr>
              <a:t>with the exception of MDS with progression to AML (&gt;30 % blasts</a:t>
            </a:r>
            <a:r>
              <a:rPr lang="en-US" dirty="0" smtClean="0"/>
              <a:t>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advanced MDS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endParaRPr lang="en-US" b="1" u="sng" dirty="0" smtClean="0"/>
          </a:p>
          <a:p>
            <a:pPr algn="l" rtl="0"/>
            <a:r>
              <a:rPr lang="en-US" b="1" u="sng" dirty="0" smtClean="0"/>
              <a:t>None</a:t>
            </a:r>
            <a:r>
              <a:rPr lang="en-US" b="1" dirty="0" smtClean="0"/>
              <a:t> of these approaches </a:t>
            </a:r>
            <a:r>
              <a:rPr lang="en-US" dirty="0" smtClean="0"/>
              <a:t>(Hematopoietic GF  , differentiating agents, anti -</a:t>
            </a:r>
            <a:r>
              <a:rPr lang="en-US" dirty="0" err="1" smtClean="0"/>
              <a:t>angiogenic</a:t>
            </a:r>
            <a:r>
              <a:rPr lang="en-US" dirty="0" smtClean="0"/>
              <a:t> drugs, low-dose </a:t>
            </a:r>
            <a:r>
              <a:rPr lang="en-US" dirty="0" err="1" smtClean="0"/>
              <a:t>cytotoxic</a:t>
            </a:r>
            <a:r>
              <a:rPr lang="en-US" dirty="0" smtClean="0"/>
              <a:t> drugs or experimental agents) </a:t>
            </a:r>
            <a:r>
              <a:rPr lang="en-US" b="1" dirty="0" smtClean="0"/>
              <a:t>have been documented to prolong survival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They are generally </a:t>
            </a:r>
            <a:r>
              <a:rPr lang="en-US" b="1" dirty="0" smtClean="0"/>
              <a:t>not indicated in children and adolescents </a:t>
            </a:r>
            <a:r>
              <a:rPr lang="en-US" dirty="0" smtClean="0"/>
              <a:t>in whom the aim of treatment is cure.</a:t>
            </a:r>
          </a:p>
          <a:p>
            <a:pPr algn="l" rtl="0"/>
            <a:r>
              <a:rPr lang="en-US" sz="4000" b="1" dirty="0" smtClean="0">
                <a:solidFill>
                  <a:srgbClr val="C00000"/>
                </a:solidFill>
              </a:rPr>
              <a:t>DNA </a:t>
            </a:r>
            <a:r>
              <a:rPr lang="en-US" sz="4000" b="1" dirty="0" err="1" smtClean="0">
                <a:solidFill>
                  <a:srgbClr val="C00000"/>
                </a:solidFill>
              </a:rPr>
              <a:t>methyltransferase</a:t>
            </a:r>
            <a:r>
              <a:rPr lang="en-US" sz="4000" b="1" dirty="0" smtClean="0">
                <a:solidFill>
                  <a:srgbClr val="C00000"/>
                </a:solidFill>
              </a:rPr>
              <a:t> inhibitors :</a:t>
            </a:r>
            <a:r>
              <a:rPr lang="en-US" sz="4000" b="1" dirty="0" err="1" smtClean="0">
                <a:solidFill>
                  <a:srgbClr val="C00000"/>
                </a:solidFill>
              </a:rPr>
              <a:t>Azacitidine</a:t>
            </a:r>
            <a:r>
              <a:rPr lang="en-US" sz="4000" b="1" dirty="0" smtClean="0">
                <a:solidFill>
                  <a:srgbClr val="C00000"/>
                </a:solidFill>
              </a:rPr>
              <a:t> and </a:t>
            </a:r>
            <a:r>
              <a:rPr lang="en-US" sz="4000" b="1" dirty="0" err="1" smtClean="0">
                <a:solidFill>
                  <a:srgbClr val="C00000"/>
                </a:solidFill>
              </a:rPr>
              <a:t>Decitabine</a:t>
            </a:r>
            <a:r>
              <a:rPr lang="en-US" sz="4000" b="1" dirty="0" smtClean="0">
                <a:solidFill>
                  <a:srgbClr val="C00000"/>
                </a:solidFill>
              </a:rPr>
              <a:t>; Bridge to HSCT</a:t>
            </a:r>
            <a:r>
              <a:rPr lang="en-US" sz="4000" dirty="0" smtClean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Limitations : </a:t>
            </a:r>
            <a:r>
              <a:rPr lang="en-US" dirty="0" smtClean="0"/>
              <a:t>Response can take several months &amp;     Risk of febrile </a:t>
            </a:r>
            <a:r>
              <a:rPr lang="en-US" dirty="0" err="1" smtClean="0"/>
              <a:t>neutropenia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b="1" dirty="0" smtClean="0"/>
              <a:t>Using: ????? </a:t>
            </a:r>
            <a:endParaRPr lang="fa-IR" b="1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Haematologica</a:t>
            </a:r>
            <a:r>
              <a:rPr lang="en-US" dirty="0" smtClean="0"/>
              <a:t>. 2016 Dec; 101(12): 1508–1515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b="1" dirty="0" err="1" smtClean="0"/>
              <a:t>Sickkids</a:t>
            </a:r>
            <a:r>
              <a:rPr lang="en-US" dirty="0" smtClean="0"/>
              <a:t> </a:t>
            </a:r>
            <a:r>
              <a:rPr lang="en-US" b="1" dirty="0" smtClean="0"/>
              <a:t>Hospital 8 patients ;received off-label </a:t>
            </a:r>
            <a:r>
              <a:rPr lang="en-US" b="1" dirty="0" err="1" smtClean="0"/>
              <a:t>azacitidine</a:t>
            </a:r>
            <a:r>
              <a:rPr lang="en-US" b="1" dirty="0" smtClean="0"/>
              <a:t> before   HSCT </a:t>
            </a:r>
          </a:p>
          <a:p>
            <a:pPr algn="l" rtl="0"/>
            <a:r>
              <a:rPr lang="en-US" dirty="0" smtClean="0"/>
              <a:t>P;1 -18 Y ,pediatric (RCEB)-MDS</a:t>
            </a:r>
            <a:endParaRPr lang="en-US" b="1" dirty="0" smtClean="0"/>
          </a:p>
          <a:p>
            <a:pPr algn="l" rtl="0"/>
            <a:r>
              <a:rPr lang="en-US" b="1" dirty="0" err="1" smtClean="0">
                <a:solidFill>
                  <a:srgbClr val="C00000"/>
                </a:solidFill>
              </a:rPr>
              <a:t>Azacitidine</a:t>
            </a:r>
            <a:r>
              <a:rPr lang="en-US" b="1" dirty="0" smtClean="0">
                <a:solidFill>
                  <a:srgbClr val="C00000"/>
                </a:solidFill>
              </a:rPr>
              <a:t> treatment prior to HSCT:</a:t>
            </a:r>
          </a:p>
          <a:p>
            <a:pPr algn="l" rtl="0"/>
            <a:r>
              <a:rPr lang="en-US" dirty="0" smtClean="0"/>
              <a:t>Well tolerated in pediatric patients with advanced MDS</a:t>
            </a:r>
          </a:p>
          <a:p>
            <a:pPr algn="l" rtl="0"/>
            <a:r>
              <a:rPr lang="en-US" b="1" dirty="0" smtClean="0"/>
              <a:t>partial or complete bone marrow response</a:t>
            </a:r>
            <a:r>
              <a:rPr lang="en-US" dirty="0" smtClean="0"/>
              <a:t> in </a:t>
            </a:r>
            <a:r>
              <a:rPr lang="en-US" b="1" dirty="0" smtClean="0"/>
              <a:t>7/8 patients (87.5%),</a:t>
            </a:r>
            <a:r>
              <a:rPr lang="en-US" dirty="0" smtClean="0"/>
              <a:t> and </a:t>
            </a:r>
            <a:r>
              <a:rPr lang="en-US" b="1" dirty="0" smtClean="0"/>
              <a:t>correlated with superior EFS  in this cohort.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Reports of </a:t>
            </a:r>
            <a:br>
              <a:rPr lang="en-US" sz="2400" b="1" dirty="0" smtClean="0"/>
            </a:br>
            <a:r>
              <a:rPr lang="fa-IR" sz="2400" b="1" dirty="0" smtClean="0"/>
              <a:t>   P</a:t>
            </a:r>
            <a:r>
              <a:rPr lang="en-US" sz="2400" b="1" dirty="0" err="1" smtClean="0"/>
              <a:t>edaitrics</a:t>
            </a:r>
            <a:r>
              <a:rPr lang="en-US" sz="2400" b="1" dirty="0" smtClean="0"/>
              <a:t>  Medical </a:t>
            </a:r>
            <a:r>
              <a:rPr lang="en-US" sz="2400" b="1" dirty="0" err="1" smtClean="0"/>
              <a:t>Ceter</a:t>
            </a:r>
            <a:endParaRPr lang="fa-IR" sz="2400" b="1" dirty="0"/>
          </a:p>
        </p:txBody>
      </p:sp>
      <p:pic>
        <p:nvPicPr>
          <p:cNvPr id="7170" name="Picture 2" descr="C:\Users\IT\Desktop\MDs\IMG_37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786182" y="857232"/>
            <a:ext cx="1928826" cy="3929090"/>
          </a:xfrm>
        </p:spPr>
      </p:pic>
      <p:pic>
        <p:nvPicPr>
          <p:cNvPr id="8" name="Picture 2" descr="C:\Users\IT\Desktop\MDs\IMG_37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72132" y="3429000"/>
            <a:ext cx="2286016" cy="3571900"/>
          </a:xfrm>
          <a:prstGeom prst="rect">
            <a:avLst/>
          </a:prstGeom>
          <a:noFill/>
        </p:spPr>
      </p:pic>
      <p:pic>
        <p:nvPicPr>
          <p:cNvPr id="6146" name="Picture 2" descr="C:\Users\IT\Desktop\MDs\IMG_37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392909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AML-type chemotherapy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Induction chemotherapy ;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complete remission of less than 60%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overall survival of less than 30%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Patients with advanced MDS, (MDR-AML) </a:t>
            </a:r>
            <a:r>
              <a:rPr lang="en-US" dirty="0" smtClean="0">
                <a:solidFill>
                  <a:srgbClr val="C00000"/>
                </a:solidFill>
              </a:rPr>
              <a:t>&gt;30% blasts may </a:t>
            </a:r>
            <a:r>
              <a:rPr lang="en-US" dirty="0" err="1" smtClean="0">
                <a:solidFill>
                  <a:srgbClr val="C00000"/>
                </a:solidFill>
              </a:rPr>
              <a:t>beneﬁt</a:t>
            </a:r>
            <a:r>
              <a:rPr lang="en-US" dirty="0" smtClean="0">
                <a:solidFill>
                  <a:srgbClr val="C00000"/>
                </a:solidFill>
              </a:rPr>
              <a:t>  from intensive chemotherapy before HSCT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Relapse After HSCT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Relapse: poor outcome,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 Successful withdrawal of </a:t>
            </a:r>
            <a:r>
              <a:rPr lang="en-US" b="1" dirty="0" err="1" smtClean="0"/>
              <a:t>mmunosuppressive</a:t>
            </a:r>
            <a:r>
              <a:rPr lang="en-US" b="1" dirty="0" smtClean="0"/>
              <a:t>   therapy     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Donor leukocyte infusions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close monitoring </a:t>
            </a:r>
            <a:r>
              <a:rPr lang="en-US" b="1" dirty="0" err="1" smtClean="0"/>
              <a:t>chimerism</a:t>
            </a:r>
            <a:r>
              <a:rPr lang="en-US" b="1" dirty="0" smtClean="0"/>
              <a:t> &amp; pre-emptive immunotherapy.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Second HSCT for relapse or  graft failure after HSCT has shown survival rates of 50%</a:t>
            </a:r>
            <a:endParaRPr lang="fa-IR" b="1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Prognosis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err="1" smtClean="0"/>
              <a:t>Monosomy</a:t>
            </a:r>
            <a:r>
              <a:rPr lang="en-US" dirty="0" smtClean="0"/>
              <a:t> 7 and complex </a:t>
            </a:r>
            <a:r>
              <a:rPr lang="en-US" dirty="0" err="1" smtClean="0"/>
              <a:t>karyotype</a:t>
            </a:r>
            <a:r>
              <a:rPr lang="en-US" dirty="0" smtClean="0"/>
              <a:t> (≥3 abnormalities) : </a:t>
            </a:r>
            <a:r>
              <a:rPr lang="en-US" b="1" dirty="0" smtClean="0"/>
              <a:t>increase risk of  leukemia</a:t>
            </a:r>
            <a:r>
              <a:rPr lang="en-US" dirty="0" smtClean="0"/>
              <a:t>, it is difficult to predict when this will occur??</a:t>
            </a:r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mtClean="0"/>
              <a:t>CIBMTR:   </a:t>
            </a:r>
            <a:r>
              <a:rPr lang="en-US" dirty="0" smtClean="0"/>
              <a:t>8-year disease free survival of 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40–65 % for RCC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28–48 % for RAEB/RAEB-T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1-year transplant-related mortality of 13–42 %</a:t>
            </a:r>
          </a:p>
          <a:p>
            <a:pPr algn="l" rtl="0">
              <a:buFont typeface="Wingdings" pitchFamily="2" charset="2"/>
              <a:buChar char="ü"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European Working Group:</a:t>
            </a:r>
            <a:r>
              <a:rPr lang="en-US" b="1" dirty="0" smtClean="0">
                <a:solidFill>
                  <a:srgbClr val="C00000"/>
                </a:solidFill>
              </a:rPr>
              <a:t> 5-year OS of 63 %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advanced MDS </a:t>
            </a:r>
            <a:r>
              <a:rPr lang="en-US" dirty="0" smtClean="0">
                <a:solidFill>
                  <a:srgbClr val="C00000"/>
                </a:solidFill>
              </a:rPr>
              <a:t>&amp; </a:t>
            </a:r>
            <a:r>
              <a:rPr lang="en-US" b="1" u="sng" dirty="0" smtClean="0">
                <a:solidFill>
                  <a:srgbClr val="C00000"/>
                </a:solidFill>
              </a:rPr>
              <a:t>TRM and RI  </a:t>
            </a:r>
            <a:r>
              <a:rPr lang="en-US" dirty="0" smtClean="0">
                <a:solidFill>
                  <a:srgbClr val="C00000"/>
                </a:solidFill>
              </a:rPr>
              <a:t>of </a:t>
            </a:r>
            <a:r>
              <a:rPr lang="en-US" b="1" dirty="0" smtClean="0">
                <a:solidFill>
                  <a:srgbClr val="C00000"/>
                </a:solidFill>
              </a:rPr>
              <a:t>21 %, each </a:t>
            </a:r>
            <a:endParaRPr lang="fa-I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Clr>
                <a:srgbClr val="C00000"/>
              </a:buClr>
            </a:pPr>
            <a:r>
              <a:rPr lang="en-US" sz="2000" dirty="0" smtClean="0"/>
              <a:t>H </a:t>
            </a:r>
            <a:r>
              <a:rPr lang="en-US" sz="2000" dirty="0" err="1" smtClean="0"/>
              <a:t>Hasle</a:t>
            </a:r>
            <a:r>
              <a:rPr lang="en-US" sz="2000" dirty="0" smtClean="0"/>
              <a:t> A pediatric approach to the WHO </a:t>
            </a:r>
            <a:r>
              <a:rPr lang="en-US" sz="2000" dirty="0" err="1" smtClean="0"/>
              <a:t>classiﬁcation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myelodysplastic</a:t>
            </a:r>
            <a:r>
              <a:rPr lang="en-US" sz="2000" dirty="0" smtClean="0"/>
              <a:t> and </a:t>
            </a:r>
            <a:r>
              <a:rPr lang="en-US" sz="2000" dirty="0" err="1" smtClean="0"/>
              <a:t>myeloproliferative</a:t>
            </a:r>
            <a:r>
              <a:rPr lang="en-US" sz="2000" dirty="0" smtClean="0"/>
              <a:t> diseases .H </a:t>
            </a:r>
            <a:r>
              <a:rPr lang="en-US" sz="2000" dirty="0" err="1" smtClean="0"/>
              <a:t>Hasle.Denmark</a:t>
            </a:r>
            <a:r>
              <a:rPr lang="en-US" sz="2000" dirty="0" smtClean="0"/>
              <a:t>. Leukemia </a:t>
            </a:r>
            <a:r>
              <a:rPr lang="en-US" sz="2000" dirty="0" smtClean="0">
                <a:solidFill>
                  <a:srgbClr val="C00000"/>
                </a:solidFill>
              </a:rPr>
              <a:t>(2003) </a:t>
            </a:r>
            <a:r>
              <a:rPr lang="en-US" sz="2000" dirty="0" smtClean="0"/>
              <a:t>17, 277–282</a:t>
            </a:r>
          </a:p>
          <a:p>
            <a:pPr algn="l" rtl="0">
              <a:buClr>
                <a:srgbClr val="C00000"/>
              </a:buClr>
            </a:pPr>
            <a:r>
              <a:rPr lang="en-US" sz="1800" dirty="0" err="1" smtClean="0">
                <a:hlinkClick r:id="rId2"/>
              </a:rPr>
              <a:t>Henrik</a:t>
            </a:r>
            <a:r>
              <a:rPr lang="en-US" sz="1800" dirty="0" smtClean="0">
                <a:hlinkClick r:id="rId2"/>
              </a:rPr>
              <a:t> </a:t>
            </a:r>
            <a:r>
              <a:rPr lang="en-US" sz="1800" dirty="0" err="1" smtClean="0">
                <a:hlinkClick r:id="rId2"/>
              </a:rPr>
              <a:t>Hasle</a:t>
            </a:r>
            <a:r>
              <a:rPr lang="en-US" sz="1800" dirty="0" smtClean="0">
                <a:hlinkClick r:id="rId2"/>
              </a:rPr>
              <a:t> </a:t>
            </a:r>
            <a:r>
              <a:rPr lang="en-US" sz="1800" dirty="0" smtClean="0"/>
              <a:t>.</a:t>
            </a:r>
            <a:r>
              <a:rPr lang="en-US" sz="2000" dirty="0" smtClean="0"/>
              <a:t> </a:t>
            </a:r>
            <a:r>
              <a:rPr lang="en-US" sz="2000" b="1" dirty="0" smtClean="0"/>
              <a:t>A pediatric approach to the WHO </a:t>
            </a:r>
            <a:r>
              <a:rPr lang="en-US" sz="2000" b="1" dirty="0" err="1" smtClean="0"/>
              <a:t>classiﬁcation</a:t>
            </a:r>
            <a:r>
              <a:rPr lang="en-US" sz="2000" b="1" dirty="0" smtClean="0"/>
              <a:t> of </a:t>
            </a:r>
            <a:r>
              <a:rPr lang="en-US" sz="2000" b="1" dirty="0" err="1" smtClean="0"/>
              <a:t>myelodysplastic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myeloproliferative</a:t>
            </a:r>
            <a:r>
              <a:rPr lang="en-US" sz="2000" b="1" dirty="0" smtClean="0"/>
              <a:t> diseases.</a:t>
            </a:r>
            <a:r>
              <a:rPr lang="en-US" sz="2000" b="1" dirty="0" smtClean="0">
                <a:solidFill>
                  <a:srgbClr val="C00000"/>
                </a:solidFill>
              </a:rPr>
              <a:t>2011.BJH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 smtClean="0"/>
              <a:t>A. T. K. Rau. </a:t>
            </a:r>
            <a:r>
              <a:rPr lang="en-US" sz="2000" dirty="0" err="1" smtClean="0"/>
              <a:t>Myelodysplastic</a:t>
            </a:r>
            <a:r>
              <a:rPr lang="en-US" sz="2000" dirty="0" smtClean="0"/>
              <a:t> Syndromes in Children: Where Are We Today? India. The </a:t>
            </a:r>
            <a:r>
              <a:rPr lang="en-US" sz="2000" dirty="0" err="1" smtClean="0"/>
              <a:t>Ochsner</a:t>
            </a:r>
            <a:r>
              <a:rPr lang="en-US" sz="2000" dirty="0" smtClean="0"/>
              <a:t> Journal 12:216–220, </a:t>
            </a:r>
            <a:r>
              <a:rPr lang="en-US" sz="2000" dirty="0" smtClean="0">
                <a:solidFill>
                  <a:srgbClr val="C00000"/>
                </a:solidFill>
              </a:rPr>
              <a:t>2012</a:t>
            </a:r>
          </a:p>
          <a:p>
            <a:pPr algn="l" rtl="0"/>
            <a:r>
              <a:rPr lang="en-US" sz="1800" dirty="0" smtClean="0">
                <a:hlinkClick r:id="rId3"/>
              </a:rPr>
              <a:t>Nicolas </a:t>
            </a:r>
            <a:r>
              <a:rPr lang="en-US" sz="1800" dirty="0" err="1" smtClean="0">
                <a:hlinkClick r:id="rId3"/>
              </a:rPr>
              <a:t>Waespe</a:t>
            </a:r>
            <a:r>
              <a:rPr lang="en-US" sz="1800" dirty="0" err="1" smtClean="0"/>
              <a:t>.Response</a:t>
            </a:r>
            <a:r>
              <a:rPr lang="en-US" sz="1800" dirty="0" smtClean="0"/>
              <a:t> to treatment with </a:t>
            </a:r>
            <a:r>
              <a:rPr lang="en-US" sz="1800" dirty="0" err="1" smtClean="0"/>
              <a:t>azacitidine</a:t>
            </a:r>
            <a:r>
              <a:rPr lang="en-US" sz="1800" dirty="0" smtClean="0"/>
              <a:t> in children with advanced </a:t>
            </a:r>
            <a:r>
              <a:rPr lang="en-US" sz="1800" dirty="0" err="1" smtClean="0"/>
              <a:t>myelodysplastic</a:t>
            </a:r>
            <a:r>
              <a:rPr lang="en-US" sz="1800" dirty="0" smtClean="0"/>
              <a:t> syndrome prior to hematopoietic stem cell transplantation. </a:t>
            </a:r>
            <a:r>
              <a:rPr lang="en-US" sz="1800" dirty="0" err="1" smtClean="0">
                <a:hlinkClick r:id="rId4"/>
              </a:rPr>
              <a:t>Haematologica</a:t>
            </a:r>
            <a:r>
              <a:rPr lang="en-US" sz="1800" dirty="0" smtClean="0"/>
              <a:t>. 2016 Dec; 101(12): 1508–1515.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 err="1" smtClean="0">
                <a:solidFill>
                  <a:srgbClr val="C00000"/>
                </a:solidFill>
              </a:rPr>
              <a:t>Henrik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Hasle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Myelodysplastic</a:t>
            </a:r>
            <a:r>
              <a:rPr lang="en-US" sz="2000" b="1" dirty="0" smtClean="0">
                <a:solidFill>
                  <a:srgbClr val="C00000"/>
                </a:solidFill>
              </a:rPr>
              <a:t> and </a:t>
            </a:r>
            <a:r>
              <a:rPr lang="en-US" sz="2000" b="1" dirty="0" err="1" smtClean="0">
                <a:solidFill>
                  <a:srgbClr val="C00000"/>
                </a:solidFill>
              </a:rPr>
              <a:t>myeloproliferative</a:t>
            </a:r>
            <a:r>
              <a:rPr lang="en-US" sz="2000" b="1" dirty="0" smtClean="0">
                <a:solidFill>
                  <a:srgbClr val="C00000"/>
                </a:solidFill>
              </a:rPr>
              <a:t> disorders of childhood. American Society of Hematology. Hematology  2016</a:t>
            </a:r>
          </a:p>
          <a:p>
            <a:pPr algn="l" rtl="0">
              <a:buClr>
                <a:srgbClr val="C00000"/>
              </a:buClr>
            </a:pPr>
            <a:r>
              <a:rPr lang="en-US" sz="2000" dirty="0" smtClean="0"/>
              <a:t>Inga </a:t>
            </a:r>
            <a:r>
              <a:rPr lang="en-US" sz="2000" dirty="0" err="1" smtClean="0"/>
              <a:t>Hofmann.Pediatric</a:t>
            </a:r>
            <a:r>
              <a:rPr lang="en-US" sz="2000" dirty="0" smtClean="0"/>
              <a:t> </a:t>
            </a:r>
            <a:r>
              <a:rPr lang="en-US" sz="2000" dirty="0" err="1" smtClean="0"/>
              <a:t>myelodysplastic</a:t>
            </a:r>
            <a:r>
              <a:rPr lang="en-US" sz="2000" dirty="0" smtClean="0"/>
              <a:t> syndromes. J </a:t>
            </a:r>
            <a:r>
              <a:rPr lang="en-US" sz="2000" dirty="0" err="1" smtClean="0"/>
              <a:t>Hematopathol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(2015) </a:t>
            </a:r>
            <a:r>
              <a:rPr lang="en-US" sz="2000" dirty="0" smtClean="0"/>
              <a:t>8:127–141. Boston, MA, USA</a:t>
            </a:r>
          </a:p>
          <a:p>
            <a:pPr algn="l" rtl="0"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</a:rPr>
              <a:t>Wei Wang. Pure </a:t>
            </a:r>
            <a:r>
              <a:rPr lang="en-US" sz="2000" b="1" dirty="0" err="1" smtClean="0">
                <a:solidFill>
                  <a:srgbClr val="002060"/>
                </a:solidFill>
              </a:rPr>
              <a:t>erythroid</a:t>
            </a:r>
            <a:r>
              <a:rPr lang="en-US" sz="2000" b="1" dirty="0" smtClean="0">
                <a:solidFill>
                  <a:srgbClr val="002060"/>
                </a:solidFill>
              </a:rPr>
              <a:t> leukemia. Am J </a:t>
            </a:r>
            <a:r>
              <a:rPr lang="en-US" sz="2000" b="1" dirty="0" err="1" smtClean="0">
                <a:solidFill>
                  <a:srgbClr val="002060"/>
                </a:solidFill>
              </a:rPr>
              <a:t>Hematol</a:t>
            </a:r>
            <a:r>
              <a:rPr lang="en-US" sz="2000" b="1" dirty="0" smtClean="0">
                <a:solidFill>
                  <a:srgbClr val="002060"/>
                </a:solidFill>
              </a:rPr>
              <a:t>. 2017;92:292–296</a:t>
            </a:r>
          </a:p>
          <a:p>
            <a:pPr algn="l" rtl="0"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Ming </a:t>
            </a:r>
            <a:r>
              <a:rPr lang="en-US" sz="2000" b="1" dirty="0" err="1" smtClean="0">
                <a:solidFill>
                  <a:srgbClr val="C00000"/>
                </a:solidFill>
              </a:rPr>
              <a:t>Hong.The</a:t>
            </a:r>
            <a:r>
              <a:rPr lang="en-US" sz="2000" b="1" dirty="0" smtClean="0">
                <a:solidFill>
                  <a:srgbClr val="C00000"/>
                </a:solidFill>
              </a:rPr>
              <a:t> 2016 revision to the World  Health Organization classification of  </a:t>
            </a:r>
            <a:r>
              <a:rPr lang="en-US" sz="2000" b="1" dirty="0" err="1" smtClean="0">
                <a:solidFill>
                  <a:srgbClr val="C00000"/>
                </a:solidFill>
              </a:rPr>
              <a:t>myelodysplastic</a:t>
            </a:r>
            <a:r>
              <a:rPr lang="en-US" sz="2000" b="1" dirty="0" smtClean="0">
                <a:solidFill>
                  <a:srgbClr val="C00000"/>
                </a:solidFill>
              </a:rPr>
              <a:t> syndromes. JOURNAL OF TRANSLATIONAL INTERNAL MEDICINE / JUL-SEP 2017 / VOL 5 | ISSUE 3</a:t>
            </a:r>
          </a:p>
          <a:p>
            <a:pPr algn="l" rtl="0" fontAlgn="base"/>
            <a:endParaRPr lang="en-US" sz="2000" dirty="0" smtClean="0"/>
          </a:p>
          <a:p>
            <a:pPr algn="l" rtl="0" fontAlgn="base"/>
            <a:r>
              <a:rPr lang="en-US" sz="2000" dirty="0" err="1" smtClean="0"/>
              <a:t>Amr</a:t>
            </a:r>
            <a:r>
              <a:rPr lang="en-US" sz="2000" dirty="0" smtClean="0"/>
              <a:t> </a:t>
            </a:r>
            <a:r>
              <a:rPr lang="en-US" sz="2000" dirty="0" err="1" smtClean="0"/>
              <a:t>A.</a:t>
            </a:r>
            <a:r>
              <a:rPr lang="en-US" sz="2000" b="1" dirty="0" err="1" smtClean="0"/>
              <a:t>Outcome</a:t>
            </a:r>
            <a:r>
              <a:rPr lang="en-US" sz="2000" b="1" dirty="0" smtClean="0"/>
              <a:t> and Factors Affecting Survival of Childhood </a:t>
            </a:r>
            <a:r>
              <a:rPr lang="en-US" sz="2000" b="1" dirty="0" err="1" smtClean="0"/>
              <a:t>Myelodysplastic</a:t>
            </a:r>
            <a:r>
              <a:rPr lang="en-US" sz="2000" b="1" dirty="0" smtClean="0"/>
              <a:t> Syndrome: Single Centre Experience.</a:t>
            </a:r>
            <a:r>
              <a:rPr lang="en-US" sz="2000" dirty="0" smtClean="0"/>
              <a:t> Blood 2017 130:5309;</a:t>
            </a:r>
            <a:endParaRPr lang="en-US" sz="2000" b="1" dirty="0" smtClean="0"/>
          </a:p>
          <a:p>
            <a:pPr algn="l" rtl="0">
              <a:buClr>
                <a:srgbClr val="C00000"/>
              </a:buClr>
            </a:pPr>
            <a:r>
              <a:rPr lang="en-US" sz="2000" dirty="0" smtClean="0"/>
              <a:t>F </a:t>
            </a:r>
            <a:r>
              <a:rPr lang="en-US" sz="2000" dirty="0" err="1" smtClean="0"/>
              <a:t>Locatelli</a:t>
            </a:r>
            <a:r>
              <a:rPr lang="en-US" sz="2000" dirty="0" smtClean="0"/>
              <a:t> - ‎. </a:t>
            </a:r>
            <a:r>
              <a:rPr lang="en-US" sz="2000" u="sng" dirty="0" smtClean="0">
                <a:hlinkClick r:id="rId5"/>
              </a:rPr>
              <a:t>How I treat </a:t>
            </a:r>
            <a:r>
              <a:rPr lang="en-US" sz="2000" u="sng" dirty="0" err="1" smtClean="0">
                <a:hlinkClick r:id="rId5"/>
              </a:rPr>
              <a:t>myelodysplastic</a:t>
            </a:r>
            <a:r>
              <a:rPr lang="en-US" sz="2000" u="sng" dirty="0" smtClean="0">
                <a:hlinkClick r:id="rId5"/>
              </a:rPr>
              <a:t> syndromes of childhood .Blood Journal</a:t>
            </a:r>
            <a:r>
              <a:rPr lang="en-US" sz="2000" dirty="0" smtClean="0"/>
              <a:t> .</a:t>
            </a:r>
            <a:r>
              <a:rPr lang="en-US" sz="2000" dirty="0" smtClean="0">
                <a:solidFill>
                  <a:srgbClr val="C00000"/>
                </a:solidFill>
              </a:rPr>
              <a:t>2018 </a:t>
            </a:r>
          </a:p>
          <a:p>
            <a:pPr algn="l" rtl="0"/>
            <a:r>
              <a:rPr lang="en-US" sz="2000" dirty="0" smtClean="0"/>
              <a:t>Federica </a:t>
            </a:r>
            <a:r>
              <a:rPr lang="en-US" sz="2000" dirty="0" err="1" smtClean="0"/>
              <a:t>Galaverna.</a:t>
            </a:r>
            <a:r>
              <a:rPr lang="en-US" sz="2000" b="1" dirty="0" err="1" smtClean="0"/>
              <a:t>Myelodysplastic</a:t>
            </a:r>
            <a:r>
              <a:rPr lang="en-US" sz="2000" b="1" dirty="0" smtClean="0"/>
              <a:t> syndromes in children.</a:t>
            </a:r>
            <a:r>
              <a:rPr lang="en-US" sz="2000" dirty="0" smtClean="0"/>
              <a:t> current Opinion in Oncology. 30(6):402–408, NOV </a:t>
            </a:r>
            <a:r>
              <a:rPr lang="en-US" sz="2000" b="1" dirty="0" smtClean="0">
                <a:solidFill>
                  <a:srgbClr val="C00000"/>
                </a:solidFill>
              </a:rPr>
              <a:t>2018</a:t>
            </a:r>
          </a:p>
          <a:p>
            <a:pPr algn="l" rtl="0">
              <a:buClr>
                <a:srgbClr val="C00000"/>
              </a:buClr>
            </a:pPr>
            <a:endParaRPr lang="en-US" sz="2000" u="sng" dirty="0" smtClean="0">
              <a:solidFill>
                <a:srgbClr val="C00000"/>
              </a:solidFill>
              <a:hlinkClick r:id="rId5"/>
            </a:endParaRPr>
          </a:p>
          <a:p>
            <a:pPr algn="l" rtl="0">
              <a:buClr>
                <a:srgbClr val="C00000"/>
              </a:buClr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500066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Thank You</a:t>
            </a:r>
            <a:endParaRPr lang="fa-IR" sz="4800" b="1" dirty="0" smtClean="0"/>
          </a:p>
          <a:p>
            <a:pPr algn="ctr">
              <a:buNone/>
            </a:pPr>
            <a:endParaRPr lang="fa-IR" dirty="0" smtClean="0"/>
          </a:p>
          <a:p>
            <a:pPr algn="ct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BMA 1</a:t>
            </a:r>
            <a:br>
              <a:rPr lang="en-US" b="1" dirty="0" smtClean="0"/>
            </a:br>
            <a:r>
              <a:rPr lang="en-US" b="1" dirty="0" smtClean="0"/>
              <a:t>10/8/97 , suboptimal BMA</a:t>
            </a:r>
            <a:endParaRPr lang="fa-I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2214554"/>
            <a:ext cx="6034617" cy="391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 </a:t>
            </a:r>
            <a:r>
              <a:rPr lang="en-US" b="1" dirty="0" err="1" smtClean="0"/>
              <a:t>flowcyto</a:t>
            </a:r>
            <a:r>
              <a:rPr lang="en-US" b="1" dirty="0" smtClean="0"/>
              <a:t> </a:t>
            </a:r>
            <a:r>
              <a:rPr lang="en-US" b="1" dirty="0" err="1" smtClean="0"/>
              <a:t>metery</a:t>
            </a:r>
            <a:r>
              <a:rPr lang="en-US" b="1" dirty="0" smtClean="0"/>
              <a:t> 2</a:t>
            </a:r>
            <a:endParaRPr lang="fa-IR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 </a:t>
            </a:r>
            <a:r>
              <a:rPr lang="en-US" sz="3200" b="1" dirty="0" smtClean="0"/>
              <a:t>Second BMA &amp; BMB</a:t>
            </a:r>
            <a:br>
              <a:rPr lang="en-US" sz="3200" b="1" dirty="0" smtClean="0"/>
            </a:br>
            <a:r>
              <a:rPr lang="en-US" sz="3200" b="1" dirty="0" smtClean="0"/>
              <a:t>12/9/97</a:t>
            </a:r>
            <a:endParaRPr lang="fa-IR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2151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18/10/ 97 </a:t>
            </a:r>
          </a:p>
          <a:p>
            <a:pPr algn="l" rtl="0"/>
            <a:r>
              <a:rPr lang="en-US" dirty="0" smtClean="0"/>
              <a:t>WBC: </a:t>
            </a:r>
            <a:r>
              <a:rPr lang="en-US" dirty="0" smtClean="0">
                <a:solidFill>
                  <a:srgbClr val="C00000"/>
                </a:solidFill>
              </a:rPr>
              <a:t>10000     </a:t>
            </a:r>
            <a:r>
              <a:rPr lang="en-US" dirty="0" err="1" smtClean="0">
                <a:solidFill>
                  <a:srgbClr val="C00000"/>
                </a:solidFill>
              </a:rPr>
              <a:t>Neut</a:t>
            </a:r>
            <a:r>
              <a:rPr lang="en-US" dirty="0" smtClean="0">
                <a:solidFill>
                  <a:srgbClr val="C00000"/>
                </a:solidFill>
              </a:rPr>
              <a:t>; 21%   L; 68%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MONO: 8%</a:t>
            </a:r>
          </a:p>
          <a:p>
            <a:pPr algn="l" rtl="0"/>
            <a:r>
              <a:rPr lang="en-US" dirty="0" smtClean="0"/>
              <a:t>RBC; 3.500,000    </a:t>
            </a:r>
            <a:r>
              <a:rPr lang="en-US" dirty="0" smtClean="0">
                <a:solidFill>
                  <a:srgbClr val="C00000"/>
                </a:solidFill>
              </a:rPr>
              <a:t>HB; 10      plate; 16000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Retic</a:t>
            </a:r>
            <a:r>
              <a:rPr lang="en-US" dirty="0" smtClean="0"/>
              <a:t> ; 1.2 %   </a:t>
            </a:r>
            <a:r>
              <a:rPr lang="en-US" dirty="0" err="1" smtClean="0"/>
              <a:t>coombs</a:t>
            </a:r>
            <a:r>
              <a:rPr lang="en-US" dirty="0" smtClean="0"/>
              <a:t>; </a:t>
            </a:r>
            <a:r>
              <a:rPr lang="en-US" dirty="0" err="1" smtClean="0"/>
              <a:t>neg</a:t>
            </a:r>
            <a:r>
              <a:rPr lang="en-US" dirty="0" smtClean="0"/>
              <a:t>        </a:t>
            </a:r>
            <a:r>
              <a:rPr lang="en-US" dirty="0" err="1" smtClean="0"/>
              <a:t>HbE</a:t>
            </a:r>
            <a:r>
              <a:rPr lang="en-US" dirty="0" smtClean="0"/>
              <a:t>; </a:t>
            </a:r>
            <a:r>
              <a:rPr lang="en-US" dirty="0" err="1" smtClean="0"/>
              <a:t>Nl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err="1" smtClean="0"/>
              <a:t>Ferritin</a:t>
            </a:r>
            <a:r>
              <a:rPr lang="en-US" dirty="0" smtClean="0"/>
              <a:t> : 234</a:t>
            </a:r>
          </a:p>
          <a:p>
            <a:pPr algn="l" rtl="0"/>
            <a:r>
              <a:rPr lang="en-US" dirty="0" smtClean="0"/>
              <a:t>LDH ;672        LFT; </a:t>
            </a:r>
            <a:r>
              <a:rPr lang="en-US" dirty="0" err="1" smtClean="0"/>
              <a:t>Nl</a:t>
            </a:r>
            <a:r>
              <a:rPr lang="en-US" dirty="0" smtClean="0"/>
              <a:t>   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2558</Words>
  <Application>Microsoft Office PowerPoint</Application>
  <PresentationFormat>On-screen Show (4:3)</PresentationFormat>
  <Paragraphs>359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  In the name of God   </vt:lpstr>
      <vt:lpstr>REFERENCES</vt:lpstr>
      <vt:lpstr> Case</vt:lpstr>
      <vt:lpstr> Case</vt:lpstr>
      <vt:lpstr>Reports of     Pedaitrics  Medical Ceter</vt:lpstr>
      <vt:lpstr>BMA 1 10/8/97 , suboptimal BMA</vt:lpstr>
      <vt:lpstr>CD flowcyto metery 2</vt:lpstr>
      <vt:lpstr> Second BMA &amp; BMB 12/9/97</vt:lpstr>
      <vt:lpstr>Follow UP </vt:lpstr>
      <vt:lpstr>Visit in Mofid children hospital</vt:lpstr>
      <vt:lpstr>  26/10/97   BMA: Cellularity : Nl,  increase E series and DysE  ,Decreased of  MEG ,                  BMB : ?// quality, no evidnce of BM  Pathology Report :BMA  + touch prep  pro: 6%   , myelo and meta: 8% ,   Band 2%  &amp; PMN: 8%   E: 38%  ,Immature cells : 8%   + Dys erythrpoiesis,(large N , multi lobulated N, nuclear  budding) Mega caryocyte is not seen Conclusion : Dyserythropiesis + increase of immature cells , mild shift to the left M series </vt:lpstr>
      <vt:lpstr>  26/10/97A  -CD flow cytometry:   Mahak   BMA:Mononuclear population- 35 % all nucleated cells  , Mature T lymphocyte  Cd34; 1.5%  </vt:lpstr>
      <vt:lpstr>Cytogenetic  study</vt:lpstr>
      <vt:lpstr> Cytogenetic study, 13q14  ALL: treatment failure , no independent prognostic  factor</vt:lpstr>
      <vt:lpstr> follow Up of case </vt:lpstr>
      <vt:lpstr>Second BMA : 28/12/98  preleukemia, MDS</vt:lpstr>
      <vt:lpstr>BMA- 2, Mofid Children Hospital:  preleukemia , MDS</vt:lpstr>
      <vt:lpstr> Evaluation </vt:lpstr>
      <vt:lpstr>Diagnosis:Pure Erythroied leukemia</vt:lpstr>
      <vt:lpstr>  Erythropoiesis and PEL , Pure erythroleukemia USA.  Wei Wang. Pure erythroid leukemia. Am J Hematol. 2017;92:292–296  </vt:lpstr>
      <vt:lpstr>    PEL: BMA .Large immature erythroid precursors with deep basophilic cytoplasm and cytoplasmic vacuoles  . Many cells also have cytoplasmic blebs.Leukemic cells show coarsely granular staining pattern by PAS blebs.                                                                     Wei Wang. Pure erythroid leukemia. Am J Hematol. 2017;92:292–296   </vt:lpstr>
      <vt:lpstr>MDS in Pediatric</vt:lpstr>
      <vt:lpstr>Pediatric MDS</vt:lpstr>
      <vt:lpstr>Inherited and acquired conditions associated with pediatric  (MDS) --secondary MDS</vt:lpstr>
      <vt:lpstr>MDS - pathophysiology</vt:lpstr>
      <vt:lpstr>   Pediatric MDS, IBMFS, and AA :Share significant overlap </vt:lpstr>
      <vt:lpstr>Pathophysiology</vt:lpstr>
      <vt:lpstr>Germ line mutation / GATA2 Transcription Factor,Nuclear protein :regulate, Gene  expression </vt:lpstr>
      <vt:lpstr>History of MDS</vt:lpstr>
      <vt:lpstr>Classification  MDS &amp;MPD/Pedaitric </vt:lpstr>
      <vt:lpstr>Characteristics of MDS in children and adults</vt:lpstr>
      <vt:lpstr>Classification of childhood MDS (WHO 2008)</vt:lpstr>
      <vt:lpstr>Refractory cytopenia of childhood low grade  MDS</vt:lpstr>
      <vt:lpstr> Advanced  ped MDS WHO classification  </vt:lpstr>
      <vt:lpstr>Clinical and laboratory features</vt:lpstr>
      <vt:lpstr>Diagnostic work up Think about DD</vt:lpstr>
      <vt:lpstr>Evaluation in Pediatric MDS</vt:lpstr>
      <vt:lpstr>A- Binucleate megaloblastoid erythroid precursor  B = Megaloblastoid erythroid precursor  C = Small megakaryocyte with monolobate nucleus</vt:lpstr>
      <vt:lpstr>RCC &amp;AA (Histology )</vt:lpstr>
      <vt:lpstr>Separating MDS from AML</vt:lpstr>
      <vt:lpstr>Blast count and relative distribution of AML and MDS illustrates that AML can be diagnosed at any blast level. Adapted from Hasle and Niemeyer.</vt:lpstr>
      <vt:lpstr>Treatment options in pediatric MDS</vt:lpstr>
      <vt:lpstr>Henrik Hasle . A pediatric approach to the WHO classiﬁcation of myelodysplastic and myeloproliferative diseases.2011.BJH</vt:lpstr>
      <vt:lpstr>HSCT,Pediatric MDS</vt:lpstr>
      <vt:lpstr>Probability of 5-year overall survival in advanced MDS according to subgroup</vt:lpstr>
      <vt:lpstr>Treatment of low-grade MDS</vt:lpstr>
      <vt:lpstr>  Use of pre-HSCT chemotherapy in MDS remains  controversial </vt:lpstr>
      <vt:lpstr>Treatment of advanced MDS</vt:lpstr>
      <vt:lpstr>Haematologica. 2016 Dec; 101(12): 1508–1515</vt:lpstr>
      <vt:lpstr>AML-type chemotherapy</vt:lpstr>
      <vt:lpstr>Relapse After HSCT</vt:lpstr>
      <vt:lpstr>Prognosis</vt:lpstr>
      <vt:lpstr>REFERENCESS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  </dc:title>
  <dc:creator>IT</dc:creator>
  <cp:lastModifiedBy>IT</cp:lastModifiedBy>
  <cp:revision>71</cp:revision>
  <dcterms:created xsi:type="dcterms:W3CDTF">2019-05-24T06:42:43Z</dcterms:created>
  <dcterms:modified xsi:type="dcterms:W3CDTF">2019-05-30T02:00:52Z</dcterms:modified>
</cp:coreProperties>
</file>