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53"/>
  </p:notesMasterIdLst>
  <p:sldIdLst>
    <p:sldId id="256" r:id="rId2"/>
    <p:sldId id="309" r:id="rId3"/>
    <p:sldId id="257" r:id="rId4"/>
    <p:sldId id="258" r:id="rId5"/>
    <p:sldId id="259" r:id="rId6"/>
    <p:sldId id="260" r:id="rId7"/>
    <p:sldId id="261" r:id="rId8"/>
    <p:sldId id="262" r:id="rId9"/>
    <p:sldId id="288" r:id="rId10"/>
    <p:sldId id="263" r:id="rId11"/>
    <p:sldId id="289" r:id="rId12"/>
    <p:sldId id="311" r:id="rId13"/>
    <p:sldId id="312" r:id="rId14"/>
    <p:sldId id="313" r:id="rId15"/>
    <p:sldId id="265" r:id="rId16"/>
    <p:sldId id="266" r:id="rId17"/>
    <p:sldId id="290" r:id="rId18"/>
    <p:sldId id="267" r:id="rId19"/>
    <p:sldId id="291" r:id="rId20"/>
    <p:sldId id="293" r:id="rId21"/>
    <p:sldId id="294" r:id="rId22"/>
    <p:sldId id="292" r:id="rId23"/>
    <p:sldId id="280" r:id="rId24"/>
    <p:sldId id="295" r:id="rId25"/>
    <p:sldId id="296" r:id="rId26"/>
    <p:sldId id="297" r:id="rId27"/>
    <p:sldId id="307" r:id="rId28"/>
    <p:sldId id="308" r:id="rId29"/>
    <p:sldId id="298" r:id="rId30"/>
    <p:sldId id="310" r:id="rId31"/>
    <p:sldId id="299" r:id="rId32"/>
    <p:sldId id="301" r:id="rId33"/>
    <p:sldId id="303" r:id="rId34"/>
    <p:sldId id="271" r:id="rId35"/>
    <p:sldId id="272" r:id="rId36"/>
    <p:sldId id="314" r:id="rId37"/>
    <p:sldId id="276" r:id="rId38"/>
    <p:sldId id="285" r:id="rId39"/>
    <p:sldId id="306" r:id="rId40"/>
    <p:sldId id="274" r:id="rId41"/>
    <p:sldId id="315" r:id="rId42"/>
    <p:sldId id="319" r:id="rId43"/>
    <p:sldId id="317" r:id="rId44"/>
    <p:sldId id="316" r:id="rId45"/>
    <p:sldId id="327" r:id="rId46"/>
    <p:sldId id="318" r:id="rId47"/>
    <p:sldId id="323" r:id="rId48"/>
    <p:sldId id="320" r:id="rId49"/>
    <p:sldId id="325" r:id="rId50"/>
    <p:sldId id="324" r:id="rId51"/>
    <p:sldId id="329" r:id="rId5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A4F692-A7D4-43F2-B689-DDCA4DCE1EF8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AA2173-92B6-465B-A61D-D21688EC18B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C729286-3AA3-4C38-9F00-8D0FF0011E17}" type="datetimeFigureOut">
              <a:rPr lang="fa-IR" smtClean="0"/>
              <a:pPr/>
              <a:t>12/19/1433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362E75-84BE-4359-8D09-31B4E905DCD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 In the name of God</a:t>
            </a:r>
            <a:endParaRPr lang="fa-IR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Platinium</a:t>
            </a:r>
            <a:r>
              <a:rPr lang="en-US" dirty="0" smtClean="0"/>
              <a:t> compounds</a:t>
            </a:r>
          </a:p>
          <a:p>
            <a:pPr algn="ctr"/>
            <a:r>
              <a:rPr lang="en-US" dirty="0" smtClean="0"/>
              <a:t>Gathered &amp; presented </a:t>
            </a:r>
            <a:r>
              <a:rPr lang="en-US" dirty="0" err="1" smtClean="0"/>
              <a:t>by:F.malek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Hypersensitivity to </a:t>
            </a:r>
            <a:r>
              <a:rPr lang="en-US" dirty="0" err="1" smtClean="0"/>
              <a:t>cisplatin</a:t>
            </a:r>
            <a:r>
              <a:rPr lang="en-US" dirty="0" smtClean="0"/>
              <a:t>, other platinum compounds</a:t>
            </a:r>
          </a:p>
          <a:p>
            <a:pPr algn="l" rtl="0"/>
            <a:r>
              <a:rPr lang="en-US" dirty="0" smtClean="0"/>
              <a:t>Severe </a:t>
            </a:r>
            <a:r>
              <a:rPr lang="en-US" dirty="0" err="1" smtClean="0"/>
              <a:t>myelosuppression</a:t>
            </a:r>
            <a:r>
              <a:rPr lang="en-US" dirty="0" smtClean="0"/>
              <a:t>, renal impairment, hearing impairment</a:t>
            </a:r>
          </a:p>
          <a:p>
            <a:pPr algn="l" rtl="0"/>
            <a:r>
              <a:rPr lang="en-US" dirty="0" smtClean="0"/>
              <a:t>Pregnancy, lactation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Contraindications</a:t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b="1" dirty="0" smtClean="0"/>
          </a:p>
          <a:p>
            <a:pPr algn="l" rtl="0"/>
            <a:r>
              <a:rPr lang="en-US" dirty="0" smtClean="0"/>
              <a:t>Irritant; injection site reactions may occur during administration; use </a:t>
            </a:r>
            <a:r>
              <a:rPr lang="en-US" dirty="0" err="1" smtClean="0"/>
              <a:t>extravasation</a:t>
            </a:r>
            <a:r>
              <a:rPr lang="en-US" dirty="0" smtClean="0"/>
              <a:t> precautions</a:t>
            </a:r>
          </a:p>
          <a:p>
            <a:pPr algn="l" rtl="0"/>
            <a:r>
              <a:rPr lang="en-US" dirty="0" smtClean="0"/>
              <a:t>Avoid aluminum needles/equipment</a:t>
            </a:r>
          </a:p>
          <a:p>
            <a:pPr algn="l" rtl="0"/>
            <a:r>
              <a:rPr lang="en-US" dirty="0" smtClean="0"/>
              <a:t>Use with caution in:</a:t>
            </a:r>
            <a:r>
              <a:rPr lang="en-US" dirty="0" smtClean="0"/>
              <a:t> </a:t>
            </a:r>
            <a:r>
              <a:rPr lang="en-US" dirty="0" smtClean="0"/>
              <a:t>hearing impairment, neuropathy, neuromuscular disease, with </a:t>
            </a:r>
            <a:r>
              <a:rPr lang="en-US" dirty="0" err="1" smtClean="0"/>
              <a:t>neurotoxic</a:t>
            </a:r>
            <a:r>
              <a:rPr lang="en-US" dirty="0" smtClean="0"/>
              <a:t> agents, with </a:t>
            </a:r>
            <a:r>
              <a:rPr lang="en-US" dirty="0" err="1" smtClean="0"/>
              <a:t>ototoxic</a:t>
            </a:r>
            <a:r>
              <a:rPr lang="en-US" dirty="0" smtClean="0"/>
              <a:t> agents, elderly</a:t>
            </a:r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cautions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Risk of cumulative </a:t>
            </a:r>
            <a:r>
              <a:rPr lang="en-US" dirty="0" err="1" smtClean="0"/>
              <a:t>nephrotoxicity</a:t>
            </a:r>
            <a:r>
              <a:rPr lang="en-US" dirty="0" smtClean="0"/>
              <a:t> (exacerbated by </a:t>
            </a:r>
            <a:r>
              <a:rPr lang="en-US" dirty="0" err="1" smtClean="0"/>
              <a:t>aminoglycoside</a:t>
            </a:r>
            <a:r>
              <a:rPr lang="en-US" dirty="0" smtClean="0"/>
              <a:t> antibiotics); renal toxicity becomes more prolonged and severe with repeated </a:t>
            </a:r>
            <a:r>
              <a:rPr lang="en-US" dirty="0" smtClean="0"/>
              <a:t>courses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renal function must return to normal before administering another dose </a:t>
            </a:r>
          </a:p>
          <a:p>
            <a:pPr algn="l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cautions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Patients taking </a:t>
            </a:r>
            <a:r>
              <a:rPr lang="en-US" dirty="0" smtClean="0">
                <a:solidFill>
                  <a:schemeClr val="accent1"/>
                </a:solidFill>
              </a:rPr>
              <a:t>ACE </a:t>
            </a:r>
            <a:r>
              <a:rPr lang="en-US" dirty="0" smtClean="0">
                <a:solidFill>
                  <a:schemeClr val="accent1"/>
                </a:solidFill>
              </a:rPr>
              <a:t>inhibitor </a:t>
            </a:r>
            <a:r>
              <a:rPr lang="en-US" dirty="0" smtClean="0"/>
              <a:t>with </a:t>
            </a:r>
            <a:r>
              <a:rPr lang="en-US" dirty="0" err="1" smtClean="0"/>
              <a:t>cisplatin</a:t>
            </a:r>
            <a:r>
              <a:rPr lang="en-US" dirty="0" smtClean="0"/>
              <a:t> are prone to RF 4 times more than other patients</a:t>
            </a:r>
          </a:p>
          <a:p>
            <a:pPr algn="l" rtl="0"/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Amphotericin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B </a:t>
            </a:r>
            <a:r>
              <a:rPr lang="en-US" sz="2400" dirty="0" smtClean="0"/>
              <a:t>found to increase the uptake of </a:t>
            </a:r>
            <a:r>
              <a:rPr lang="en-US" sz="2400" dirty="0" err="1" smtClean="0"/>
              <a:t>cisplatin</a:t>
            </a:r>
            <a:r>
              <a:rPr lang="en-US" sz="2400" dirty="0" smtClean="0"/>
              <a:t> &amp; </a:t>
            </a:r>
            <a:r>
              <a:rPr lang="en-US" sz="2400" dirty="0" err="1" smtClean="0"/>
              <a:t>carboplatin</a:t>
            </a:r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1"/>
                </a:solidFill>
              </a:rPr>
              <a:t>Anti </a:t>
            </a:r>
            <a:r>
              <a:rPr lang="en-US" sz="2400" dirty="0" err="1" smtClean="0">
                <a:solidFill>
                  <a:schemeClr val="accent1"/>
                </a:solidFill>
              </a:rPr>
              <a:t>convulsant</a:t>
            </a:r>
            <a:r>
              <a:rPr lang="en-US" sz="2400" dirty="0" smtClean="0">
                <a:solidFill>
                  <a:schemeClr val="accent1"/>
                </a:solidFill>
              </a:rPr>
              <a:t> drugs</a:t>
            </a:r>
            <a:r>
              <a:rPr lang="en-US" sz="2400" dirty="0" smtClean="0"/>
              <a:t> one report about lowering plasma level of </a:t>
            </a:r>
            <a:r>
              <a:rPr lang="en-US" sz="2400" dirty="0" err="1" smtClean="0"/>
              <a:t>phenytoin</a:t>
            </a:r>
            <a:r>
              <a:rPr lang="en-US" sz="2400" dirty="0" smtClean="0"/>
              <a:t> in combination of </a:t>
            </a:r>
            <a:r>
              <a:rPr lang="en-US" sz="2400" dirty="0" err="1" smtClean="0"/>
              <a:t>cisplatin</a:t>
            </a:r>
            <a:endParaRPr lang="en-US" sz="2400" dirty="0" smtClean="0"/>
          </a:p>
          <a:p>
            <a:pPr algn="l" rtl="0"/>
            <a:r>
              <a:rPr lang="en-US" sz="2400" dirty="0" err="1" smtClean="0">
                <a:solidFill>
                  <a:schemeClr val="accent1"/>
                </a:solidFill>
              </a:rPr>
              <a:t>Bleomycin</a:t>
            </a:r>
            <a:r>
              <a:rPr lang="en-US" sz="2400" dirty="0" smtClean="0">
                <a:solidFill>
                  <a:schemeClr val="accent1"/>
                </a:solidFill>
              </a:rPr>
              <a:t>; </a:t>
            </a:r>
            <a:r>
              <a:rPr lang="en-US" sz="2400" dirty="0" smtClean="0"/>
              <a:t>as </a:t>
            </a:r>
            <a:r>
              <a:rPr lang="en-US" sz="2400" dirty="0" err="1" smtClean="0"/>
              <a:t>cisplatin</a:t>
            </a:r>
            <a:r>
              <a:rPr lang="en-US" sz="2400" dirty="0" smtClean="0"/>
              <a:t> dose increased </a:t>
            </a:r>
            <a:r>
              <a:rPr lang="en-US" sz="2400" dirty="0" err="1" smtClean="0"/>
              <a:t>creatinine</a:t>
            </a:r>
            <a:r>
              <a:rPr lang="en-US" sz="2400" dirty="0" smtClean="0"/>
              <a:t> clearance &amp; </a:t>
            </a:r>
            <a:r>
              <a:rPr lang="en-US" sz="2400" dirty="0" err="1" smtClean="0"/>
              <a:t>bleomycin</a:t>
            </a:r>
            <a:r>
              <a:rPr lang="en-US" sz="2400" dirty="0" smtClean="0"/>
              <a:t> elimination were decreased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 interactions 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>
                <a:solidFill>
                  <a:schemeClr val="accent1"/>
                </a:solidFill>
              </a:rPr>
              <a:t>Fludarabine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was shown to enhance the </a:t>
            </a:r>
            <a:r>
              <a:rPr lang="en-US" dirty="0" err="1" smtClean="0"/>
              <a:t>cytotoxicity</a:t>
            </a:r>
            <a:r>
              <a:rPr lang="en-US" dirty="0" smtClean="0"/>
              <a:t> effect of </a:t>
            </a:r>
            <a:r>
              <a:rPr lang="en-US" dirty="0" err="1" smtClean="0"/>
              <a:t>cisplatin</a:t>
            </a:r>
            <a:endParaRPr lang="en-US" dirty="0" smtClean="0"/>
          </a:p>
          <a:p>
            <a:pPr algn="l" rtl="0"/>
            <a:r>
              <a:rPr lang="en-US" dirty="0" smtClean="0">
                <a:solidFill>
                  <a:schemeClr val="accent1"/>
                </a:solidFill>
              </a:rPr>
              <a:t>Irradiation </a:t>
            </a:r>
            <a:r>
              <a:rPr lang="en-US" dirty="0" smtClean="0"/>
              <a:t>to inner ear developed hearing loss in combination with </a:t>
            </a:r>
            <a:r>
              <a:rPr lang="en-US" dirty="0" err="1" smtClean="0"/>
              <a:t>cisplatin</a:t>
            </a:r>
            <a:endParaRPr lang="en-US" dirty="0" smtClean="0"/>
          </a:p>
          <a:p>
            <a:pPr algn="l" rtl="0"/>
            <a:r>
              <a:rPr lang="en-US" dirty="0" smtClean="0">
                <a:solidFill>
                  <a:schemeClr val="accent1"/>
                </a:solidFill>
              </a:rPr>
              <a:t>MTX </a:t>
            </a:r>
            <a:r>
              <a:rPr lang="en-US" dirty="0" err="1" smtClean="0"/>
              <a:t>nephrotoxicity</a:t>
            </a:r>
            <a:r>
              <a:rPr lang="en-US" dirty="0" smtClean="0"/>
              <a:t> of MTX becomes irreversible in combination with </a:t>
            </a:r>
            <a:r>
              <a:rPr lang="en-US" dirty="0" err="1" smtClean="0"/>
              <a:t>cisplatin</a:t>
            </a:r>
            <a:endParaRPr lang="en-US" dirty="0" smtClean="0"/>
          </a:p>
          <a:p>
            <a:pPr algn="l" rtl="0"/>
            <a:r>
              <a:rPr lang="en-US" dirty="0" err="1" smtClean="0">
                <a:solidFill>
                  <a:schemeClr val="accent1"/>
                </a:solidFill>
              </a:rPr>
              <a:t>Topotecan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severe </a:t>
            </a:r>
            <a:r>
              <a:rPr lang="en-US" dirty="0" err="1" smtClean="0"/>
              <a:t>myelosupression</a:t>
            </a:r>
            <a:r>
              <a:rPr lang="en-US" dirty="0" smtClean="0"/>
              <a:t> in concomitant use of </a:t>
            </a:r>
            <a:r>
              <a:rPr lang="en-US" dirty="0" err="1" smtClean="0"/>
              <a:t>cisplatin</a:t>
            </a:r>
            <a:r>
              <a:rPr lang="en-US" dirty="0" smtClean="0"/>
              <a:t> were observed</a:t>
            </a:r>
          </a:p>
          <a:p>
            <a:pPr algn="l" rtl="0"/>
            <a:r>
              <a:rPr lang="en-US" dirty="0" err="1" smtClean="0">
                <a:solidFill>
                  <a:schemeClr val="accent1"/>
                </a:solidFill>
              </a:rPr>
              <a:t>Rituximab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renal toxicity in concomitant use of </a:t>
            </a:r>
            <a:r>
              <a:rPr lang="en-US" dirty="0" err="1" smtClean="0"/>
              <a:t>cisplatin</a:t>
            </a:r>
            <a:r>
              <a:rPr lang="en-US" dirty="0" smtClean="0"/>
              <a:t> were observed</a:t>
            </a:r>
            <a:endParaRPr lang="fa-IR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 interactions 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Further dilution stability is dependent on chloride ion concentration &amp; should be mixed in solutions of NS (at least 0.3% </a:t>
            </a:r>
            <a:r>
              <a:rPr lang="en-US" dirty="0" err="1" smtClean="0"/>
              <a:t>NaCl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May </a:t>
            </a:r>
            <a:r>
              <a:rPr lang="en-US" dirty="0" smtClean="0"/>
              <a:t>administer 12.5-50 g </a:t>
            </a:r>
            <a:r>
              <a:rPr lang="en-US" dirty="0" err="1" smtClean="0"/>
              <a:t>mannitol</a:t>
            </a:r>
            <a:r>
              <a:rPr lang="en-US" dirty="0" smtClean="0"/>
              <a:t>/L</a:t>
            </a:r>
          </a:p>
          <a:p>
            <a:pPr algn="l" rtl="0"/>
            <a:r>
              <a:rPr lang="en-US" dirty="0" smtClean="0"/>
              <a:t>Standard dilution: dose/250-1000 </a:t>
            </a:r>
            <a:r>
              <a:rPr lang="en-US" dirty="0" err="1" smtClean="0"/>
              <a:t>mL</a:t>
            </a:r>
            <a:r>
              <a:rPr lang="en-US" dirty="0" smtClean="0"/>
              <a:t> NS, D5W/NS or D5/½NS</a:t>
            </a:r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IV Preparation</a:t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Perform pretreatment hydration</a:t>
            </a:r>
          </a:p>
          <a:p>
            <a:pPr algn="l" rtl="0"/>
            <a:r>
              <a:rPr lang="en-US" dirty="0" smtClean="0"/>
              <a:t>Do not use aluminum-containing needles or IV administration sets that may come in contact with </a:t>
            </a:r>
            <a:r>
              <a:rPr lang="en-US" dirty="0" err="1" smtClean="0"/>
              <a:t>carboplatin</a:t>
            </a:r>
            <a:r>
              <a:rPr lang="en-US" dirty="0" smtClean="0"/>
              <a:t> (aluminum can react causing precipitate formation &amp; loss of potency)</a:t>
            </a:r>
          </a:p>
          <a:p>
            <a:pPr algn="l" rtl="0"/>
            <a:r>
              <a:rPr lang="en-US" dirty="0" smtClean="0"/>
              <a:t>Administration rate has varied from a 15-120 min infusion, 1 mg/min infusion, 6-8 hr infusion, 24 hr infusion, or per protocol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IV Administration</a:t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Maximum rate of infusion: 1 mg/min in patients with CHF</a:t>
            </a:r>
          </a:p>
          <a:p>
            <a:pPr algn="l" rtl="0"/>
            <a:r>
              <a:rPr lang="en-US" dirty="0" smtClean="0"/>
              <a:t>When administered as sequential infusions, </a:t>
            </a:r>
            <a:r>
              <a:rPr lang="en-US" dirty="0" err="1" smtClean="0"/>
              <a:t>taxane</a:t>
            </a:r>
            <a:r>
              <a:rPr lang="en-US" dirty="0" smtClean="0"/>
              <a:t> derivatives (</a:t>
            </a:r>
            <a:r>
              <a:rPr lang="en-US" dirty="0" err="1" smtClean="0"/>
              <a:t>docetaxel</a:t>
            </a:r>
            <a:r>
              <a:rPr lang="en-US" dirty="0" smtClean="0"/>
              <a:t>, </a:t>
            </a:r>
            <a:r>
              <a:rPr lang="en-US" dirty="0" err="1" smtClean="0"/>
              <a:t>paclitaxel</a:t>
            </a:r>
            <a:r>
              <a:rPr lang="en-US" dirty="0" smtClean="0"/>
              <a:t>) should be administered before platinum derivatives to limit </a:t>
            </a:r>
            <a:r>
              <a:rPr lang="en-US" dirty="0" err="1" smtClean="0"/>
              <a:t>myelosuppression</a:t>
            </a:r>
            <a:r>
              <a:rPr lang="en-US" dirty="0" smtClean="0"/>
              <a:t> &amp; to enhance efficacy</a:t>
            </a:r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IV Administration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Large extravasations (&gt;20 </a:t>
            </a:r>
            <a:r>
              <a:rPr lang="en-US" dirty="0" err="1" smtClean="0"/>
              <a:t>mL</a:t>
            </a:r>
            <a:r>
              <a:rPr lang="en-US" dirty="0" smtClean="0"/>
              <a:t>) of concentrated solutions (&gt;0.5 mg/</a:t>
            </a:r>
            <a:r>
              <a:rPr lang="en-US" dirty="0" err="1" smtClean="0"/>
              <a:t>mL</a:t>
            </a:r>
            <a:r>
              <a:rPr lang="en-US" dirty="0" smtClean="0"/>
              <a:t>) produce tissue necrosis</a:t>
            </a:r>
          </a:p>
          <a:p>
            <a:pPr algn="l" rtl="0"/>
            <a:r>
              <a:rPr lang="en-US" dirty="0" err="1" smtClean="0"/>
              <a:t>Tx</a:t>
            </a:r>
            <a:r>
              <a:rPr lang="en-US" dirty="0" smtClean="0"/>
              <a:t> is not recommended unless a large amount of highly concentrated solution is </a:t>
            </a:r>
            <a:r>
              <a:rPr lang="en-US" dirty="0" err="1" smtClean="0"/>
              <a:t>extravasated</a:t>
            </a:r>
            <a:endParaRPr lang="en-US" dirty="0" smtClean="0"/>
          </a:p>
          <a:p>
            <a:pPr algn="l" rtl="0"/>
            <a:r>
              <a:rPr lang="en-US" dirty="0" smtClean="0"/>
              <a:t>Mix </a:t>
            </a:r>
            <a:r>
              <a:rPr lang="en-US" dirty="0" smtClean="0">
                <a:solidFill>
                  <a:schemeClr val="accent1"/>
                </a:solidFill>
              </a:rPr>
              <a:t>4 </a:t>
            </a:r>
            <a:r>
              <a:rPr lang="en-US" dirty="0" err="1" smtClean="0">
                <a:solidFill>
                  <a:schemeClr val="accent1"/>
                </a:solidFill>
              </a:rPr>
              <a:t>mL</a:t>
            </a:r>
            <a:r>
              <a:rPr lang="en-US" dirty="0" smtClean="0">
                <a:solidFill>
                  <a:schemeClr val="accent1"/>
                </a:solidFill>
              </a:rPr>
              <a:t> of 10% sodium </a:t>
            </a:r>
            <a:r>
              <a:rPr lang="en-US" dirty="0" err="1" smtClean="0">
                <a:solidFill>
                  <a:schemeClr val="accent1"/>
                </a:solidFill>
              </a:rPr>
              <a:t>thiosulfate</a:t>
            </a:r>
            <a:r>
              <a:rPr lang="en-US" dirty="0" smtClean="0">
                <a:solidFill>
                  <a:schemeClr val="accent1"/>
                </a:solidFill>
              </a:rPr>
              <a:t> with 6 </a:t>
            </a:r>
            <a:r>
              <a:rPr lang="en-US" dirty="0" err="1" smtClean="0">
                <a:solidFill>
                  <a:schemeClr val="accent1"/>
                </a:solidFill>
              </a:rPr>
              <a:t>mL</a:t>
            </a:r>
            <a:r>
              <a:rPr lang="en-US" dirty="0" smtClean="0">
                <a:solidFill>
                  <a:schemeClr val="accent1"/>
                </a:solidFill>
              </a:rPr>
              <a:t> SWI</a:t>
            </a:r>
            <a:r>
              <a:rPr lang="en-US" dirty="0" smtClean="0"/>
              <a:t>; inject 1-4 </a:t>
            </a:r>
            <a:r>
              <a:rPr lang="en-US" dirty="0" err="1" smtClean="0"/>
              <a:t>mL</a:t>
            </a:r>
            <a:r>
              <a:rPr lang="en-US" dirty="0" smtClean="0"/>
              <a:t> through existing IV line </a:t>
            </a:r>
            <a:r>
              <a:rPr lang="en-US" dirty="0" err="1" smtClean="0"/>
              <a:t>cannula</a:t>
            </a:r>
            <a:r>
              <a:rPr lang="en-US" dirty="0" smtClean="0"/>
              <a:t>; administer 1 </a:t>
            </a:r>
            <a:r>
              <a:rPr lang="en-US" dirty="0" err="1" smtClean="0"/>
              <a:t>mL</a:t>
            </a:r>
            <a:r>
              <a:rPr lang="en-US" dirty="0" smtClean="0"/>
              <a:t> for each </a:t>
            </a:r>
            <a:r>
              <a:rPr lang="en-US" dirty="0" err="1" smtClean="0"/>
              <a:t>mL</a:t>
            </a:r>
            <a:r>
              <a:rPr lang="en-US" dirty="0" smtClean="0"/>
              <a:t> </a:t>
            </a:r>
            <a:r>
              <a:rPr lang="en-US" dirty="0" err="1" smtClean="0"/>
              <a:t>extravasated</a:t>
            </a:r>
            <a:r>
              <a:rPr lang="en-US" dirty="0" smtClean="0"/>
              <a:t>; inject SC if needle is removed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Extravasation</a:t>
            </a:r>
            <a:r>
              <a:rPr lang="en-US" b="1" dirty="0" smtClean="0"/>
              <a:t> Management</a:t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Renal</a:t>
            </a:r>
            <a:endParaRPr lang="en-US" dirty="0" smtClean="0"/>
          </a:p>
          <a:p>
            <a:pPr algn="l" rtl="0"/>
            <a:r>
              <a:rPr lang="en-US" dirty="0" smtClean="0"/>
              <a:t>A study of 12 patients who received recommended doses of </a:t>
            </a:r>
            <a:r>
              <a:rPr lang="en-US" dirty="0" err="1" smtClean="0"/>
              <a:t>cisplatin</a:t>
            </a:r>
            <a:r>
              <a:rPr lang="en-US" dirty="0" smtClean="0"/>
              <a:t> incurred moderate loss of renal function 12 and 24 months after therapy was discontinued. The renal dysfunction was not progressive. </a:t>
            </a:r>
          </a:p>
          <a:p>
            <a:pPr algn="l" rtl="0"/>
            <a:r>
              <a:rPr lang="en-US" dirty="0" smtClean="0"/>
              <a:t> Other studies have shown moderate and permanent reduction in GFR up to 52 months after </a:t>
            </a:r>
            <a:r>
              <a:rPr lang="en-US" dirty="0" err="1" smtClean="0"/>
              <a:t>cisplatin</a:t>
            </a:r>
            <a:r>
              <a:rPr lang="en-US" dirty="0" smtClean="0"/>
              <a:t> therapy.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</a:t>
            </a:r>
            <a:endParaRPr lang="fa-IR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/>
          <a:lstStyle/>
          <a:p>
            <a:pPr lvl="0" algn="l" rtl="0">
              <a:buNone/>
            </a:pPr>
            <a:r>
              <a:rPr lang="en-US" i="1" dirty="0" smtClean="0"/>
              <a:t>The Complete Drug Reference Martindale</a:t>
            </a:r>
          </a:p>
          <a:p>
            <a:pPr lvl="0" algn="l" rtl="0">
              <a:buNone/>
            </a:pPr>
            <a:r>
              <a:rPr lang="en-US" sz="3200" i="1" dirty="0" smtClean="0"/>
              <a:t>Drugs.com</a:t>
            </a:r>
          </a:p>
          <a:p>
            <a:pPr marL="342900" lvl="8" indent="-342900" algn="l" rtl="0"/>
            <a:r>
              <a:rPr lang="en-US" sz="3200" i="1" dirty="0" smtClean="0"/>
              <a:t>Principle &amp;practice of pediatric Oncology; </a:t>
            </a:r>
            <a:r>
              <a:rPr lang="en-US" sz="3200" i="1" dirty="0" err="1" smtClean="0"/>
              <a:t>P.Pizzo</a:t>
            </a:r>
            <a:r>
              <a:rPr lang="fa-IR" sz="3200" i="1" dirty="0" smtClean="0"/>
              <a:t> </a:t>
            </a:r>
          </a:p>
          <a:p>
            <a:pPr marL="342900" lvl="8" indent="-342900" algn="l" rtl="0"/>
            <a:r>
              <a:rPr lang="en-US" sz="3200" i="1" dirty="0" smtClean="0"/>
              <a:t>Drug Interactions in the therapy of </a:t>
            </a:r>
            <a:endParaRPr lang="fa-IR" sz="3200" i="1" dirty="0" smtClean="0"/>
          </a:p>
          <a:p>
            <a:pPr marL="342900" lvl="8" indent="-342900" algn="l" rtl="0"/>
            <a:r>
              <a:rPr lang="en-US" sz="3200" i="1" dirty="0" smtClean="0"/>
              <a:t>malignant tumors(BAXTER Pub.)</a:t>
            </a:r>
            <a:endParaRPr lang="en-US" sz="3200" dirty="0" smtClean="0"/>
          </a:p>
          <a:p>
            <a:pPr algn="l" rtl="0"/>
            <a:r>
              <a:rPr lang="en-US" dirty="0" err="1" smtClean="0"/>
              <a:t>Medscape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fa-I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Renal side effects have been reported to present during the </a:t>
            </a:r>
            <a:r>
              <a:rPr lang="en-US" dirty="0" smtClean="0">
                <a:solidFill>
                  <a:schemeClr val="accent1"/>
                </a:solidFill>
              </a:rPr>
              <a:t>second week </a:t>
            </a:r>
            <a:r>
              <a:rPr lang="en-US" dirty="0" smtClean="0"/>
              <a:t>after a dose of </a:t>
            </a:r>
            <a:r>
              <a:rPr lang="en-US" dirty="0" err="1" smtClean="0"/>
              <a:t>cisplatin</a:t>
            </a:r>
            <a:r>
              <a:rPr lang="en-US" dirty="0" smtClean="0"/>
              <a:t> and become more prolonged and severe with repeated courses of </a:t>
            </a:r>
            <a:r>
              <a:rPr lang="en-US" dirty="0" err="1" smtClean="0"/>
              <a:t>cisplatin</a:t>
            </a:r>
            <a:r>
              <a:rPr lang="en-US" dirty="0" smtClean="0"/>
              <a:t> therapy. </a:t>
            </a:r>
          </a:p>
          <a:p>
            <a:pPr algn="l" rtl="0"/>
            <a:r>
              <a:rPr lang="en-US" dirty="0" err="1" smtClean="0"/>
              <a:t>Nephrotoxicity</a:t>
            </a:r>
            <a:r>
              <a:rPr lang="en-US" dirty="0" smtClean="0"/>
              <a:t> is the most important dose-limiting side effect of </a:t>
            </a:r>
            <a:r>
              <a:rPr lang="en-US" dirty="0" err="1" smtClean="0"/>
              <a:t>cisplatin</a:t>
            </a:r>
            <a:r>
              <a:rPr lang="en-US" dirty="0" smtClean="0"/>
              <a:t>, which is dose-related, cumulative, and occurs in 36% of patients after single doses of 50 mg/m2.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</a:t>
            </a:r>
            <a:endParaRPr lang="fa-I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Renal function should return to baseline before subsequent doses are administered.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Cisplatin</a:t>
            </a:r>
            <a:r>
              <a:rPr lang="en-US" dirty="0" smtClean="0"/>
              <a:t>-induced renal tubule damage can result in clinically significant </a:t>
            </a:r>
            <a:r>
              <a:rPr lang="en-US" dirty="0" err="1" smtClean="0"/>
              <a:t>hypomagnesemia</a:t>
            </a:r>
            <a:r>
              <a:rPr lang="en-US" dirty="0" smtClean="0"/>
              <a:t> and </a:t>
            </a:r>
            <a:r>
              <a:rPr lang="en-US" dirty="0" err="1" smtClean="0"/>
              <a:t>hypokalemia</a:t>
            </a:r>
            <a:r>
              <a:rPr lang="en-US" dirty="0" smtClean="0"/>
              <a:t> as well as </a:t>
            </a:r>
            <a:r>
              <a:rPr lang="en-US" dirty="0" err="1" smtClean="0"/>
              <a:t>hypocalcemia</a:t>
            </a:r>
            <a:r>
              <a:rPr lang="en-US" dirty="0" smtClean="0"/>
              <a:t>, </a:t>
            </a:r>
            <a:r>
              <a:rPr lang="en-US" dirty="0" err="1" smtClean="0"/>
              <a:t>hyponatremia</a:t>
            </a:r>
            <a:r>
              <a:rPr lang="en-US" dirty="0" smtClean="0"/>
              <a:t>, </a:t>
            </a:r>
            <a:r>
              <a:rPr lang="en-US" dirty="0" err="1" smtClean="0"/>
              <a:t>hypophosphatemia</a:t>
            </a:r>
            <a:r>
              <a:rPr lang="en-US" dirty="0" smtClean="0"/>
              <a:t>, and </a:t>
            </a:r>
            <a:r>
              <a:rPr lang="en-US" dirty="0" err="1" smtClean="0"/>
              <a:t>hyperuricemia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</a:t>
            </a:r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risk of renal toxicity may be decreased with appropriate monitoring of renal function tests as well as aggressive hydration with chloride-containing fluids and appropriate electrolyte replacement.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Amifostine</a:t>
            </a:r>
            <a:r>
              <a:rPr lang="en-US" dirty="0" smtClean="0"/>
              <a:t>, a </a:t>
            </a:r>
            <a:r>
              <a:rPr lang="en-US" dirty="0" err="1" smtClean="0"/>
              <a:t>thiol</a:t>
            </a:r>
            <a:r>
              <a:rPr lang="en-US" dirty="0" smtClean="0"/>
              <a:t> </a:t>
            </a:r>
            <a:r>
              <a:rPr lang="en-US" dirty="0" err="1" smtClean="0"/>
              <a:t>chemoprotectant</a:t>
            </a:r>
            <a:r>
              <a:rPr lang="en-US" dirty="0" smtClean="0"/>
              <a:t>, is approved to reduce </a:t>
            </a:r>
            <a:r>
              <a:rPr lang="en-US" dirty="0" err="1" smtClean="0"/>
              <a:t>cisplatin</a:t>
            </a:r>
            <a:r>
              <a:rPr lang="en-US" dirty="0" smtClean="0"/>
              <a:t> </a:t>
            </a:r>
            <a:r>
              <a:rPr lang="en-US" dirty="0" err="1" smtClean="0"/>
              <a:t>nephrotoxicity</a:t>
            </a:r>
            <a:r>
              <a:rPr lang="en-US" dirty="0" smtClean="0"/>
              <a:t> and does not interfere with antitumor activity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</a:t>
            </a:r>
            <a:endParaRPr lang="fa-I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As a result of its </a:t>
            </a:r>
            <a:r>
              <a:rPr lang="en-US" dirty="0" err="1" smtClean="0"/>
              <a:t>nephrotoxic</a:t>
            </a:r>
            <a:r>
              <a:rPr lang="en-US" dirty="0" smtClean="0"/>
              <a:t> effects, </a:t>
            </a:r>
            <a:r>
              <a:rPr lang="en-US" dirty="0" err="1" smtClean="0"/>
              <a:t>cisplatin</a:t>
            </a:r>
            <a:r>
              <a:rPr lang="en-US" dirty="0" smtClean="0"/>
              <a:t> can alter its own elimination rate and that of other drugs, such as </a:t>
            </a:r>
            <a:r>
              <a:rPr lang="en-US" dirty="0" err="1" smtClean="0"/>
              <a:t>methotrexate</a:t>
            </a:r>
            <a:endParaRPr lang="en-US" dirty="0" smtClean="0"/>
          </a:p>
          <a:p>
            <a:pPr algn="l" rtl="0"/>
            <a:r>
              <a:rPr lang="en-US" dirty="0" smtClean="0"/>
              <a:t> </a:t>
            </a:r>
            <a:endParaRPr lang="en-US" dirty="0" smtClean="0"/>
          </a:p>
          <a:p>
            <a:pPr algn="l" rtl="0"/>
            <a:r>
              <a:rPr lang="en-US" dirty="0" smtClean="0"/>
              <a:t>renal clearance of </a:t>
            </a:r>
            <a:r>
              <a:rPr lang="en-US" dirty="0" err="1" smtClean="0"/>
              <a:t>ultrafilterable</a:t>
            </a:r>
            <a:r>
              <a:rPr lang="en-US" dirty="0" smtClean="0"/>
              <a:t> platinum fell from almost </a:t>
            </a:r>
            <a:r>
              <a:rPr lang="en-US" dirty="0" smtClean="0"/>
              <a:t>500mL/min </a:t>
            </a:r>
            <a:r>
              <a:rPr lang="en-US" dirty="0" smtClean="0"/>
              <a:t>with the first course to 150 </a:t>
            </a:r>
            <a:r>
              <a:rPr lang="en-US" dirty="0" err="1" smtClean="0"/>
              <a:t>mL</a:t>
            </a:r>
            <a:r>
              <a:rPr lang="en-US" dirty="0" smtClean="0"/>
              <a:t>/min by </a:t>
            </a:r>
            <a:r>
              <a:rPr lang="en-US" dirty="0" smtClean="0"/>
              <a:t>the </a:t>
            </a:r>
            <a:r>
              <a:rPr lang="en-US" dirty="0" smtClean="0"/>
              <a:t>fourth</a:t>
            </a:r>
            <a:r>
              <a:rPr lang="en-US" dirty="0" smtClean="0"/>
              <a:t> course in patients receiving repeated doses</a:t>
            </a:r>
          </a:p>
          <a:p>
            <a:pPr algn="l" rtl="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</a:t>
            </a:r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 rtl="0"/>
            <a:r>
              <a:rPr lang="en-US" b="1" dirty="0" smtClean="0"/>
              <a:t>Gastrointestinal</a:t>
            </a:r>
            <a:endParaRPr lang="en-US" dirty="0" smtClean="0"/>
          </a:p>
          <a:p>
            <a:pPr algn="l" rtl="0"/>
            <a:r>
              <a:rPr lang="en-US" dirty="0" smtClean="0"/>
              <a:t>Acute </a:t>
            </a:r>
            <a:r>
              <a:rPr lang="en-US" dirty="0" err="1" smtClean="0"/>
              <a:t>cisplatin</a:t>
            </a:r>
            <a:r>
              <a:rPr lang="en-US" dirty="0" smtClean="0"/>
              <a:t>-induced emesis occurs </a:t>
            </a:r>
            <a:r>
              <a:rPr lang="en-US" dirty="0" smtClean="0">
                <a:solidFill>
                  <a:schemeClr val="accent1"/>
                </a:solidFill>
              </a:rPr>
              <a:t>one to four hours </a:t>
            </a:r>
            <a:r>
              <a:rPr lang="en-US" dirty="0" smtClean="0"/>
              <a:t>after </a:t>
            </a:r>
            <a:r>
              <a:rPr lang="en-US" dirty="0" err="1" smtClean="0"/>
              <a:t>cisplatin</a:t>
            </a:r>
            <a:r>
              <a:rPr lang="en-US" dirty="0" smtClean="0"/>
              <a:t> administration and is primarily serotonin mediated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A serotonin-receptor antagonist in combination with a steroid controls this emesis effectively</a:t>
            </a:r>
          </a:p>
          <a:p>
            <a:pPr algn="l" rt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Delayed emesis occurs </a:t>
            </a:r>
            <a:r>
              <a:rPr lang="en-US" dirty="0" smtClean="0">
                <a:solidFill>
                  <a:schemeClr val="accent1"/>
                </a:solidFill>
              </a:rPr>
              <a:t>two to seven days </a:t>
            </a:r>
            <a:r>
              <a:rPr lang="en-US" dirty="0" smtClean="0"/>
              <a:t>after </a:t>
            </a:r>
            <a:r>
              <a:rPr lang="en-US" dirty="0" err="1" smtClean="0"/>
              <a:t>cisplatin</a:t>
            </a:r>
            <a:r>
              <a:rPr lang="en-US" dirty="0" smtClean="0"/>
              <a:t> administration and is more difficult to control. Oral steroid therapy, if tolerated, with or without </a:t>
            </a:r>
            <a:r>
              <a:rPr lang="en-US" dirty="0" err="1" smtClean="0"/>
              <a:t>metoclopramide</a:t>
            </a:r>
            <a:r>
              <a:rPr lang="en-US" dirty="0" smtClean="0"/>
              <a:t> may be useful in the prevention of delayed emesis. </a:t>
            </a:r>
          </a:p>
          <a:p>
            <a:pPr algn="l"/>
            <a:endParaRPr lang="en-US" dirty="0" smtClean="0"/>
          </a:p>
          <a:p>
            <a:pPr algn="l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</a:t>
            </a:r>
            <a:endParaRPr lang="fa-I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Nervous system side effects can be </a:t>
            </a:r>
            <a:r>
              <a:rPr lang="en-US" dirty="0" smtClean="0">
                <a:solidFill>
                  <a:schemeClr val="accent1"/>
                </a:solidFill>
              </a:rPr>
              <a:t>dose limiting for patients receiving </a:t>
            </a:r>
            <a:r>
              <a:rPr lang="en-US" dirty="0" err="1" smtClean="0">
                <a:solidFill>
                  <a:schemeClr val="accent1"/>
                </a:solidFill>
              </a:rPr>
              <a:t>cisplatin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</a:p>
          <a:p>
            <a:pPr algn="l" rtl="0"/>
            <a:r>
              <a:rPr lang="en-US" dirty="0" smtClean="0"/>
              <a:t> The most common form of nerve damage from </a:t>
            </a:r>
            <a:r>
              <a:rPr lang="en-US" dirty="0" err="1" smtClean="0"/>
              <a:t>cisplatin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chemeClr val="accent1"/>
                </a:solidFill>
              </a:rPr>
              <a:t>sensory </a:t>
            </a:r>
            <a:r>
              <a:rPr lang="en-US" dirty="0" err="1" smtClean="0">
                <a:solidFill>
                  <a:schemeClr val="accent1"/>
                </a:solidFill>
              </a:rPr>
              <a:t>polyneuropathy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Other forms of nerve damage from </a:t>
            </a:r>
            <a:r>
              <a:rPr lang="en-US" dirty="0" err="1" smtClean="0"/>
              <a:t>cisplatin</a:t>
            </a:r>
            <a:r>
              <a:rPr lang="en-US" dirty="0" smtClean="0"/>
              <a:t> include autonomic neuropathies, seizures, encephalopathy, </a:t>
            </a:r>
            <a:r>
              <a:rPr lang="en-US" dirty="0" err="1" smtClean="0"/>
              <a:t>myasthenic</a:t>
            </a:r>
            <a:r>
              <a:rPr lang="en-US" dirty="0" smtClean="0"/>
              <a:t> syndrome, cortical blindness, </a:t>
            </a:r>
            <a:r>
              <a:rPr lang="en-US" dirty="0" err="1" smtClean="0">
                <a:solidFill>
                  <a:schemeClr val="accent1"/>
                </a:solidFill>
              </a:rPr>
              <a:t>Lhermitte's</a:t>
            </a:r>
            <a:r>
              <a:rPr lang="en-US" dirty="0" smtClean="0">
                <a:solidFill>
                  <a:schemeClr val="accent1"/>
                </a:solidFill>
              </a:rPr>
              <a:t> sign</a:t>
            </a:r>
            <a:r>
              <a:rPr lang="en-US" dirty="0" smtClean="0"/>
              <a:t>, and dorsal column </a:t>
            </a:r>
            <a:r>
              <a:rPr lang="en-US" dirty="0" err="1" smtClean="0"/>
              <a:t>myelopathy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Nervous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Symptoms of the sensory </a:t>
            </a:r>
            <a:r>
              <a:rPr lang="en-US" dirty="0" err="1" smtClean="0"/>
              <a:t>polyneuropathy</a:t>
            </a:r>
            <a:r>
              <a:rPr lang="en-US" dirty="0" smtClean="0"/>
              <a:t> typically begin in toes and feet and, later, affect the fingers and hands in a </a:t>
            </a:r>
            <a:r>
              <a:rPr lang="en-US" dirty="0" smtClean="0">
                <a:solidFill>
                  <a:schemeClr val="accent1"/>
                </a:solidFill>
              </a:rPr>
              <a:t>stocking-and-glove distribution. </a:t>
            </a:r>
          </a:p>
          <a:p>
            <a:pPr algn="l" rtl="0"/>
            <a:r>
              <a:rPr lang="en-US" dirty="0" smtClean="0"/>
              <a:t>The neuropathies typically occur after prolonged therapy </a:t>
            </a:r>
            <a:r>
              <a:rPr lang="en-US" dirty="0" smtClean="0">
                <a:solidFill>
                  <a:schemeClr val="accent1"/>
                </a:solidFill>
              </a:rPr>
              <a:t>(4 to 7 </a:t>
            </a:r>
            <a:r>
              <a:rPr lang="en-US" dirty="0" smtClean="0">
                <a:solidFill>
                  <a:schemeClr val="accent1"/>
                </a:solidFill>
              </a:rPr>
              <a:t>months)</a:t>
            </a:r>
          </a:p>
          <a:p>
            <a:pPr algn="l" rtl="0"/>
            <a:r>
              <a:rPr lang="en-US" dirty="0" err="1" smtClean="0"/>
              <a:t>Cisplatin</a:t>
            </a:r>
            <a:r>
              <a:rPr lang="en-US" dirty="0" smtClean="0"/>
              <a:t> </a:t>
            </a:r>
            <a:r>
              <a:rPr lang="en-US" dirty="0" smtClean="0"/>
              <a:t>neuropathies generally occur with higher dosage regimens and may be irreversible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Nervous system</a:t>
            </a:r>
            <a:endParaRPr lang="fa-I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As methods to prevent </a:t>
            </a:r>
            <a:r>
              <a:rPr lang="en-US" dirty="0" err="1" smtClean="0"/>
              <a:t>nephrotoxicity</a:t>
            </a:r>
            <a:r>
              <a:rPr lang="en-US" dirty="0" smtClean="0"/>
              <a:t> have allowed</a:t>
            </a:r>
          </a:p>
          <a:p>
            <a:pPr algn="l" rtl="0"/>
            <a:r>
              <a:rPr lang="en-US" dirty="0" smtClean="0"/>
              <a:t>the administration of higher single and cumulative doses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ototoxicity</a:t>
            </a:r>
            <a:r>
              <a:rPr lang="en-US" dirty="0" smtClean="0"/>
              <a:t> and peripheral neuropathy have become</a:t>
            </a:r>
          </a:p>
          <a:p>
            <a:pPr algn="l" rtl="0"/>
            <a:r>
              <a:rPr lang="en-US" dirty="0" smtClean="0"/>
              <a:t>more </a:t>
            </a:r>
            <a:r>
              <a:rPr lang="en-US" dirty="0" err="1" smtClean="0"/>
              <a:t>prorminent</a:t>
            </a:r>
            <a:r>
              <a:rPr lang="en-US" dirty="0" smtClean="0"/>
              <a:t>. </a:t>
            </a:r>
            <a:r>
              <a:rPr lang="en-US" dirty="0" err="1" smtClean="0"/>
              <a:t>Cisplatin</a:t>
            </a:r>
            <a:r>
              <a:rPr lang="en-US" dirty="0" smtClean="0"/>
              <a:t> causes a reversible sensory</a:t>
            </a:r>
          </a:p>
          <a:p>
            <a:pPr algn="l" rtl="0"/>
            <a:r>
              <a:rPr lang="en-US" dirty="0" smtClean="0"/>
              <a:t>peripheral neuropathy (i.e., numbness, tingling, and </a:t>
            </a:r>
            <a:r>
              <a:rPr lang="en-US" dirty="0" err="1" smtClean="0"/>
              <a:t>parasthesias</a:t>
            </a:r>
            <a:r>
              <a:rPr lang="en-US" dirty="0" smtClean="0"/>
              <a:t>)</a:t>
            </a: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reactions</a:t>
            </a:r>
            <a:endParaRPr lang="fa-IR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at cumulative doses of </a:t>
            </a:r>
            <a:r>
              <a:rPr lang="en-US" dirty="0" smtClean="0">
                <a:solidFill>
                  <a:schemeClr val="accent1"/>
                </a:solidFill>
              </a:rPr>
              <a:t>300 to 600 mg/m2</a:t>
            </a:r>
            <a:r>
              <a:rPr lang="en-US" dirty="0" smtClean="0"/>
              <a:t>. </a:t>
            </a:r>
            <a:r>
              <a:rPr lang="en-US" dirty="0" err="1" smtClean="0"/>
              <a:t>Lhermitre's</a:t>
            </a:r>
            <a:r>
              <a:rPr lang="en-US" dirty="0" smtClean="0"/>
              <a:t> sign is common at high cumulative doses of </a:t>
            </a:r>
            <a:r>
              <a:rPr lang="en-US" dirty="0" err="1" smtClean="0"/>
              <a:t>cisplatin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Symptoms may progress after discontinuation of </a:t>
            </a:r>
            <a:r>
              <a:rPr lang="en-US" dirty="0" err="1" smtClean="0"/>
              <a:t>cisplatin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Nervous system</a:t>
            </a:r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Tinnitus and/or high-frequency (4000 to 8000 Hz) hearing loss occurs first, is unilateral or bilateral and may appear </a:t>
            </a:r>
            <a:r>
              <a:rPr lang="en-US" dirty="0" smtClean="0">
                <a:solidFill>
                  <a:schemeClr val="accent1"/>
                </a:solidFill>
              </a:rPr>
              <a:t>3 to 4 days after initial treatment;</a:t>
            </a:r>
          </a:p>
          <a:p>
            <a:pPr algn="l" rtl="0"/>
            <a:r>
              <a:rPr lang="en-US" dirty="0" smtClean="0"/>
              <a:t> however, deafness after the initial dose of </a:t>
            </a:r>
            <a:r>
              <a:rPr lang="en-US" dirty="0" err="1" smtClean="0"/>
              <a:t>cisplatin</a:t>
            </a:r>
            <a:r>
              <a:rPr lang="en-US" dirty="0" smtClean="0"/>
              <a:t> is rare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 smtClean="0"/>
              <a:t>O</a:t>
            </a:r>
            <a:r>
              <a:rPr lang="en-US" dirty="0" err="1" smtClean="0"/>
              <a:t>totoxicity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/>
              <a:t>cisplatin</a:t>
            </a:r>
            <a:r>
              <a:rPr lang="en-US" dirty="0" smtClean="0"/>
              <a:t>, </a:t>
            </a:r>
            <a:r>
              <a:rPr lang="en-US" dirty="0" err="1" smtClean="0"/>
              <a:t>carboplatin</a:t>
            </a:r>
            <a:r>
              <a:rPr lang="en-US" dirty="0" smtClean="0"/>
              <a:t>, and </a:t>
            </a:r>
            <a:r>
              <a:rPr lang="en-US" dirty="0" err="1" smtClean="0"/>
              <a:t>oxaliplatin</a:t>
            </a:r>
            <a:r>
              <a:rPr lang="en-US" dirty="0" smtClean="0"/>
              <a:t> are heavy metal coordination complexes which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exert their </a:t>
            </a:r>
            <a:r>
              <a:rPr lang="en-US" dirty="0" err="1"/>
              <a:t>cytotoxic</a:t>
            </a:r>
            <a:r>
              <a:rPr lang="en-US" dirty="0"/>
              <a:t> </a:t>
            </a:r>
            <a:r>
              <a:rPr lang="en-US" dirty="0" smtClean="0"/>
              <a:t>effects by </a:t>
            </a:r>
            <a:r>
              <a:rPr lang="en-US" dirty="0" err="1" smtClean="0"/>
              <a:t>platination</a:t>
            </a:r>
            <a:r>
              <a:rPr lang="en-US" dirty="0" smtClean="0"/>
              <a:t> of DNA a mechanism of action </a:t>
            </a:r>
            <a:r>
              <a:rPr lang="fa-IR" dirty="0" smtClean="0"/>
              <a:t> </a:t>
            </a:r>
            <a:r>
              <a:rPr lang="en-US" dirty="0" smtClean="0"/>
              <a:t>that is analogous to alkylation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Cisplatin</a:t>
            </a:r>
            <a:r>
              <a:rPr lang="en-US" dirty="0" smtClean="0"/>
              <a:t>-induced </a:t>
            </a:r>
            <a:r>
              <a:rPr lang="en-US" dirty="0" err="1" smtClean="0"/>
              <a:t>ototoxicity</a:t>
            </a:r>
            <a:r>
              <a:rPr lang="en-US" dirty="0" smtClean="0"/>
              <a:t> is related to the loss of outer hair cells in the cochlea. </a:t>
            </a:r>
            <a:r>
              <a:rPr lang="en-US" dirty="0" err="1" smtClean="0"/>
              <a:t>Ototoxicity</a:t>
            </a:r>
            <a:r>
              <a:rPr lang="en-US" dirty="0" smtClean="0"/>
              <a:t> is associated with </a:t>
            </a:r>
            <a:r>
              <a:rPr lang="en-US" dirty="0" smtClean="0">
                <a:solidFill>
                  <a:schemeClr val="accent1"/>
                </a:solidFill>
              </a:rPr>
              <a:t>both high </a:t>
            </a:r>
            <a:r>
              <a:rPr lang="en-US" dirty="0" err="1" smtClean="0">
                <a:solidFill>
                  <a:schemeClr val="accent1"/>
                </a:solidFill>
              </a:rPr>
              <a:t>cisplatin</a:t>
            </a:r>
            <a:r>
              <a:rPr lang="en-US" dirty="0" smtClean="0">
                <a:solidFill>
                  <a:schemeClr val="accent1"/>
                </a:solidFill>
              </a:rPr>
              <a:t> doses and high cumulative doses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Hearing impairment is generally </a:t>
            </a:r>
            <a:r>
              <a:rPr lang="en-US" dirty="0" smtClean="0">
                <a:solidFill>
                  <a:schemeClr val="accent1"/>
                </a:solidFill>
              </a:rPr>
              <a:t>irreversible</a:t>
            </a:r>
            <a:r>
              <a:rPr lang="en-US" dirty="0" smtClean="0"/>
              <a:t>; however, hearing aids may help</a:t>
            </a:r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err="1" smtClean="0"/>
              <a:t>O</a:t>
            </a:r>
            <a:r>
              <a:rPr lang="en-US" dirty="0" err="1" smtClean="0"/>
              <a:t>totoxicity</a:t>
            </a:r>
            <a:endParaRPr lang="fa-I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/>
            <a:r>
              <a:rPr lang="en-US" dirty="0" err="1" smtClean="0"/>
              <a:t>Cisplatin</a:t>
            </a:r>
            <a:r>
              <a:rPr lang="en-US" dirty="0" smtClean="0"/>
              <a:t> </a:t>
            </a:r>
            <a:r>
              <a:rPr lang="en-US" dirty="0" smtClean="0"/>
              <a:t>causes moderate and transient </a:t>
            </a:r>
            <a:r>
              <a:rPr lang="en-US" dirty="0" err="1" smtClean="0"/>
              <a:t>myelosuppression</a:t>
            </a:r>
            <a:r>
              <a:rPr lang="en-US" dirty="0" smtClean="0"/>
              <a:t> in 25% to 30% of patients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Coombs' positive hemolytic anemia has also been </a:t>
            </a:r>
            <a:r>
              <a:rPr lang="en-US" dirty="0" smtClean="0"/>
              <a:t>reported</a:t>
            </a:r>
          </a:p>
          <a:p>
            <a:pPr algn="l" rtl="0"/>
            <a:r>
              <a:rPr lang="en-US" dirty="0" err="1" smtClean="0"/>
              <a:t>Myelosuppression</a:t>
            </a:r>
            <a:r>
              <a:rPr lang="en-US" dirty="0" smtClean="0"/>
              <a:t> </a:t>
            </a:r>
            <a:r>
              <a:rPr lang="en-US" dirty="0" smtClean="0"/>
              <a:t>is a dose-related effect and usually occurs with doses greater than 50 mg/m2.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Hematologic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Treatment of anemia with recombinant erythropoietin is generally helpful.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nadirs in circulating erythrocytes, platelets, and leukocytes occur between days </a:t>
            </a:r>
            <a:r>
              <a:rPr lang="en-US" dirty="0" smtClean="0">
                <a:solidFill>
                  <a:schemeClr val="accent1"/>
                </a:solidFill>
              </a:rPr>
              <a:t>18 to 23 (range 7.5 to 45</a:t>
            </a:r>
            <a:r>
              <a:rPr lang="en-US" dirty="0" smtClean="0"/>
              <a:t>), with most patients recovering by </a:t>
            </a:r>
            <a:r>
              <a:rPr lang="en-US" dirty="0" smtClean="0">
                <a:solidFill>
                  <a:schemeClr val="accent1"/>
                </a:solidFill>
              </a:rPr>
              <a:t>day 39 (range 13 to 62).</a:t>
            </a:r>
            <a:r>
              <a:rPr lang="en-US" dirty="0" smtClean="0"/>
              <a:t> Leukocytes usually recover after </a:t>
            </a:r>
            <a:r>
              <a:rPr lang="en-US" dirty="0" smtClean="0">
                <a:solidFill>
                  <a:schemeClr val="accent1"/>
                </a:solidFill>
              </a:rPr>
              <a:t>14 to 21 </a:t>
            </a:r>
            <a:r>
              <a:rPr lang="en-US" dirty="0" smtClean="0"/>
              <a:t>days. Most patients are able to be retreated at 21 day intervals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Hematologic</a:t>
            </a:r>
            <a:endParaRPr lang="fa-I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Hypersensitivity side effects including </a:t>
            </a:r>
            <a:r>
              <a:rPr lang="en-US" dirty="0" smtClean="0">
                <a:solidFill>
                  <a:schemeClr val="accent1"/>
                </a:solidFill>
              </a:rPr>
              <a:t>anaphylactic-like reactions </a:t>
            </a:r>
            <a:r>
              <a:rPr lang="en-US" dirty="0" smtClean="0"/>
              <a:t>have been occasionally reported in patients previously exposed to </a:t>
            </a:r>
            <a:r>
              <a:rPr lang="en-US" dirty="0" err="1" smtClean="0"/>
              <a:t>cisplatin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The reactions consist of facial edema, wheezing, tachycardia, and hypotension within a few minutes of drug administration.</a:t>
            </a:r>
          </a:p>
          <a:p>
            <a:pPr algn="l" rtl="0"/>
            <a:r>
              <a:rPr lang="en-US" dirty="0" smtClean="0"/>
              <a:t>Reactions may be treated with </a:t>
            </a:r>
            <a:r>
              <a:rPr lang="en-US" dirty="0" smtClean="0">
                <a:solidFill>
                  <a:schemeClr val="accent1"/>
                </a:solidFill>
              </a:rPr>
              <a:t>intravenous epinephrine, corticosteroids </a:t>
            </a:r>
            <a:r>
              <a:rPr lang="en-US" dirty="0" smtClean="0"/>
              <a:t>and/or antihistamines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Hypersensitivity</a:t>
            </a:r>
            <a:endParaRPr lang="fa-I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dirty="0" smtClean="0"/>
              <a:t>Absorption</a:t>
            </a:r>
          </a:p>
          <a:p>
            <a:pPr algn="l" rtl="0"/>
            <a:r>
              <a:rPr lang="en-US" dirty="0" smtClean="0"/>
              <a:t>Peak Plasma Time: 2-4 hr </a:t>
            </a:r>
          </a:p>
          <a:p>
            <a:pPr algn="l" rtl="0"/>
            <a:r>
              <a:rPr lang="en-US" b="1" dirty="0" smtClean="0"/>
              <a:t>Distribution</a:t>
            </a:r>
          </a:p>
          <a:p>
            <a:pPr algn="l" rtl="0"/>
            <a:r>
              <a:rPr lang="en-US" dirty="0" smtClean="0"/>
              <a:t>Protein Bound: 87% (platinum)</a:t>
            </a:r>
          </a:p>
          <a:p>
            <a:pPr algn="l" rtl="0"/>
            <a:r>
              <a:rPr lang="en-US" dirty="0" err="1" smtClean="0"/>
              <a:t>Vd</a:t>
            </a:r>
            <a:r>
              <a:rPr lang="en-US" dirty="0" smtClean="0"/>
              <a:t>: 16 L </a:t>
            </a:r>
          </a:p>
          <a:p>
            <a:pPr algn="l" rtl="0"/>
            <a:r>
              <a:rPr lang="en-US" b="1" dirty="0" smtClean="0"/>
              <a:t>Elimination</a:t>
            </a:r>
          </a:p>
          <a:p>
            <a:pPr algn="l" rtl="0"/>
            <a:r>
              <a:rPr lang="en-US" dirty="0" smtClean="0"/>
              <a:t>Clearance: 4.4 L/hr </a:t>
            </a:r>
          </a:p>
          <a:p>
            <a:pPr algn="l" rtl="0"/>
            <a:r>
              <a:rPr lang="en-US" dirty="0" smtClean="0"/>
              <a:t>Excretion: Urine (70% as </a:t>
            </a:r>
            <a:r>
              <a:rPr lang="en-US" dirty="0" err="1" smtClean="0"/>
              <a:t>carboplatin</a:t>
            </a:r>
            <a:r>
              <a:rPr lang="en-US" dirty="0" smtClean="0"/>
              <a:t>) </a:t>
            </a:r>
          </a:p>
          <a:p>
            <a:pPr algn="l" rtl="0"/>
            <a:r>
              <a:rPr lang="en-US" dirty="0" smtClean="0"/>
              <a:t>Half-life</a:t>
            </a:r>
          </a:p>
          <a:p>
            <a:pPr algn="l" rtl="0"/>
            <a:r>
              <a:rPr lang="en-US" dirty="0" err="1" smtClean="0"/>
              <a:t>Carboplatin</a:t>
            </a:r>
            <a:r>
              <a:rPr lang="en-US" dirty="0" smtClean="0"/>
              <a:t>: 3-6 hr </a:t>
            </a:r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  </a:t>
            </a:r>
            <a:r>
              <a:rPr lang="en-US" dirty="0" smtClean="0"/>
              <a:t>pharmacokinetics of </a:t>
            </a:r>
            <a:r>
              <a:rPr lang="en-US" dirty="0" err="1" smtClean="0"/>
              <a:t>Carboplatin</a:t>
            </a:r>
            <a:endParaRPr lang="fa-I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Reconstitute powder to yield a final concentration of 10 mg/</a:t>
            </a:r>
            <a:r>
              <a:rPr lang="en-US" dirty="0" err="1" smtClean="0"/>
              <a:t>mL</a:t>
            </a:r>
            <a:r>
              <a:rPr lang="en-US" dirty="0" smtClean="0"/>
              <a:t> which is stable for 5 days at room temp (25°C)</a:t>
            </a:r>
          </a:p>
          <a:p>
            <a:pPr algn="l" rtl="0"/>
            <a:r>
              <a:rPr lang="en-US" b="1" dirty="0" smtClean="0"/>
              <a:t>IV Administration</a:t>
            </a:r>
          </a:p>
          <a:p>
            <a:pPr algn="l" rtl="0"/>
            <a:r>
              <a:rPr lang="en-US" dirty="0" smtClean="0"/>
              <a:t>Administer as IV over 15 min or continuous infusion over 24 hr</a:t>
            </a:r>
          </a:p>
          <a:p>
            <a:pPr algn="l" rtl="0"/>
            <a:r>
              <a:rPr lang="en-US" dirty="0" smtClean="0"/>
              <a:t>May also be administered </a:t>
            </a:r>
            <a:r>
              <a:rPr lang="en-US" dirty="0" err="1" smtClean="0">
                <a:solidFill>
                  <a:schemeClr val="accent1"/>
                </a:solidFill>
              </a:rPr>
              <a:t>intraperitoneally</a:t>
            </a:r>
            <a:endParaRPr lang="en-US" dirty="0" smtClean="0">
              <a:solidFill>
                <a:schemeClr val="accent1"/>
              </a:solidFill>
            </a:endParaRPr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IV Preparation</a:t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chemeClr val="accent1"/>
                </a:solidFill>
              </a:rPr>
              <a:t>VP16 </a:t>
            </a:r>
            <a:r>
              <a:rPr lang="en-US" dirty="0" smtClean="0"/>
              <a:t>clearance was lower when given with high dose </a:t>
            </a:r>
            <a:r>
              <a:rPr lang="en-US" dirty="0" err="1" smtClean="0"/>
              <a:t>carboplatin</a:t>
            </a:r>
            <a:endParaRPr lang="en-US" dirty="0" smtClean="0"/>
          </a:p>
          <a:p>
            <a:pPr algn="l" rtl="0"/>
            <a:r>
              <a:rPr lang="en-US" dirty="0" err="1" smtClean="0">
                <a:solidFill>
                  <a:schemeClr val="accent1"/>
                </a:solidFill>
              </a:rPr>
              <a:t>Amifostine</a:t>
            </a:r>
            <a:r>
              <a:rPr lang="en-US" dirty="0" smtClean="0"/>
              <a:t> is potential </a:t>
            </a:r>
            <a:r>
              <a:rPr lang="en-US" dirty="0" err="1" smtClean="0"/>
              <a:t>inactivator</a:t>
            </a:r>
            <a:r>
              <a:rPr lang="en-US" dirty="0" smtClean="0"/>
              <a:t> of </a:t>
            </a:r>
            <a:r>
              <a:rPr lang="en-US" dirty="0" err="1" smtClean="0"/>
              <a:t>cisplatin</a:t>
            </a:r>
            <a:r>
              <a:rPr lang="en-US" dirty="0" smtClean="0"/>
              <a:t> &amp; </a:t>
            </a:r>
            <a:r>
              <a:rPr lang="en-US" dirty="0" err="1" smtClean="0"/>
              <a:t>carboplatin</a:t>
            </a:r>
            <a:endParaRPr lang="fa-IR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 Interactions</a:t>
            </a:r>
            <a:endParaRPr lang="fa-I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dose-limiting toxicity of </a:t>
            </a:r>
            <a:r>
              <a:rPr lang="en-US" dirty="0" err="1" smtClean="0"/>
              <a:t>carboplatin</a:t>
            </a:r>
            <a:r>
              <a:rPr lang="en-US" dirty="0" smtClean="0"/>
              <a:t> is hematological toxicity,</a:t>
            </a:r>
          </a:p>
          <a:p>
            <a:pPr algn="l" rtl="0"/>
            <a:r>
              <a:rPr lang="en-US" dirty="0" smtClean="0"/>
              <a:t>primarily thrombocytopenia, and the </a:t>
            </a:r>
            <a:r>
              <a:rPr lang="en-US" dirty="0" err="1" smtClean="0"/>
              <a:t>nonhematological</a:t>
            </a:r>
            <a:r>
              <a:rPr lang="en-US" dirty="0" smtClean="0"/>
              <a:t> toxicities observed with </a:t>
            </a:r>
            <a:r>
              <a:rPr lang="en-US" dirty="0" err="1" smtClean="0"/>
              <a:t>cisplatin</a:t>
            </a:r>
            <a:r>
              <a:rPr lang="en-US" dirty="0" smtClean="0"/>
              <a:t> are only seen at doses of </a:t>
            </a:r>
            <a:r>
              <a:rPr lang="en-US" dirty="0" err="1" smtClean="0"/>
              <a:t>carboplatin</a:t>
            </a:r>
            <a:endParaRPr lang="en-US" dirty="0" smtClean="0"/>
          </a:p>
          <a:p>
            <a:pPr algn="l" rtl="0"/>
            <a:r>
              <a:rPr lang="en-US" dirty="0" smtClean="0"/>
              <a:t>exceeding 800 mg/m2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Reactions</a:t>
            </a:r>
            <a:endParaRPr lang="fa-I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sz="2400" dirty="0" err="1" smtClean="0"/>
              <a:t>Carboplarin's</a:t>
            </a:r>
            <a:r>
              <a:rPr lang="en-US" sz="2400" dirty="0" smtClean="0"/>
              <a:t> </a:t>
            </a:r>
            <a:r>
              <a:rPr lang="en-US" sz="2400" dirty="0" err="1" smtClean="0"/>
              <a:t>myelosuppressive</a:t>
            </a:r>
            <a:r>
              <a:rPr lang="en-US" sz="2400" dirty="0" smtClean="0"/>
              <a:t> effects are delayed, </a:t>
            </a:r>
            <a:r>
              <a:rPr lang="en-US" sz="2400" dirty="0" smtClean="0"/>
              <a:t>affecting the frequency by which the drug can be administered</a:t>
            </a:r>
            <a:endParaRPr lang="en-US" sz="2400" dirty="0" smtClean="0"/>
          </a:p>
          <a:p>
            <a:pPr algn="l" rtl="0"/>
            <a:r>
              <a:rPr lang="en-US" sz="2400" dirty="0" smtClean="0">
                <a:solidFill>
                  <a:schemeClr val="accent1"/>
                </a:solidFill>
              </a:rPr>
              <a:t>Platelet</a:t>
            </a:r>
            <a:r>
              <a:rPr lang="en-US" sz="2400" dirty="0" smtClean="0"/>
              <a:t> </a:t>
            </a:r>
            <a:r>
              <a:rPr lang="en-US" sz="2400" dirty="0" smtClean="0"/>
              <a:t>nadirs are typically seen up to </a:t>
            </a:r>
            <a:r>
              <a:rPr lang="en-US" sz="2400" dirty="0" smtClean="0">
                <a:solidFill>
                  <a:schemeClr val="accent1"/>
                </a:solidFill>
              </a:rPr>
              <a:t>3 weeks </a:t>
            </a:r>
            <a:r>
              <a:rPr lang="en-US" sz="2400" dirty="0" smtClean="0"/>
              <a:t>after the </a:t>
            </a:r>
            <a:r>
              <a:rPr lang="en-US" sz="2400" dirty="0" smtClean="0"/>
              <a:t>dose and milder granulocyte nadirs are observed 3 to 4 weeks </a:t>
            </a:r>
            <a:r>
              <a:rPr lang="en-US" sz="2400" dirty="0" smtClean="0"/>
              <a:t>after </a:t>
            </a:r>
            <a:r>
              <a:rPr lang="en-US" sz="2400" dirty="0" err="1" smtClean="0"/>
              <a:t>carboplatin</a:t>
            </a:r>
            <a:r>
              <a:rPr lang="en-US" sz="2400" dirty="0" smtClean="0"/>
              <a:t> </a:t>
            </a:r>
            <a:r>
              <a:rPr lang="en-US" sz="2400" dirty="0" smtClean="0"/>
              <a:t>administration</a:t>
            </a:r>
          </a:p>
          <a:p>
            <a:pPr algn="l" rtl="0"/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Reactions</a:t>
            </a:r>
            <a:endParaRPr lang="fa-I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algn="l" rtl="0"/>
            <a:r>
              <a:rPr lang="en-US" dirty="0" err="1" smtClean="0"/>
              <a:t>carboplatin</a:t>
            </a:r>
            <a:r>
              <a:rPr lang="en-US" dirty="0" smtClean="0"/>
              <a:t> are associated with a small drop in </a:t>
            </a:r>
            <a:r>
              <a:rPr lang="en-US" dirty="0" err="1" smtClean="0"/>
              <a:t>glomerular</a:t>
            </a:r>
            <a:r>
              <a:rPr lang="en-US" dirty="0" smtClean="0"/>
              <a:t> filtration rate and serum magnesium, not clinically </a:t>
            </a:r>
            <a:r>
              <a:rPr lang="en-US" dirty="0" smtClean="0"/>
              <a:t>significant.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Hypersensitivity reactions </a:t>
            </a:r>
            <a:r>
              <a:rPr lang="en-US" dirty="0" smtClean="0"/>
              <a:t>to </a:t>
            </a:r>
            <a:r>
              <a:rPr lang="en-US" dirty="0" err="1" smtClean="0"/>
              <a:t>carboplatin</a:t>
            </a:r>
            <a:r>
              <a:rPr lang="en-US" dirty="0" smtClean="0"/>
              <a:t> </a:t>
            </a:r>
            <a:r>
              <a:rPr lang="en-US" dirty="0" smtClean="0"/>
              <a:t>are relatively common and the risk increases after</a:t>
            </a:r>
          </a:p>
          <a:p>
            <a:pPr algn="l" rtl="0"/>
            <a:r>
              <a:rPr lang="en-US" dirty="0" smtClean="0"/>
              <a:t>multiple cycles of therapy</a:t>
            </a:r>
            <a:endParaRPr lang="fa-IR" dirty="0" smtClean="0"/>
          </a:p>
          <a:p>
            <a:pPr algn="l" rtl="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Adverse Reactions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The rate of reaction of </a:t>
            </a:r>
            <a:r>
              <a:rPr lang="en-US" dirty="0" smtClean="0"/>
              <a:t>these platinum analogs </a:t>
            </a:r>
            <a:r>
              <a:rPr lang="en-US" dirty="0" smtClean="0"/>
              <a:t>with water to form reactive intermediates is an important determinant of the stability of the compounds in solution and influences the drugs' pharmacokinetic</a:t>
            </a:r>
            <a:endParaRPr lang="en-US" dirty="0"/>
          </a:p>
          <a:p>
            <a:pPr algn="l" rtl="0"/>
            <a:r>
              <a:rPr lang="en-US" dirty="0" err="1" smtClean="0"/>
              <a:t>Cisplatin</a:t>
            </a:r>
            <a:r>
              <a:rPr lang="en-US" dirty="0" smtClean="0"/>
              <a:t> </a:t>
            </a:r>
            <a:r>
              <a:rPr lang="en-US" dirty="0"/>
              <a:t>is more reactive than </a:t>
            </a:r>
            <a:r>
              <a:rPr lang="en-US" dirty="0" err="1"/>
              <a:t>carboplatin</a:t>
            </a:r>
            <a:r>
              <a:rPr lang="en-US" dirty="0"/>
              <a:t> and is less stable </a:t>
            </a:r>
            <a:r>
              <a:rPr lang="en-US" dirty="0" smtClean="0"/>
              <a:t>in aqueous solution</a:t>
            </a:r>
            <a:endParaRPr lang="en-US" dirty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The stability of </a:t>
            </a:r>
            <a:r>
              <a:rPr lang="en-US" dirty="0" err="1"/>
              <a:t>oxaliplatin</a:t>
            </a:r>
            <a:r>
              <a:rPr lang="en-US" dirty="0"/>
              <a:t> is intermediate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Pharmacokinetics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229600" cy="4525963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Pharmacokinetics</a:t>
            </a:r>
          </a:p>
          <a:p>
            <a:pPr algn="l" rtl="0"/>
            <a:r>
              <a:rPr lang="en-US" dirty="0" smtClean="0"/>
              <a:t>Peak Plasma Time: 2 hr</a:t>
            </a:r>
          </a:p>
          <a:p>
            <a:pPr algn="l" rtl="0"/>
            <a:r>
              <a:rPr lang="en-US" dirty="0" smtClean="0"/>
              <a:t>Concentration: 1.21 mcg/</a:t>
            </a:r>
            <a:r>
              <a:rPr lang="en-US" dirty="0" err="1" smtClean="0"/>
              <a:t>mL</a:t>
            </a:r>
            <a:endParaRPr lang="en-US" dirty="0" smtClean="0"/>
          </a:p>
          <a:p>
            <a:pPr algn="l" rtl="0"/>
            <a:r>
              <a:rPr lang="en-US" dirty="0" smtClean="0"/>
              <a:t>Protein Bound: &gt;90%; </a:t>
            </a:r>
          </a:p>
          <a:p>
            <a:pPr algn="l" rtl="0"/>
            <a:r>
              <a:rPr lang="en-US" dirty="0" err="1" smtClean="0"/>
              <a:t>Vd</a:t>
            </a:r>
            <a:r>
              <a:rPr lang="en-US" dirty="0" smtClean="0"/>
              <a:t>: 440 L</a:t>
            </a:r>
          </a:p>
          <a:p>
            <a:pPr algn="l" rtl="0"/>
            <a:r>
              <a:rPr lang="en-US" dirty="0" smtClean="0"/>
              <a:t>Clearance: 10.1 L/hr</a:t>
            </a:r>
          </a:p>
          <a:p>
            <a:pPr algn="l" rtl="0"/>
            <a:r>
              <a:rPr lang="en-US" dirty="0" smtClean="0"/>
              <a:t>Excretion: Urine(54%); feces (2%)</a:t>
            </a:r>
          </a:p>
          <a:p>
            <a:pPr algn="l" rtl="0"/>
            <a:r>
              <a:rPr lang="en-US" dirty="0" smtClean="0"/>
              <a:t>Dialyzable: no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 smtClean="0"/>
              <a:t>oxaliplatin</a:t>
            </a:r>
            <a:r>
              <a:rPr lang="en-US" b="1" dirty="0" smtClean="0"/>
              <a:t> (Rx) - </a:t>
            </a:r>
            <a:r>
              <a:rPr lang="en-US" b="1" dirty="0" err="1" smtClean="0"/>
              <a:t>Eloxatin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 cholinergic syndrome were evaluated in a patient whom received </a:t>
            </a:r>
            <a:r>
              <a:rPr lang="en-US" dirty="0" err="1" smtClean="0"/>
              <a:t>oxaliplatin</a:t>
            </a:r>
            <a:r>
              <a:rPr lang="en-US" dirty="0" smtClean="0"/>
              <a:t> in combination of </a:t>
            </a:r>
            <a:r>
              <a:rPr lang="en-US" dirty="0" err="1" smtClean="0">
                <a:solidFill>
                  <a:schemeClr val="accent1"/>
                </a:solidFill>
              </a:rPr>
              <a:t>amphotricin</a:t>
            </a:r>
            <a:endParaRPr lang="fa-IR" dirty="0">
              <a:solidFill>
                <a:schemeClr val="accent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Drug interactions</a:t>
            </a:r>
            <a:endParaRPr lang="fa-I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b="1" dirty="0" smtClean="0"/>
          </a:p>
          <a:p>
            <a:pPr algn="l" rtl="0"/>
            <a:r>
              <a:rPr lang="en-US" dirty="0" smtClean="0"/>
              <a:t>Standard monitoring of the white blood cell count with differential, hemoglobin, platelet count, and blood chemistries (including ALT, AST, </a:t>
            </a:r>
            <a:r>
              <a:rPr lang="en-US" dirty="0" err="1" smtClean="0"/>
              <a:t>bilirubin</a:t>
            </a:r>
            <a:r>
              <a:rPr lang="en-US" dirty="0" smtClean="0"/>
              <a:t> and </a:t>
            </a:r>
            <a:r>
              <a:rPr lang="en-US" dirty="0" err="1" smtClean="0"/>
              <a:t>creatinine</a:t>
            </a:r>
            <a:r>
              <a:rPr lang="en-US" dirty="0" smtClean="0"/>
              <a:t>) is recommended before each </a:t>
            </a:r>
            <a:r>
              <a:rPr lang="en-US" dirty="0" err="1" smtClean="0"/>
              <a:t>Oxaliplatin</a:t>
            </a:r>
            <a:r>
              <a:rPr lang="en-US" dirty="0" smtClean="0"/>
              <a:t> cycle</a:t>
            </a:r>
          </a:p>
          <a:p>
            <a:pPr algn="l" rtl="0"/>
            <a:r>
              <a:rPr lang="en-US" dirty="0" smtClean="0"/>
              <a:t>There have been reports while on study of prolonged </a:t>
            </a:r>
            <a:r>
              <a:rPr lang="en-US" dirty="0" err="1" smtClean="0"/>
              <a:t>prothrombin</a:t>
            </a:r>
            <a:r>
              <a:rPr lang="en-US" dirty="0" smtClean="0"/>
              <a:t> time and INR occasionally associated with hemorrhage in patients who received </a:t>
            </a:r>
            <a:r>
              <a:rPr lang="en-US" dirty="0" err="1" smtClean="0">
                <a:solidFill>
                  <a:schemeClr val="accent1"/>
                </a:solidFill>
              </a:rPr>
              <a:t>Oxaliplatin</a:t>
            </a:r>
            <a:r>
              <a:rPr lang="en-US" dirty="0" smtClean="0">
                <a:solidFill>
                  <a:schemeClr val="accent1"/>
                </a:solidFill>
              </a:rPr>
              <a:t> plus 5-fluorouracil/</a:t>
            </a:r>
            <a:r>
              <a:rPr lang="en-US" dirty="0" err="1" smtClean="0">
                <a:solidFill>
                  <a:schemeClr val="accent1"/>
                </a:solidFill>
              </a:rPr>
              <a:t>leucovorin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while on anticoagulants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Recommended Laboratory Tests</a:t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Acute neuropathy is reversible and primarily of a peripheral sensory nature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onset occurs within </a:t>
            </a:r>
            <a:r>
              <a:rPr lang="en-US" dirty="0" smtClean="0">
                <a:solidFill>
                  <a:schemeClr val="accent1"/>
                </a:solidFill>
              </a:rPr>
              <a:t>hours to 2 days </a:t>
            </a:r>
            <a:r>
              <a:rPr lang="en-US" dirty="0" smtClean="0"/>
              <a:t>of dosing.</a:t>
            </a:r>
          </a:p>
          <a:p>
            <a:pPr algn="l" rtl="0"/>
            <a:r>
              <a:rPr lang="en-US" dirty="0" smtClean="0"/>
              <a:t> It generally </a:t>
            </a:r>
            <a:r>
              <a:rPr lang="en-US" dirty="0" smtClean="0">
                <a:solidFill>
                  <a:schemeClr val="accent1"/>
                </a:solidFill>
              </a:rPr>
              <a:t>resolves</a:t>
            </a:r>
            <a:r>
              <a:rPr lang="en-US" dirty="0" smtClean="0"/>
              <a:t> within </a:t>
            </a:r>
            <a:r>
              <a:rPr lang="en-US" dirty="0" smtClean="0">
                <a:solidFill>
                  <a:schemeClr val="accent1"/>
                </a:solidFill>
              </a:rPr>
              <a:t>2 weeks </a:t>
            </a:r>
            <a:r>
              <a:rPr lang="en-US" dirty="0" smtClean="0"/>
              <a:t>and frequently recurs with repeat doses.</a:t>
            </a:r>
          </a:p>
          <a:p>
            <a:pPr algn="l" rtl="0"/>
            <a:r>
              <a:rPr lang="en-US" dirty="0" smtClean="0"/>
              <a:t> Exposure to </a:t>
            </a:r>
            <a:r>
              <a:rPr lang="en-US" dirty="0" smtClean="0">
                <a:solidFill>
                  <a:schemeClr val="accent1"/>
                </a:solidFill>
              </a:rPr>
              <a:t>cold</a:t>
            </a:r>
            <a:r>
              <a:rPr lang="en-US" dirty="0" smtClean="0"/>
              <a:t> temperature or cold objects may precipitate or exacerbate symptoms. </a:t>
            </a:r>
          </a:p>
          <a:p>
            <a:pPr algn="l" rtl="0"/>
            <a:r>
              <a:rPr lang="en-US" dirty="0" smtClean="0"/>
              <a:t>Symptoms may include transient </a:t>
            </a:r>
            <a:r>
              <a:rPr lang="en-US" dirty="0" err="1" smtClean="0"/>
              <a:t>paresthesia</a:t>
            </a:r>
            <a:r>
              <a:rPr lang="en-US" dirty="0" smtClean="0"/>
              <a:t>, </a:t>
            </a:r>
            <a:r>
              <a:rPr lang="en-US" dirty="0" err="1" smtClean="0"/>
              <a:t>dysesthesia</a:t>
            </a:r>
            <a:r>
              <a:rPr lang="en-US" dirty="0" smtClean="0"/>
              <a:t>, and hypoesthesia in the hands, feet, </a:t>
            </a:r>
            <a:r>
              <a:rPr lang="en-US" dirty="0" err="1" smtClean="0"/>
              <a:t>perioral</a:t>
            </a:r>
            <a:r>
              <a:rPr lang="en-US" dirty="0" smtClean="0"/>
              <a:t> area, or throat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Nervous system</a:t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Grade 0 No change or none </a:t>
            </a:r>
          </a:p>
          <a:p>
            <a:pPr algn="l" rtl="0"/>
            <a:r>
              <a:rPr lang="en-US" dirty="0" smtClean="0"/>
              <a:t>Grade 1 Mild </a:t>
            </a:r>
            <a:r>
              <a:rPr lang="en-US" dirty="0" err="1" smtClean="0"/>
              <a:t>paresthesias</a:t>
            </a:r>
            <a:r>
              <a:rPr lang="en-US" dirty="0" smtClean="0"/>
              <a:t>, loss of deep tendon reflexes </a:t>
            </a:r>
          </a:p>
          <a:p>
            <a:pPr algn="l" rtl="0"/>
            <a:r>
              <a:rPr lang="en-US" dirty="0" smtClean="0"/>
              <a:t>Grade 2 Mild or moderate objective sensory loss, moderate </a:t>
            </a:r>
            <a:r>
              <a:rPr lang="en-US" dirty="0" err="1" smtClean="0"/>
              <a:t>paresthesias</a:t>
            </a:r>
            <a:endParaRPr lang="en-US" dirty="0" smtClean="0"/>
          </a:p>
          <a:p>
            <a:pPr algn="l" rtl="0"/>
            <a:r>
              <a:rPr lang="en-US" dirty="0" smtClean="0"/>
              <a:t> Grade 3 Severe objective sensory loss or </a:t>
            </a:r>
            <a:r>
              <a:rPr lang="en-US" dirty="0" err="1" smtClean="0"/>
              <a:t>paresthesias</a:t>
            </a:r>
            <a:r>
              <a:rPr lang="en-US" dirty="0" smtClean="0"/>
              <a:t> that interfere with function Grade 4 Not applicable</a:t>
            </a:r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Grade Definition</a:t>
            </a:r>
            <a:endParaRPr lang="fa-I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Persistent neuropathy may occur with no prior neuropathy event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Eighty percent of patients who developed Grade 3 persistent neuropathy progressed from Grade 1 or </a:t>
            </a:r>
            <a:r>
              <a:rPr lang="en-US" dirty="0" smtClean="0"/>
              <a:t>2</a:t>
            </a:r>
          </a:p>
          <a:p>
            <a:pPr algn="l" rtl="0"/>
            <a:r>
              <a:rPr lang="en-US" dirty="0" smtClean="0"/>
              <a:t>Persistent </a:t>
            </a:r>
            <a:r>
              <a:rPr lang="en-US" dirty="0" smtClean="0"/>
              <a:t>neuropathy generally lasts for more than </a:t>
            </a:r>
            <a:r>
              <a:rPr lang="en-US" dirty="0" smtClean="0">
                <a:solidFill>
                  <a:schemeClr val="accent1"/>
                </a:solidFill>
              </a:rPr>
              <a:t>2 weeks and is also primarily of a peripheral sensory nature.</a:t>
            </a:r>
          </a:p>
          <a:p>
            <a:pPr algn="l" rtl="0"/>
            <a:endParaRPr lang="en-US" dirty="0" smtClean="0">
              <a:solidFill>
                <a:schemeClr val="accent1"/>
              </a:solidFill>
            </a:endParaRPr>
          </a:p>
          <a:p>
            <a:pPr algn="l" rtl="0"/>
            <a:endParaRPr lang="fa-IR" dirty="0" smtClean="0"/>
          </a:p>
          <a:p>
            <a:pPr algn="l" rtl="0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Nervous system</a:t>
            </a:r>
            <a:endParaRPr lang="fa-I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Jaw spasm, abnormal tongue sensation, </a:t>
            </a:r>
            <a:r>
              <a:rPr lang="en-US" dirty="0" err="1" smtClean="0"/>
              <a:t>dysarthria</a:t>
            </a:r>
            <a:r>
              <a:rPr lang="en-US" dirty="0" smtClean="0"/>
              <a:t>, eye pain, and chest pressure have also been reported.</a:t>
            </a:r>
          </a:p>
          <a:p>
            <a:pPr algn="l" rtl="0"/>
            <a:r>
              <a:rPr lang="en-US" dirty="0" smtClean="0"/>
              <a:t> Ice should be avoided for </a:t>
            </a:r>
            <a:r>
              <a:rPr lang="en-US" dirty="0" err="1" smtClean="0"/>
              <a:t>mucositis</a:t>
            </a:r>
            <a:r>
              <a:rPr lang="en-US" dirty="0" smtClean="0"/>
              <a:t> prophylaxis. </a:t>
            </a:r>
          </a:p>
          <a:p>
            <a:pPr algn="l" rtl="0"/>
            <a:r>
              <a:rPr lang="en-US" dirty="0" smtClean="0"/>
              <a:t>Acute </a:t>
            </a:r>
            <a:r>
              <a:rPr lang="en-US" dirty="0" err="1" smtClean="0">
                <a:solidFill>
                  <a:schemeClr val="accent2"/>
                </a:solidFill>
              </a:rPr>
              <a:t>pharyngolaryngeal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dysesthesia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with sensations of </a:t>
            </a:r>
            <a:r>
              <a:rPr lang="en-US" dirty="0" err="1" smtClean="0"/>
              <a:t>dysphagia</a:t>
            </a:r>
            <a:r>
              <a:rPr lang="en-US" dirty="0" smtClean="0"/>
              <a:t> and </a:t>
            </a:r>
            <a:r>
              <a:rPr lang="en-US" dirty="0" err="1" smtClean="0"/>
              <a:t>dyspnea</a:t>
            </a:r>
            <a:r>
              <a:rPr lang="en-US" dirty="0" smtClean="0"/>
              <a:t> but no </a:t>
            </a:r>
            <a:r>
              <a:rPr lang="en-US" dirty="0" err="1" smtClean="0"/>
              <a:t>laryngospasm</a:t>
            </a:r>
            <a:r>
              <a:rPr lang="en-US" dirty="0" smtClean="0"/>
              <a:t> or </a:t>
            </a:r>
            <a:r>
              <a:rPr lang="en-US" dirty="0" err="1" smtClean="0"/>
              <a:t>bronchospasm</a:t>
            </a:r>
            <a:r>
              <a:rPr lang="en-US" dirty="0" smtClean="0"/>
              <a:t> has been reported in 1% to 2% of patients.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Nervous system</a:t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symptoms may improve in some patients when </a:t>
            </a:r>
            <a:r>
              <a:rPr lang="en-US" dirty="0" err="1" smtClean="0"/>
              <a:t>oxaliplatin</a:t>
            </a:r>
            <a:r>
              <a:rPr lang="en-US" dirty="0" smtClean="0"/>
              <a:t> is discontinued.</a:t>
            </a:r>
            <a:br>
              <a:rPr lang="en-US" dirty="0" smtClean="0"/>
            </a:br>
            <a:endParaRPr lang="en-US" dirty="0" smtClean="0"/>
          </a:p>
          <a:p>
            <a:pPr algn="l" rtl="0"/>
            <a:r>
              <a:rPr lang="en-US" dirty="0" smtClean="0"/>
              <a:t>Treatment </a:t>
            </a:r>
            <a:r>
              <a:rPr lang="en-US" dirty="0" smtClean="0"/>
              <a:t>measures include calcium and magnesium solutions, </a:t>
            </a:r>
            <a:r>
              <a:rPr lang="en-US" dirty="0" err="1" smtClean="0"/>
              <a:t>gabapentin</a:t>
            </a:r>
            <a:r>
              <a:rPr lang="en-US" dirty="0" smtClean="0"/>
              <a:t>, and alpha-</a:t>
            </a:r>
            <a:r>
              <a:rPr lang="en-US" dirty="0" err="1" smtClean="0"/>
              <a:t>lipoic</a:t>
            </a:r>
            <a:r>
              <a:rPr lang="en-US" dirty="0" smtClean="0"/>
              <a:t> acid</a:t>
            </a:r>
            <a:endParaRPr lang="fa-IR" dirty="0" smtClean="0"/>
          </a:p>
          <a:p>
            <a:pPr algn="l" rtl="0"/>
            <a:endParaRPr lang="fa-IR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Treatment</a:t>
            </a:r>
            <a:endParaRPr lang="fa-I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pPr algn="l" rtl="0"/>
            <a:r>
              <a:rPr lang="en-US" dirty="0" err="1" smtClean="0">
                <a:solidFill>
                  <a:schemeClr val="accent2"/>
                </a:solidFill>
              </a:rPr>
              <a:t>Hepatotoxicity</a:t>
            </a:r>
            <a:r>
              <a:rPr lang="en-US" dirty="0" smtClean="0"/>
              <a:t> as evidenced in the adjuvant study, by </a:t>
            </a:r>
            <a:r>
              <a:rPr lang="en-US" dirty="0" smtClean="0">
                <a:solidFill>
                  <a:schemeClr val="accent2"/>
                </a:solidFill>
              </a:rPr>
              <a:t>increase in </a:t>
            </a:r>
            <a:r>
              <a:rPr lang="en-US" dirty="0" err="1" smtClean="0">
                <a:solidFill>
                  <a:schemeClr val="accent2"/>
                </a:solidFill>
              </a:rPr>
              <a:t>transaminases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(57% vs. 34%) and </a:t>
            </a:r>
            <a:r>
              <a:rPr lang="en-US" dirty="0" smtClean="0">
                <a:solidFill>
                  <a:schemeClr val="accent2"/>
                </a:solidFill>
              </a:rPr>
              <a:t>alkaline </a:t>
            </a:r>
            <a:r>
              <a:rPr lang="en-US" dirty="0" err="1" smtClean="0">
                <a:solidFill>
                  <a:schemeClr val="accent2"/>
                </a:solidFill>
              </a:rPr>
              <a:t>phosphatase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(42% vs. 20%) was observed more commonly in the </a:t>
            </a:r>
            <a:r>
              <a:rPr lang="en-US" dirty="0" err="1" smtClean="0"/>
              <a:t>Oxaliplatin</a:t>
            </a:r>
            <a:r>
              <a:rPr lang="en-US" dirty="0" smtClean="0"/>
              <a:t> combination arm than in the control arm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incidence of increased </a:t>
            </a:r>
            <a:r>
              <a:rPr lang="en-US" dirty="0" err="1" smtClean="0"/>
              <a:t>bilirubin</a:t>
            </a:r>
            <a:r>
              <a:rPr lang="en-US" dirty="0" smtClean="0"/>
              <a:t> was similar on both arms.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tx1"/>
                </a:solidFill>
              </a:rPr>
              <a:t>Hepatotoxicity</a:t>
            </a:r>
            <a:r>
              <a:rPr lang="en-US" dirty="0" smtClean="0"/>
              <a:t> </a:t>
            </a:r>
            <a:endParaRPr lang="fa-I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Hypersensitivity reactions of an </a:t>
            </a:r>
            <a:r>
              <a:rPr lang="en-US" dirty="0" err="1" smtClean="0"/>
              <a:t>anaphylactoid</a:t>
            </a:r>
            <a:r>
              <a:rPr lang="en-US" dirty="0" smtClean="0"/>
              <a:t> and anaphylactic nature with symptoms of rash, </a:t>
            </a:r>
            <a:r>
              <a:rPr lang="en-US" dirty="0" err="1" smtClean="0"/>
              <a:t>urticaria</a:t>
            </a:r>
            <a:r>
              <a:rPr lang="en-US" dirty="0" smtClean="0"/>
              <a:t>, </a:t>
            </a:r>
            <a:r>
              <a:rPr lang="en-US" dirty="0" err="1" smtClean="0"/>
              <a:t>erythema</a:t>
            </a:r>
            <a:r>
              <a:rPr lang="en-US" dirty="0" smtClean="0"/>
              <a:t>, </a:t>
            </a:r>
            <a:r>
              <a:rPr lang="en-US" dirty="0" err="1" smtClean="0"/>
              <a:t>pruritus</a:t>
            </a:r>
            <a:r>
              <a:rPr lang="en-US" dirty="0" smtClean="0"/>
              <a:t>, and rarely, </a:t>
            </a:r>
            <a:r>
              <a:rPr lang="en-US" dirty="0" err="1" smtClean="0"/>
              <a:t>bronchospasm</a:t>
            </a:r>
            <a:r>
              <a:rPr lang="en-US" dirty="0" smtClean="0"/>
              <a:t>, and hypotension have been reported.</a:t>
            </a:r>
          </a:p>
          <a:p>
            <a:pPr algn="l" rtl="0"/>
            <a:r>
              <a:rPr lang="en-US" dirty="0" smtClean="0"/>
              <a:t> Anaphylactic shock has also been reported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Hypersensitivity</a:t>
            </a:r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The chemical stability (reactivity) of the</a:t>
            </a:r>
          </a:p>
          <a:p>
            <a:pPr algn="l" rtl="0"/>
            <a:r>
              <a:rPr lang="en-US" dirty="0" smtClean="0"/>
              <a:t>platinum analogs is a critical determinant of their pharmacokinetics.</a:t>
            </a:r>
          </a:p>
          <a:p>
            <a:pPr algn="l" rtl="0"/>
            <a:r>
              <a:rPr lang="en-US" dirty="0" smtClean="0"/>
              <a:t>The reactive intermediates of </a:t>
            </a:r>
            <a:r>
              <a:rPr lang="en-US" dirty="0" err="1" smtClean="0"/>
              <a:t>cisplatin</a:t>
            </a:r>
            <a:r>
              <a:rPr lang="en-US" dirty="0" smtClean="0"/>
              <a:t> and </a:t>
            </a:r>
            <a:r>
              <a:rPr lang="en-US" dirty="0" err="1" smtClean="0"/>
              <a:t>carboplatin</a:t>
            </a:r>
            <a:r>
              <a:rPr lang="en-US" dirty="0" smtClean="0"/>
              <a:t> are rapidly and covalently bound to plasma protein and tissue</a:t>
            </a:r>
          </a:p>
          <a:p>
            <a:pPr algn="l" rtl="0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Pharmacokinetics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Patients who develop mild to moderate hypersensitivity to </a:t>
            </a:r>
            <a:r>
              <a:rPr lang="en-US" dirty="0" err="1" smtClean="0"/>
              <a:t>oxaliplatin</a:t>
            </a:r>
            <a:r>
              <a:rPr lang="en-US" dirty="0" smtClean="0"/>
              <a:t> may be pretreated </a:t>
            </a:r>
            <a:r>
              <a:rPr lang="en-US" dirty="0" smtClean="0">
                <a:solidFill>
                  <a:schemeClr val="accent1"/>
                </a:solidFill>
              </a:rPr>
              <a:t>with steroids as well as type 1 and type 2 histamine receptor antagonists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However, patients who develop severe reactions are unlikely to tolerate further therapy</a:t>
            </a: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Hypersensitivity</a:t>
            </a:r>
            <a:endParaRPr lang="fa-I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4929198"/>
            <a:ext cx="7481776" cy="457200"/>
          </a:xfrm>
        </p:spPr>
        <p:txBody>
          <a:bodyPr/>
          <a:lstStyle/>
          <a:p>
            <a:pPr algn="ctr"/>
            <a:r>
              <a:rPr lang="en-US" sz="6600" dirty="0" smtClean="0"/>
              <a:t>Thank   you</a:t>
            </a:r>
            <a:endParaRPr lang="fa-IR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 descr="0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071670" y="642918"/>
            <a:ext cx="5634588" cy="42259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Platinum coordination compound that inhibits DNA synthesis; cross-links and denatures strands of DNA; disrupts DNA function by covalently binding to DNA bases; can also produce DNA </a:t>
            </a:r>
            <a:r>
              <a:rPr lang="en-US" dirty="0" err="1" smtClean="0"/>
              <a:t>intrastrand</a:t>
            </a:r>
            <a:r>
              <a:rPr lang="en-US" dirty="0" smtClean="0"/>
              <a:t> cross-linking and breakage</a:t>
            </a:r>
          </a:p>
          <a:p>
            <a:pPr algn="l" rtl="0"/>
            <a:r>
              <a:rPr lang="en-US" dirty="0" smtClean="0"/>
              <a:t>Not a true </a:t>
            </a:r>
            <a:r>
              <a:rPr lang="en-US" dirty="0" err="1" smtClean="0"/>
              <a:t>alkylating</a:t>
            </a:r>
            <a:r>
              <a:rPr lang="en-US" dirty="0" smtClean="0"/>
              <a:t> agent</a:t>
            </a:r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Mechanism of Action</a:t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Half-life elimination (terminal): 24hr to 47 days</a:t>
            </a:r>
          </a:p>
          <a:p>
            <a:pPr algn="l" rtl="0"/>
            <a:r>
              <a:rPr lang="en-US" dirty="0" smtClean="0"/>
              <a:t>Protein bound: &gt;90%</a:t>
            </a:r>
          </a:p>
          <a:p>
            <a:pPr algn="l" rtl="0"/>
            <a:r>
              <a:rPr lang="en-US" dirty="0" smtClean="0"/>
              <a:t>Excretion: Urine (90%); feces (10%)</a:t>
            </a:r>
          </a:p>
          <a:p>
            <a:pPr algn="l" rtl="0"/>
            <a:r>
              <a:rPr lang="en-US" dirty="0" smtClean="0"/>
              <a:t>Clearance: 15 L/hr/m²</a:t>
            </a:r>
          </a:p>
          <a:p>
            <a:pPr algn="l" rtl="0"/>
            <a:r>
              <a:rPr lang="en-US" dirty="0" err="1" smtClean="0"/>
              <a:t>Vd</a:t>
            </a:r>
            <a:r>
              <a:rPr lang="en-US" dirty="0" smtClean="0"/>
              <a:t>: 11 L/m²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Special pharmacokinetic points about </a:t>
            </a:r>
            <a:r>
              <a:rPr lang="en-US" b="1" dirty="0" err="1" smtClean="0"/>
              <a:t>cisplatin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 drug should be administered under the supervision of an experienced cancer chemotherapy physician</a:t>
            </a:r>
          </a:p>
          <a:p>
            <a:pPr algn="l" rtl="0"/>
            <a:r>
              <a:rPr lang="en-US" dirty="0" smtClean="0"/>
              <a:t>Severe </a:t>
            </a:r>
            <a:r>
              <a:rPr lang="en-US" dirty="0" err="1" smtClean="0"/>
              <a:t>nephrotoxicity</a:t>
            </a:r>
            <a:r>
              <a:rPr lang="en-US" dirty="0" smtClean="0"/>
              <a:t>, </a:t>
            </a:r>
            <a:r>
              <a:rPr lang="en-US" dirty="0" err="1" smtClean="0"/>
              <a:t>myelosuppression</a:t>
            </a:r>
            <a:r>
              <a:rPr lang="en-US" dirty="0" smtClean="0"/>
              <a:t>, and nausea and vomiting are dose related </a:t>
            </a:r>
          </a:p>
          <a:p>
            <a:pPr algn="l" rtl="0"/>
            <a:r>
              <a:rPr lang="en-US" dirty="0" smtClean="0"/>
              <a:t>Significant </a:t>
            </a:r>
            <a:r>
              <a:rPr lang="en-US" dirty="0" err="1" smtClean="0"/>
              <a:t>ototoxicity</a:t>
            </a:r>
            <a:r>
              <a:rPr lang="en-US" dirty="0" smtClean="0"/>
              <a:t>, manifested by tinnitus and occasionally deafness, reported in children </a:t>
            </a:r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Warnings &amp; precautions</a:t>
            </a:r>
            <a:endParaRPr lang="fa-IR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Anaphylactic-like reactions have occurred. Facial edema, </a:t>
            </a:r>
            <a:r>
              <a:rPr lang="en-US" dirty="0" err="1" smtClean="0"/>
              <a:t>bronchoconstriction</a:t>
            </a:r>
            <a:r>
              <a:rPr lang="en-US" dirty="0" smtClean="0"/>
              <a:t>, tachycardia, and hypotension may occur within minutes of </a:t>
            </a:r>
            <a:r>
              <a:rPr lang="en-US" dirty="0" err="1" smtClean="0"/>
              <a:t>cisplatin</a:t>
            </a:r>
            <a:r>
              <a:rPr lang="en-US" dirty="0" smtClean="0"/>
              <a:t> administration </a:t>
            </a:r>
          </a:p>
          <a:p>
            <a:pPr algn="l" rtl="0"/>
            <a:r>
              <a:rPr lang="en-US" dirty="0" smtClean="0"/>
              <a:t>Failure to differentiate daily doses from total dose per treatment cycle may result in </a:t>
            </a:r>
            <a:r>
              <a:rPr lang="en-US" dirty="0" err="1" smtClean="0"/>
              <a:t>cisplatin</a:t>
            </a:r>
            <a:r>
              <a:rPr lang="en-US" dirty="0" smtClean="0"/>
              <a:t> overdose</a:t>
            </a:r>
          </a:p>
          <a:p>
            <a:pPr algn="l" rtl="0"/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Warnings &amp; precautions</a:t>
            </a:r>
            <a:endParaRPr lang="fa-I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3134</TotalTime>
  <Words>2086</Words>
  <Application>Microsoft Office PowerPoint</Application>
  <PresentationFormat>On-screen Show (4:3)</PresentationFormat>
  <Paragraphs>215</Paragraphs>
  <Slides>51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Concourse</vt:lpstr>
      <vt:lpstr> In the name of God</vt:lpstr>
      <vt:lpstr>References</vt:lpstr>
      <vt:lpstr>Introduction</vt:lpstr>
      <vt:lpstr>Pharmacokinetics</vt:lpstr>
      <vt:lpstr>Pharmacokinetics</vt:lpstr>
      <vt:lpstr>Mechanism of Action </vt:lpstr>
      <vt:lpstr>Special pharmacokinetic points about cisplatin </vt:lpstr>
      <vt:lpstr>Warnings &amp; precautions</vt:lpstr>
      <vt:lpstr>Warnings &amp; precautions</vt:lpstr>
      <vt:lpstr>Contraindications </vt:lpstr>
      <vt:lpstr>cautions</vt:lpstr>
      <vt:lpstr>cautions</vt:lpstr>
      <vt:lpstr>Drug interactions </vt:lpstr>
      <vt:lpstr>Drug interactions </vt:lpstr>
      <vt:lpstr>IV Preparation </vt:lpstr>
      <vt:lpstr>IV Administration </vt:lpstr>
      <vt:lpstr>IV Administration</vt:lpstr>
      <vt:lpstr>Extravasation Management </vt:lpstr>
      <vt:lpstr>Adverse Reaction</vt:lpstr>
      <vt:lpstr>Adverse Reaction</vt:lpstr>
      <vt:lpstr>Adverse Reaction</vt:lpstr>
      <vt:lpstr>Adverse Reaction</vt:lpstr>
      <vt:lpstr>Adverse Reaction</vt:lpstr>
      <vt:lpstr>Adverse Reaction</vt:lpstr>
      <vt:lpstr>Nervous system </vt:lpstr>
      <vt:lpstr>Nervous system</vt:lpstr>
      <vt:lpstr>Adverse reactions</vt:lpstr>
      <vt:lpstr>Nervous system</vt:lpstr>
      <vt:lpstr>Ototoxicity</vt:lpstr>
      <vt:lpstr>Ototoxicity</vt:lpstr>
      <vt:lpstr>Hematologic </vt:lpstr>
      <vt:lpstr>Hematologic</vt:lpstr>
      <vt:lpstr>Hypersensitivity</vt:lpstr>
      <vt:lpstr>  pharmacokinetics of Carboplatin</vt:lpstr>
      <vt:lpstr>IV Preparation </vt:lpstr>
      <vt:lpstr>Drug Interactions</vt:lpstr>
      <vt:lpstr>Adverse Reactions</vt:lpstr>
      <vt:lpstr>Adverse Reactions</vt:lpstr>
      <vt:lpstr>Adverse Reactions</vt:lpstr>
      <vt:lpstr>oxaliplatin (Rx) - Eloxatin </vt:lpstr>
      <vt:lpstr>Drug interactions</vt:lpstr>
      <vt:lpstr>Recommended Laboratory Tests </vt:lpstr>
      <vt:lpstr>Nervous system </vt:lpstr>
      <vt:lpstr>Grade Definition</vt:lpstr>
      <vt:lpstr>Nervous system</vt:lpstr>
      <vt:lpstr>Nervous system </vt:lpstr>
      <vt:lpstr>Treatment</vt:lpstr>
      <vt:lpstr> Hepatotoxicity </vt:lpstr>
      <vt:lpstr>Hypersensitivity</vt:lpstr>
      <vt:lpstr>Hypersensitivity</vt:lpstr>
      <vt:lpstr>Thank 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Malek</dc:creator>
  <cp:lastModifiedBy>Dr Malek</cp:lastModifiedBy>
  <cp:revision>8</cp:revision>
  <dcterms:created xsi:type="dcterms:W3CDTF">2012-10-26T14:30:12Z</dcterms:created>
  <dcterms:modified xsi:type="dcterms:W3CDTF">2012-11-03T15:52:02Z</dcterms:modified>
</cp:coreProperties>
</file>