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28"/>
  </p:notesMasterIdLst>
  <p:sldIdLst>
    <p:sldId id="256" r:id="rId2"/>
    <p:sldId id="319" r:id="rId3"/>
    <p:sldId id="289" r:id="rId4"/>
    <p:sldId id="295" r:id="rId5"/>
    <p:sldId id="296" r:id="rId6"/>
    <p:sldId id="297" r:id="rId7"/>
    <p:sldId id="298" r:id="rId8"/>
    <p:sldId id="321" r:id="rId9"/>
    <p:sldId id="300" r:id="rId10"/>
    <p:sldId id="301" r:id="rId11"/>
    <p:sldId id="322" r:id="rId12"/>
    <p:sldId id="302" r:id="rId13"/>
    <p:sldId id="304" r:id="rId14"/>
    <p:sldId id="305" r:id="rId15"/>
    <p:sldId id="316" r:id="rId16"/>
    <p:sldId id="312" r:id="rId17"/>
    <p:sldId id="311" r:id="rId18"/>
    <p:sldId id="314" r:id="rId19"/>
    <p:sldId id="307" r:id="rId20"/>
    <p:sldId id="308" r:id="rId21"/>
    <p:sldId id="313" r:id="rId22"/>
    <p:sldId id="309" r:id="rId23"/>
    <p:sldId id="310" r:id="rId24"/>
    <p:sldId id="315" r:id="rId25"/>
    <p:sldId id="317" r:id="rId26"/>
    <p:sldId id="323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82" d="100"/>
          <a:sy n="82" d="100"/>
        </p:scale>
        <p:origin x="-102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BDF84AA-820A-4203-829F-1F1E491D227C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FAB0F2E-5BF2-475F-856E-124F0CFA98C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23084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B0F2E-5BF2-475F-856E-124F0CFA98C0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770DDF-088B-408D-BF9D-27524F65E450}" type="datetimeFigureOut">
              <a:rPr lang="fa-IR" smtClean="0"/>
              <a:pPr/>
              <a:t>1434/09/14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629DA5-7D58-4EF4-83D1-F69D5EA2FE5B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Bleomycin</a:t>
            </a:r>
            <a:endParaRPr lang="fa-IR" dirty="0"/>
          </a:p>
        </p:txBody>
      </p:sp>
      <p:pic>
        <p:nvPicPr>
          <p:cNvPr id="4" name="Picture 3" descr="H:\اسلامیات\بسم الله\ZAKERIN (16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19456"/>
            <a:ext cx="8001000" cy="641908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recommended dose of </a:t>
            </a:r>
            <a:r>
              <a:rPr lang="en-US" dirty="0" err="1" smtClean="0"/>
              <a:t>paclitaxel</a:t>
            </a:r>
            <a:r>
              <a:rPr lang="en-US" dirty="0" smtClean="0"/>
              <a:t>: 350 </a:t>
            </a:r>
            <a:r>
              <a:rPr lang="en-US" dirty="0" smtClean="0"/>
              <a:t>mg/m2  </a:t>
            </a:r>
            <a:r>
              <a:rPr lang="en-US" dirty="0" smtClean="0"/>
              <a:t>as 24-hour  </a:t>
            </a:r>
            <a:r>
              <a:rPr lang="en-US" dirty="0" smtClean="0"/>
              <a:t>infusion every 3 </a:t>
            </a:r>
            <a:r>
              <a:rPr lang="en-US" dirty="0" smtClean="0"/>
              <a:t>weeks.</a:t>
            </a:r>
            <a:endParaRPr lang="en-US" dirty="0" smtClean="0"/>
          </a:p>
          <a:p>
            <a:r>
              <a:rPr lang="en-US" dirty="0" smtClean="0"/>
              <a:t>Next </a:t>
            </a:r>
            <a:r>
              <a:rPr lang="en-US" dirty="0" smtClean="0"/>
              <a:t> </a:t>
            </a:r>
            <a:r>
              <a:rPr lang="en-US" dirty="0" smtClean="0"/>
              <a:t>recommended dose of </a:t>
            </a:r>
            <a:r>
              <a:rPr lang="en-US" dirty="0" err="1" smtClean="0"/>
              <a:t>paclitaxel</a:t>
            </a:r>
            <a:r>
              <a:rPr lang="en-US" dirty="0" smtClean="0"/>
              <a:t>: </a:t>
            </a:r>
            <a:r>
              <a:rPr lang="en-US" dirty="0" smtClean="0"/>
              <a:t>50 mg/m2/dose </a:t>
            </a:r>
            <a:r>
              <a:rPr lang="en-US" dirty="0" smtClean="0"/>
              <a:t> as  </a:t>
            </a:r>
            <a:r>
              <a:rPr lang="en-US" dirty="0" smtClean="0"/>
              <a:t>3-hour infusion twice weekly </a:t>
            </a:r>
            <a:r>
              <a:rPr lang="en-US" dirty="0" smtClean="0">
                <a:latin typeface="Book Antiqua"/>
              </a:rPr>
              <a:t>×</a:t>
            </a:r>
            <a:r>
              <a:rPr lang="en-US" dirty="0" smtClean="0"/>
              <a:t> 6 doses, every 28 </a:t>
            </a:r>
            <a:r>
              <a:rPr lang="en-US" dirty="0" smtClean="0"/>
              <a:t>days.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 </a:t>
            </a:r>
            <a:r>
              <a:rPr lang="en-US" sz="2400" dirty="0" smtClean="0">
                <a:latin typeface="Book Antiqua"/>
              </a:rPr>
              <a:t>▓ </a:t>
            </a:r>
            <a:r>
              <a:rPr lang="en-US" sz="2400" dirty="0" smtClean="0"/>
              <a:t>350 mg/m2 </a:t>
            </a:r>
            <a:r>
              <a:rPr lang="en-US" sz="2400" dirty="0" smtClean="0"/>
              <a:t>/3weeks      inf. 24h</a:t>
            </a:r>
          </a:p>
          <a:p>
            <a:pPr>
              <a:buNone/>
            </a:pPr>
            <a:r>
              <a:rPr lang="en-US" sz="2400" dirty="0" smtClean="0">
                <a:latin typeface="Book Antiqua"/>
              </a:rPr>
              <a:t> ▓ </a:t>
            </a:r>
            <a:r>
              <a:rPr lang="en-US" sz="2400" dirty="0" smtClean="0"/>
              <a:t>50 </a:t>
            </a:r>
            <a:r>
              <a:rPr lang="en-US" sz="2400" dirty="0" smtClean="0"/>
              <a:t>mg/m2/dose </a:t>
            </a:r>
            <a:r>
              <a:rPr lang="en-US" sz="2400" dirty="0" smtClean="0">
                <a:latin typeface="Book Antiqua"/>
              </a:rPr>
              <a:t>×</a:t>
            </a:r>
            <a:r>
              <a:rPr lang="en-US" sz="2400" dirty="0" smtClean="0"/>
              <a:t> 6 doses</a:t>
            </a:r>
            <a:r>
              <a:rPr lang="en-US" sz="2400" dirty="0" smtClean="0"/>
              <a:t>    inf.3h   twice weekly/28 days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r>
              <a:rPr lang="en-US" sz="1600" dirty="0" smtClean="0"/>
              <a:t>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Docetaxel</a:t>
            </a:r>
            <a:r>
              <a:rPr lang="en-US" dirty="0" smtClean="0"/>
              <a:t> is administered as 1-hour infusion every 3 weeks at </a:t>
            </a:r>
            <a:r>
              <a:rPr lang="en-US" dirty="0" err="1" smtClean="0"/>
              <a:t>adose</a:t>
            </a:r>
            <a:r>
              <a:rPr lang="en-US" dirty="0" smtClean="0"/>
              <a:t> of 100 to 125 mg/m2, but higher doses may be tolerable with </a:t>
            </a:r>
            <a:r>
              <a:rPr lang="en-US" dirty="0" err="1" smtClean="0"/>
              <a:t>filgrastim</a:t>
            </a:r>
            <a:r>
              <a:rPr lang="en-US" dirty="0" smtClean="0"/>
              <a:t> support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 ▓ </a:t>
            </a:r>
            <a:r>
              <a:rPr lang="en-US" dirty="0" smtClean="0"/>
              <a:t> </a:t>
            </a:r>
            <a:r>
              <a:rPr lang="en-US" dirty="0" smtClean="0"/>
              <a:t>100 to 125 </a:t>
            </a:r>
            <a:r>
              <a:rPr lang="en-US" dirty="0" smtClean="0"/>
              <a:t>mg/m2/3weeks    inf.1h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Hepatic </a:t>
            </a:r>
            <a:r>
              <a:rPr lang="en-US" dirty="0" smtClean="0"/>
              <a:t>metabolisms followed by </a:t>
            </a:r>
            <a:r>
              <a:rPr lang="en-US" dirty="0" err="1" smtClean="0"/>
              <a:t>biliary</a:t>
            </a:r>
            <a:r>
              <a:rPr lang="en-US" dirty="0" smtClean="0"/>
              <a:t> excretion are the primary routes of </a:t>
            </a:r>
            <a:r>
              <a:rPr lang="en-US" dirty="0" err="1" smtClean="0"/>
              <a:t>paclitaxel</a:t>
            </a:r>
            <a:r>
              <a:rPr lang="en-US" dirty="0" smtClean="0"/>
              <a:t> elimination (80% of the dose is recovered as parent drug or metabolites in feces</a:t>
            </a:r>
            <a:r>
              <a:rPr lang="en-US" dirty="0" smtClean="0"/>
              <a:t>).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♠ </a:t>
            </a:r>
            <a:r>
              <a:rPr lang="en-US" dirty="0" smtClean="0"/>
              <a:t>Mean </a:t>
            </a:r>
            <a:r>
              <a:rPr lang="en-US" dirty="0" smtClean="0"/>
              <a:t>terminal </a:t>
            </a:r>
            <a:r>
              <a:rPr lang="en-US" dirty="0" smtClean="0"/>
              <a:t>half-</a:t>
            </a:r>
            <a:r>
              <a:rPr lang="en-US" dirty="0" err="1" smtClean="0"/>
              <a:t>lifeis</a:t>
            </a:r>
            <a:r>
              <a:rPr lang="en-US" dirty="0" smtClean="0"/>
              <a:t> estimated </a:t>
            </a:r>
            <a:r>
              <a:rPr lang="en-US" dirty="0" smtClean="0"/>
              <a:t>between about 3 and 50 </a:t>
            </a:r>
            <a:r>
              <a:rPr lang="en-US" dirty="0" smtClean="0"/>
              <a:t>hours.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(Martindale 2011,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p:835)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Drugs induce CYP450 </a:t>
            </a:r>
            <a:r>
              <a:rPr lang="en-US" dirty="0" smtClean="0"/>
              <a:t>enzymes</a:t>
            </a:r>
            <a:r>
              <a:rPr lang="en-US" dirty="0" smtClean="0"/>
              <a:t> </a:t>
            </a:r>
            <a:r>
              <a:rPr lang="en-US" dirty="0" smtClean="0"/>
              <a:t>(anticonvulsants) </a:t>
            </a:r>
            <a:r>
              <a:rPr lang="en-US" dirty="0" smtClean="0"/>
              <a:t>enhance </a:t>
            </a:r>
            <a:r>
              <a:rPr lang="en-US" dirty="0" err="1" smtClean="0"/>
              <a:t>paclitaxel</a:t>
            </a:r>
            <a:r>
              <a:rPr lang="en-US" dirty="0" smtClean="0"/>
              <a:t> clearance, and CYP3A4  </a:t>
            </a:r>
            <a:r>
              <a:rPr lang="en-US" dirty="0" smtClean="0"/>
              <a:t>inhibitors</a:t>
            </a:r>
            <a:r>
              <a:rPr lang="en-US" dirty="0" smtClean="0"/>
              <a:t> </a:t>
            </a:r>
            <a:r>
              <a:rPr lang="en-US" dirty="0" smtClean="0"/>
              <a:t>(the </a:t>
            </a:r>
            <a:r>
              <a:rPr lang="en-US" dirty="0" err="1" smtClean="0"/>
              <a:t>imidazole</a:t>
            </a:r>
            <a:r>
              <a:rPr lang="en-US" dirty="0" smtClean="0"/>
              <a:t> </a:t>
            </a:r>
            <a:r>
              <a:rPr lang="en-US" dirty="0" smtClean="0"/>
              <a:t>antifungal </a:t>
            </a:r>
            <a:r>
              <a:rPr lang="en-US" dirty="0" smtClean="0"/>
              <a:t>agents) </a:t>
            </a:r>
            <a:r>
              <a:rPr lang="en-US" dirty="0" smtClean="0"/>
              <a:t>reduce </a:t>
            </a:r>
            <a:r>
              <a:rPr lang="en-US" dirty="0" err="1" smtClean="0"/>
              <a:t>paclitaxel</a:t>
            </a:r>
            <a:r>
              <a:rPr lang="en-US" dirty="0" smtClean="0"/>
              <a:t> clearance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Patients with hepatic tumor involvement or  biochemical evidence of liver dysfunction (elevated </a:t>
            </a:r>
            <a:r>
              <a:rPr lang="en-US" dirty="0" err="1" smtClean="0"/>
              <a:t>bilirubin</a:t>
            </a:r>
            <a:r>
              <a:rPr lang="en-US" dirty="0" smtClean="0"/>
              <a:t> or </a:t>
            </a:r>
            <a:r>
              <a:rPr lang="en-US" dirty="0" err="1" smtClean="0"/>
              <a:t>transaminases</a:t>
            </a:r>
            <a:r>
              <a:rPr lang="en-US" dirty="0" smtClean="0"/>
              <a:t>) are at increased risk for </a:t>
            </a:r>
            <a:r>
              <a:rPr lang="en-US" dirty="0" err="1" smtClean="0"/>
              <a:t>paclitaxel</a:t>
            </a:r>
            <a:r>
              <a:rPr lang="en-US" dirty="0" smtClean="0"/>
              <a:t> toxicity.</a:t>
            </a:r>
          </a:p>
          <a:p>
            <a:r>
              <a:rPr lang="en-US" dirty="0" smtClean="0"/>
              <a:t>Dose  reductions are recommended for these patients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Renal excretion accounts for only 5% of total drug clearance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Book Antiqua"/>
              </a:rPr>
              <a:t>♠  </a:t>
            </a:r>
            <a:r>
              <a:rPr lang="en-US" dirty="0" smtClean="0"/>
              <a:t>Dose adjustment recommend in mild to moderate hepatic impairment. </a:t>
            </a:r>
            <a:endParaRPr lang="en-US" sz="1900" dirty="0" smtClean="0"/>
          </a:p>
          <a:p>
            <a:pPr>
              <a:buNone/>
            </a:pPr>
            <a:r>
              <a:rPr lang="en-US" dirty="0" smtClean="0">
                <a:latin typeface="Book Antiqua"/>
              </a:rPr>
              <a:t>♠  </a:t>
            </a:r>
            <a:r>
              <a:rPr lang="en-US" dirty="0" err="1" smtClean="0"/>
              <a:t>Paclitaxel</a:t>
            </a:r>
            <a:r>
              <a:rPr lang="en-US" dirty="0" smtClean="0"/>
              <a:t> is not recommended in patients with severe hepatic  impairment</a:t>
            </a:r>
            <a:r>
              <a:rPr lang="en-US" sz="1900" dirty="0" smtClean="0"/>
              <a:t>. </a:t>
            </a:r>
            <a:endParaRPr lang="en-US" sz="1900" dirty="0" smtClean="0"/>
          </a:p>
          <a:p>
            <a:pPr>
              <a:buNone/>
            </a:pPr>
            <a:endParaRPr lang="en-US" sz="19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19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sz="19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900" dirty="0" smtClean="0">
                <a:latin typeface="Aharoni" pitchFamily="2" charset="-79"/>
                <a:cs typeface="Aharoni" pitchFamily="2" charset="-79"/>
              </a:rPr>
              <a:t>Martindale 2011, p:836)</a:t>
            </a:r>
            <a:endParaRPr lang="en-US" sz="19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err="1" smtClean="0"/>
              <a:t>Myelosuppression</a:t>
            </a:r>
            <a:r>
              <a:rPr lang="en-US" dirty="0" smtClean="0"/>
              <a:t> is the primary dose-limiting toxicity </a:t>
            </a:r>
            <a:r>
              <a:rPr lang="en-US" dirty="0" smtClean="0"/>
              <a:t>of </a:t>
            </a:r>
            <a:r>
              <a:rPr lang="en-US" dirty="0" err="1" smtClean="0"/>
              <a:t>paclitaxeL</a:t>
            </a:r>
            <a:r>
              <a:rPr lang="en-US" dirty="0" smtClean="0"/>
              <a:t>.</a:t>
            </a:r>
            <a:r>
              <a:rPr lang="en-US" dirty="0" smtClean="0"/>
              <a:t>     </a:t>
            </a:r>
            <a:r>
              <a:rPr lang="en-US" sz="17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7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7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7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Book Antiqua"/>
              </a:rPr>
              <a:t>♠ </a:t>
            </a:r>
            <a:r>
              <a:rPr lang="en-US" dirty="0" smtClean="0"/>
              <a:t>the </a:t>
            </a:r>
            <a:r>
              <a:rPr lang="en-US" dirty="0" smtClean="0"/>
              <a:t>nadir of the white cell count usually </a:t>
            </a:r>
            <a:r>
              <a:rPr lang="en-US" dirty="0" smtClean="0"/>
              <a:t>occurring after </a:t>
            </a:r>
            <a:r>
              <a:rPr lang="en-US" dirty="0" smtClean="0"/>
              <a:t>about </a:t>
            </a:r>
            <a:r>
              <a:rPr lang="en-US" dirty="0" smtClean="0"/>
              <a:t>11 </a:t>
            </a:r>
            <a:r>
              <a:rPr lang="en-US" dirty="0" smtClean="0"/>
              <a:t>days, with recovery usually </a:t>
            </a:r>
            <a:r>
              <a:rPr lang="en-US" dirty="0" smtClean="0"/>
              <a:t>by day </a:t>
            </a:r>
            <a:r>
              <a:rPr lang="en-US" dirty="0" smtClean="0"/>
              <a:t>15 to 21 after a </a:t>
            </a:r>
            <a:r>
              <a:rPr lang="en-US" dirty="0" smtClean="0"/>
              <a:t>dose.</a:t>
            </a:r>
          </a:p>
          <a:p>
            <a:pPr>
              <a:buNone/>
            </a:pPr>
            <a:r>
              <a:rPr lang="en-US" dirty="0" smtClean="0">
                <a:latin typeface="Book Antiqua"/>
              </a:rPr>
              <a:t>♠ </a:t>
            </a:r>
            <a:r>
              <a:rPr lang="en-US" dirty="0" err="1" smtClean="0"/>
              <a:t>Myelosuppression</a:t>
            </a:r>
            <a:r>
              <a:rPr lang="en-US" dirty="0" smtClean="0"/>
              <a:t> </a:t>
            </a:r>
            <a:r>
              <a:rPr lang="en-US" dirty="0" smtClean="0"/>
              <a:t>may </a:t>
            </a:r>
            <a:r>
              <a:rPr lang="en-US" dirty="0" smtClean="0"/>
              <a:t>be less </a:t>
            </a:r>
            <a:r>
              <a:rPr lang="en-US" dirty="0" smtClean="0"/>
              <a:t>frequent and less severe when infusions are </a:t>
            </a:r>
            <a:r>
              <a:rPr lang="en-US" dirty="0" smtClean="0"/>
              <a:t>given over </a:t>
            </a:r>
            <a:r>
              <a:rPr lang="en-US" dirty="0" smtClean="0"/>
              <a:t>3 rather than 24 hours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1700" dirty="0" smtClean="0">
                <a:latin typeface="Aharoni" pitchFamily="2" charset="-79"/>
                <a:cs typeface="Aharoni" pitchFamily="2" charset="-79"/>
              </a:rPr>
              <a:t>        (Martindale 2011, p:834)</a:t>
            </a:r>
            <a:endParaRPr lang="en-US" sz="1700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Neurotoxicity (prominent in children) characterized y a stocking-glove peripheral neuropathy (</a:t>
            </a:r>
            <a:r>
              <a:rPr lang="en-US" dirty="0" err="1" smtClean="0"/>
              <a:t>paresthesias</a:t>
            </a:r>
            <a:r>
              <a:rPr lang="en-US" dirty="0" smtClean="0"/>
              <a:t>, diffuse </a:t>
            </a:r>
            <a:r>
              <a:rPr lang="en-US" dirty="0" err="1" smtClean="0"/>
              <a:t>myalgias</a:t>
            </a:r>
            <a:r>
              <a:rPr lang="en-US" dirty="0" smtClean="0"/>
              <a:t>, and loss of fine motor control) and seizures. </a:t>
            </a:r>
          </a:p>
          <a:p>
            <a:r>
              <a:rPr lang="en-US" dirty="0" smtClean="0"/>
              <a:t>Acute </a:t>
            </a:r>
            <a:r>
              <a:rPr lang="en-US" dirty="0" smtClean="0"/>
              <a:t> encephalopathy </a:t>
            </a:r>
            <a:r>
              <a:rPr lang="en-US" dirty="0" smtClean="0"/>
              <a:t>and irreversible coma are also associated with </a:t>
            </a:r>
            <a:r>
              <a:rPr lang="en-US" dirty="0" err="1" smtClean="0"/>
              <a:t>paclitaxel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Ethanol in the formulation can cause toxicity if high doses of </a:t>
            </a:r>
            <a:r>
              <a:rPr lang="en-US" dirty="0" err="1" smtClean="0"/>
              <a:t>paclitaxel</a:t>
            </a:r>
            <a:r>
              <a:rPr lang="en-US" dirty="0" smtClean="0"/>
              <a:t> are infused over a short period of time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Book Antiqua"/>
              </a:rPr>
              <a:t> ♠ </a:t>
            </a:r>
            <a:r>
              <a:rPr lang="en-US" dirty="0" smtClean="0"/>
              <a:t>it </a:t>
            </a:r>
            <a:r>
              <a:rPr lang="en-US" dirty="0" smtClean="0"/>
              <a:t>was </a:t>
            </a:r>
            <a:r>
              <a:rPr lang="en-US" dirty="0" smtClean="0"/>
              <a:t>calculated that </a:t>
            </a:r>
            <a:r>
              <a:rPr lang="en-US" dirty="0" smtClean="0"/>
              <a:t>the dose used (348 mg/m2) supplied 50 </a:t>
            </a:r>
            <a:r>
              <a:rPr lang="en-US" dirty="0" err="1" smtClean="0"/>
              <a:t>mL</a:t>
            </a:r>
            <a:r>
              <a:rPr lang="en-US" dirty="0" smtClean="0"/>
              <a:t> of </a:t>
            </a:r>
            <a:r>
              <a:rPr lang="en-US" dirty="0" smtClean="0"/>
              <a:t>alcohol.</a:t>
            </a:r>
          </a:p>
          <a:p>
            <a:pPr algn="ctr"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Martindale 2011, p:834)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Acute  </a:t>
            </a:r>
            <a:r>
              <a:rPr lang="en-US" dirty="0" smtClean="0"/>
              <a:t>hypersensitivity </a:t>
            </a:r>
            <a:r>
              <a:rPr lang="en-US" dirty="0" smtClean="0"/>
              <a:t> reactions </a:t>
            </a:r>
            <a:r>
              <a:rPr lang="en-US" dirty="0" smtClean="0"/>
              <a:t>(hypotension, </a:t>
            </a:r>
            <a:r>
              <a:rPr lang="en-US" dirty="0" err="1" smtClean="0"/>
              <a:t>urticaria</a:t>
            </a:r>
            <a:r>
              <a:rPr lang="en-US" dirty="0" smtClean="0"/>
              <a:t>, and </a:t>
            </a:r>
            <a:r>
              <a:rPr lang="en-US" dirty="0" err="1" smtClean="0"/>
              <a:t>bronchospasm</a:t>
            </a:r>
            <a:r>
              <a:rPr lang="en-US" dirty="0" smtClean="0"/>
              <a:t>) has been reduced by administering </a:t>
            </a:r>
            <a:r>
              <a:rPr lang="en-US" dirty="0" err="1" smtClean="0"/>
              <a:t>paclitaxel</a:t>
            </a:r>
            <a:r>
              <a:rPr lang="en-US" dirty="0" smtClean="0"/>
              <a:t> as a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more prolonged </a:t>
            </a:r>
            <a:r>
              <a:rPr lang="en-US" dirty="0" smtClean="0"/>
              <a:t>infusion and by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accent5">
                    <a:lumMod val="50000"/>
                  </a:schemeClr>
                </a:solidFill>
              </a:rPr>
              <a:t>premedicating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/>
              <a:t>patients with corticosteroids and antihistamines (H1 and H2 blockers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solidFill>
                  <a:srgbClr val="C00000"/>
                </a:solidFill>
                <a:cs typeface="B Nikoo" pitchFamily="2" charset="-78"/>
              </a:rPr>
              <a:t>مرکز تحقیقات خون بیمارستان مفید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2400" dirty="0" smtClean="0"/>
              <a:t>92/4/31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a-IR" dirty="0" smtClean="0">
                <a:solidFill>
                  <a:srgbClr val="FFC000"/>
                </a:solidFill>
                <a:cs typeface="B Nikoo" pitchFamily="2" charset="-78"/>
              </a:rPr>
              <a:t>کنفرانس دارویی</a:t>
            </a:r>
            <a:endParaRPr lang="en-US" dirty="0" smtClean="0">
              <a:solidFill>
                <a:srgbClr val="FFC000"/>
              </a:solidFill>
              <a:cs typeface="B Nikoo" pitchFamily="2" charset="-78"/>
            </a:endParaRPr>
          </a:p>
          <a:p>
            <a:pPr algn="ctr"/>
            <a:r>
              <a:rPr lang="fa-IR" dirty="0" smtClean="0">
                <a:solidFill>
                  <a:srgbClr val="FFC000"/>
                </a:solidFill>
                <a:cs typeface="B Nikoo" pitchFamily="2" charset="-78"/>
              </a:rPr>
              <a:t>ارایه دهنده:  د.زوار </a:t>
            </a:r>
            <a:endParaRPr lang="en-US" dirty="0">
              <a:solidFill>
                <a:srgbClr val="FFC000"/>
              </a:solidFill>
              <a:cs typeface="B Nikoo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Cardiac  arrhythmias (</a:t>
            </a:r>
            <a:r>
              <a:rPr lang="en-US" dirty="0" err="1" smtClean="0"/>
              <a:t>bradycardia</a:t>
            </a:r>
            <a:r>
              <a:rPr lang="en-US" dirty="0" smtClean="0"/>
              <a:t>, </a:t>
            </a:r>
            <a:r>
              <a:rPr lang="en-US" dirty="0" err="1" smtClean="0"/>
              <a:t>atrioventricular</a:t>
            </a:r>
            <a:r>
              <a:rPr lang="en-US" dirty="0" smtClean="0"/>
              <a:t> conduction disturbances) </a:t>
            </a:r>
          </a:p>
          <a:p>
            <a:r>
              <a:rPr lang="en-US" dirty="0" smtClean="0"/>
              <a:t>Alopecia</a:t>
            </a:r>
          </a:p>
          <a:p>
            <a:r>
              <a:rPr lang="en-US" dirty="0" err="1" smtClean="0"/>
              <a:t>Mucositis</a:t>
            </a:r>
            <a:endParaRPr lang="en-US" dirty="0" smtClean="0"/>
          </a:p>
          <a:p>
            <a:r>
              <a:rPr lang="en-US" dirty="0" smtClean="0"/>
              <a:t>radiation-recall dermatitis</a:t>
            </a:r>
          </a:p>
          <a:p>
            <a:r>
              <a:rPr lang="en-US" dirty="0" err="1" smtClean="0"/>
              <a:t>Pneumonitis</a:t>
            </a:r>
            <a:endParaRPr lang="en-US" dirty="0" smtClean="0"/>
          </a:p>
          <a:p>
            <a:r>
              <a:rPr lang="en-US" dirty="0" smtClean="0"/>
              <a:t>phlebitis at the injection site are also caused by </a:t>
            </a:r>
            <a:r>
              <a:rPr lang="en-US" dirty="0" err="1" smtClean="0"/>
              <a:t>paclitaxel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Rare adverse </a:t>
            </a:r>
            <a:r>
              <a:rPr lang="en-US" dirty="0" smtClean="0"/>
              <a:t>events: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hypertension</a:t>
            </a:r>
            <a:r>
              <a:rPr lang="en-US" dirty="0" smtClean="0"/>
              <a:t>, </a:t>
            </a:r>
            <a:r>
              <a:rPr lang="en-US" dirty="0" smtClean="0"/>
              <a:t>severe thrombotic </a:t>
            </a:r>
            <a:r>
              <a:rPr lang="en-US" dirty="0" smtClean="0"/>
              <a:t>events, myocardial infarction, heart </a:t>
            </a:r>
            <a:r>
              <a:rPr lang="en-US" dirty="0" smtClean="0"/>
              <a:t>failure, severe </a:t>
            </a:r>
            <a:r>
              <a:rPr lang="en-US" dirty="0" smtClean="0"/>
              <a:t>cardiac conduction abnormalities, </a:t>
            </a:r>
            <a:r>
              <a:rPr lang="en-US" dirty="0" smtClean="0"/>
              <a:t>seizures, </a:t>
            </a:r>
            <a:r>
              <a:rPr lang="en-US" dirty="0" err="1" smtClean="0"/>
              <a:t>neuroencephalopathy</a:t>
            </a:r>
            <a:r>
              <a:rPr lang="en-US" dirty="0" smtClean="0"/>
              <a:t>, paralytic </a:t>
            </a:r>
            <a:r>
              <a:rPr lang="en-US" dirty="0" err="1" smtClean="0"/>
              <a:t>ileus</a:t>
            </a:r>
            <a:r>
              <a:rPr lang="en-US" dirty="0" smtClean="0"/>
              <a:t>, optic nerve </a:t>
            </a:r>
            <a:r>
              <a:rPr lang="en-US" dirty="0" smtClean="0"/>
              <a:t>disturbances, severe </a:t>
            </a:r>
            <a:r>
              <a:rPr lang="en-US" dirty="0" smtClean="0"/>
              <a:t>skin reactions, hepatic necrosis, </a:t>
            </a:r>
            <a:r>
              <a:rPr lang="en-US" dirty="0" smtClean="0"/>
              <a:t>and hepatic encephalopathy, interstitial pneumonia </a:t>
            </a:r>
            <a:r>
              <a:rPr lang="en-US" dirty="0" smtClean="0"/>
              <a:t>and other lung </a:t>
            </a:r>
            <a:r>
              <a:rPr lang="en-US" dirty="0" smtClean="0"/>
              <a:t>disorders.</a:t>
            </a:r>
          </a:p>
          <a:p>
            <a:pPr>
              <a:buNone/>
            </a:pPr>
            <a:r>
              <a:rPr lang="en-US" sz="17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700" dirty="0" err="1" smtClean="0">
                <a:latin typeface="Aharoni" pitchFamily="2" charset="-79"/>
                <a:cs typeface="Aharoni" pitchFamily="2" charset="-79"/>
              </a:rPr>
              <a:t>martindale</a:t>
            </a:r>
            <a:r>
              <a:rPr lang="en-US" sz="1700" dirty="0" smtClean="0">
                <a:latin typeface="Aharoni" pitchFamily="2" charset="-79"/>
                <a:cs typeface="Aharoni" pitchFamily="2" charset="-79"/>
              </a:rPr>
              <a:t> 2011, p:834)</a:t>
            </a:r>
            <a:endParaRPr lang="en-US" sz="17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Docetaxel</a:t>
            </a:r>
            <a:r>
              <a:rPr lang="en-US" dirty="0" smtClean="0"/>
              <a:t> produces </a:t>
            </a:r>
            <a:r>
              <a:rPr lang="en-US" dirty="0" err="1" smtClean="0"/>
              <a:t>neutropenia</a:t>
            </a:r>
            <a:r>
              <a:rPr lang="en-US" dirty="0" smtClean="0"/>
              <a:t> without significant thrombocytopenia. </a:t>
            </a:r>
          </a:p>
          <a:p>
            <a:r>
              <a:rPr lang="en-US" dirty="0" smtClean="0"/>
              <a:t>Other toxicities: malaise, </a:t>
            </a:r>
            <a:r>
              <a:rPr lang="en-US" dirty="0" err="1" smtClean="0"/>
              <a:t>myalgias</a:t>
            </a:r>
            <a:r>
              <a:rPr lang="en-US" dirty="0" smtClean="0"/>
              <a:t>, skin rashes (including </a:t>
            </a:r>
            <a:r>
              <a:rPr lang="en-US" dirty="0" err="1" smtClean="0"/>
              <a:t>palmar</a:t>
            </a:r>
            <a:r>
              <a:rPr lang="en-US" dirty="0" smtClean="0"/>
              <a:t>-plantar </a:t>
            </a:r>
            <a:r>
              <a:rPr lang="en-US" dirty="0" err="1" smtClean="0"/>
              <a:t>erythrodysesthesia</a:t>
            </a:r>
            <a:r>
              <a:rPr lang="en-US" dirty="0" smtClean="0"/>
              <a:t>), nausea and vomiting, </a:t>
            </a:r>
            <a:r>
              <a:rPr lang="en-US" dirty="0" err="1" smtClean="0"/>
              <a:t>mucositis</a:t>
            </a:r>
            <a:r>
              <a:rPr lang="en-US" dirty="0" smtClean="0"/>
              <a:t>, diarrhea, alopecia, interstitial </a:t>
            </a:r>
            <a:r>
              <a:rPr lang="en-US" dirty="0" err="1" smtClean="0"/>
              <a:t>pneumonitis</a:t>
            </a:r>
            <a:r>
              <a:rPr lang="en-US" dirty="0" smtClean="0"/>
              <a:t>, and transient elevations of serum </a:t>
            </a:r>
            <a:r>
              <a:rPr lang="en-US" dirty="0" err="1" smtClean="0"/>
              <a:t>transaminases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Neurotoxicity is less prominent with </a:t>
            </a:r>
            <a:r>
              <a:rPr lang="en-US" dirty="0" err="1" smtClean="0"/>
              <a:t>docetaxel</a:t>
            </a:r>
            <a:r>
              <a:rPr lang="en-US" dirty="0" smtClean="0"/>
              <a:t>, but fluid retention, associated with weight gain, edema, and in some cases scleroderma-like skin changes, is a cumulative toxicity that occurs in 20% of patients. </a:t>
            </a:r>
          </a:p>
          <a:p>
            <a:r>
              <a:rPr lang="en-US" dirty="0" smtClean="0"/>
              <a:t>Hypersensitivity reactions, skin rashes, and fluid retention may be ameliorated by premedication with an antihistamine and corticosteroid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Interaction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Pretreatment with </a:t>
            </a:r>
            <a:r>
              <a:rPr lang="en-US" dirty="0" err="1" smtClean="0"/>
              <a:t>cisplatin</a:t>
            </a:r>
            <a:r>
              <a:rPr lang="en-US" dirty="0" smtClean="0"/>
              <a:t> may </a:t>
            </a:r>
            <a:r>
              <a:rPr lang="en-US" dirty="0" smtClean="0"/>
              <a:t>reduce the </a:t>
            </a:r>
            <a:r>
              <a:rPr lang="en-US" dirty="0" smtClean="0"/>
              <a:t>clearance of </a:t>
            </a:r>
            <a:r>
              <a:rPr lang="en-US" dirty="0" err="1" smtClean="0"/>
              <a:t>paclitaxel</a:t>
            </a:r>
            <a:r>
              <a:rPr lang="en-US" dirty="0" smtClean="0"/>
              <a:t>, resulting in </a:t>
            </a:r>
            <a:r>
              <a:rPr lang="en-US" dirty="0" smtClean="0"/>
              <a:t>increased toxicity</a:t>
            </a:r>
            <a:r>
              <a:rPr lang="en-US" dirty="0" smtClean="0"/>
              <a:t>, and when both drugs are given, </a:t>
            </a:r>
            <a:r>
              <a:rPr lang="en-US" dirty="0" err="1" smtClean="0"/>
              <a:t>paclitaxel</a:t>
            </a:r>
            <a:r>
              <a:rPr lang="en-US" dirty="0" smtClean="0"/>
              <a:t> should </a:t>
            </a:r>
            <a:r>
              <a:rPr lang="en-US" dirty="0" smtClean="0"/>
              <a:t>be given first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martindale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p:834)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Administration of </a:t>
            </a:r>
            <a:r>
              <a:rPr lang="en-US" dirty="0" err="1" smtClean="0"/>
              <a:t>cisplatin</a:t>
            </a:r>
            <a:r>
              <a:rPr lang="en-US" dirty="0" smtClean="0"/>
              <a:t> followed by </a:t>
            </a:r>
            <a:r>
              <a:rPr lang="en-US" dirty="0" err="1" smtClean="0"/>
              <a:t>paclitaxel</a:t>
            </a:r>
            <a:r>
              <a:rPr lang="en-US" dirty="0" smtClean="0"/>
              <a:t> increases </a:t>
            </a:r>
            <a:r>
              <a:rPr lang="en-US" dirty="0" err="1" smtClean="0"/>
              <a:t>myelosuppression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(Baxter,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p:163)</a:t>
            </a:r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An increased incidence of febrile </a:t>
            </a:r>
            <a:r>
              <a:rPr lang="en-US" dirty="0" err="1" smtClean="0"/>
              <a:t>neutropenia</a:t>
            </a:r>
            <a:r>
              <a:rPr lang="en-US" dirty="0" smtClean="0"/>
              <a:t> and </a:t>
            </a:r>
            <a:r>
              <a:rPr lang="en-US" dirty="0" smtClean="0"/>
              <a:t>gastrointestinal disorders </a:t>
            </a:r>
            <a:r>
              <a:rPr lang="en-US" dirty="0" smtClean="0"/>
              <a:t>was reported in patients </a:t>
            </a:r>
            <a:r>
              <a:rPr lang="en-US" dirty="0" smtClean="0"/>
              <a:t>given </a:t>
            </a:r>
            <a:r>
              <a:rPr lang="en-US" dirty="0" err="1" smtClean="0"/>
              <a:t>docetaxel</a:t>
            </a:r>
            <a:r>
              <a:rPr lang="en-US" dirty="0" smtClean="0"/>
              <a:t> </a:t>
            </a:r>
            <a:r>
              <a:rPr lang="en-US" dirty="0" smtClean="0"/>
              <a:t>with </a:t>
            </a:r>
            <a:r>
              <a:rPr lang="en-US" i="1" dirty="0" smtClean="0"/>
              <a:t>doxorubicin.</a:t>
            </a:r>
          </a:p>
          <a:p>
            <a:pPr algn="ctr"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martindale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p:779)</a:t>
            </a:r>
            <a:endParaRPr lang="en-US" sz="1600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Concomitant treatment with </a:t>
            </a:r>
            <a:r>
              <a:rPr lang="en-US" dirty="0" err="1" smtClean="0"/>
              <a:t>docetaxel</a:t>
            </a:r>
            <a:r>
              <a:rPr lang="en-US" dirty="0" smtClean="0"/>
              <a:t> and doxorubicin decreases </a:t>
            </a:r>
            <a:r>
              <a:rPr lang="en-US" dirty="0" err="1" smtClean="0"/>
              <a:t>docetaxel</a:t>
            </a:r>
            <a:r>
              <a:rPr lang="en-US" dirty="0" smtClean="0"/>
              <a:t> clearance (20%).</a:t>
            </a:r>
          </a:p>
          <a:p>
            <a:pPr algn="ctr"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(Baxter, p:68)</a:t>
            </a:r>
            <a:endParaRPr lang="en-US" sz="16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Blackadder ITC" pitchFamily="82" charset="0"/>
              </a:rPr>
              <a:t>Thanks  for your patience and attendance.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l%20(6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214422"/>
            <a:ext cx="7000924" cy="535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Taxanes</a:t>
            </a:r>
            <a:r>
              <a:rPr lang="en-US" dirty="0" smtClean="0"/>
              <a:t> </a:t>
            </a:r>
            <a:r>
              <a:rPr lang="fa-IR" dirty="0" smtClean="0"/>
              <a:t>          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paclitaxel</a:t>
            </a:r>
            <a:r>
              <a:rPr lang="en-US" dirty="0" smtClean="0"/>
              <a:t> and </a:t>
            </a:r>
            <a:r>
              <a:rPr lang="en-US" dirty="0" err="1" smtClean="0"/>
              <a:t>docetaxel</a:t>
            </a:r>
            <a:r>
              <a:rPr lang="en-US" dirty="0" smtClean="0"/>
              <a:t> exert their </a:t>
            </a:r>
            <a:r>
              <a:rPr lang="en-US" dirty="0" err="1" smtClean="0"/>
              <a:t>cytotoxic</a:t>
            </a:r>
            <a:r>
              <a:rPr lang="en-US" dirty="0" smtClean="0"/>
              <a:t> effect by interfering with microtubule function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    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fa-IR" sz="1600" dirty="0" smtClean="0"/>
          </a:p>
          <a:p>
            <a:endParaRPr lang="fa-IR" dirty="0" smtClean="0"/>
          </a:p>
          <a:p>
            <a:pPr>
              <a:buNone/>
            </a:pPr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unlike the </a:t>
            </a:r>
            <a:r>
              <a:rPr lang="en-US" dirty="0" err="1" smtClean="0"/>
              <a:t>vinca</a:t>
            </a:r>
            <a:r>
              <a:rPr lang="en-US" dirty="0" smtClean="0"/>
              <a:t> alkaloids, the </a:t>
            </a:r>
            <a:r>
              <a:rPr lang="en-US" dirty="0" err="1" smtClean="0"/>
              <a:t>taxanes</a:t>
            </a:r>
            <a:r>
              <a:rPr lang="en-US" dirty="0" smtClean="0"/>
              <a:t> increase microtubule stability by preventing </a:t>
            </a:r>
            <a:r>
              <a:rPr lang="en-US" dirty="0" err="1" smtClean="0"/>
              <a:t>depolymerization</a:t>
            </a:r>
            <a:r>
              <a:rPr lang="en-US" dirty="0" smtClean="0"/>
              <a:t>, which results in </a:t>
            </a:r>
            <a:r>
              <a:rPr lang="en-US" dirty="0" err="1" smtClean="0"/>
              <a:t>tubulin</a:t>
            </a:r>
            <a:r>
              <a:rPr lang="en-US" dirty="0" smtClean="0"/>
              <a:t> bundling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   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Taxaneinduced</a:t>
            </a:r>
            <a:r>
              <a:rPr lang="en-US" dirty="0" smtClean="0"/>
              <a:t>  </a:t>
            </a:r>
            <a:r>
              <a:rPr lang="en-US" dirty="0" err="1" smtClean="0"/>
              <a:t>cytoskeletal</a:t>
            </a:r>
            <a:r>
              <a:rPr lang="en-US" dirty="0" smtClean="0"/>
              <a:t> changes lead to cell cycle arrest in the G2 (</a:t>
            </a:r>
            <a:r>
              <a:rPr lang="en-US" dirty="0" err="1" smtClean="0"/>
              <a:t>premitotic</a:t>
            </a:r>
            <a:r>
              <a:rPr lang="en-US" dirty="0" smtClean="0"/>
              <a:t>) and M (mitotic) phases and cell death by apoptosis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    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</a:t>
            </a:r>
            <a:r>
              <a:rPr lang="en-US" dirty="0" err="1" smtClean="0"/>
              <a:t>paclitaxel</a:t>
            </a:r>
            <a:r>
              <a:rPr lang="en-US" dirty="0" smtClean="0"/>
              <a:t> arrests cells in the G2/M phase, the most  radiosensitive  phase of the cell cycle, it is also a potent  </a:t>
            </a:r>
            <a:r>
              <a:rPr lang="en-US" dirty="0" err="1" smtClean="0"/>
              <a:t>radiosensitizer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    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</a:t>
            </a:r>
            <a:r>
              <a:rPr lang="en-US" dirty="0" err="1" smtClean="0"/>
              <a:t>paclitaxel</a:t>
            </a:r>
            <a:r>
              <a:rPr lang="en-US" dirty="0" smtClean="0"/>
              <a:t> and </a:t>
            </a:r>
            <a:r>
              <a:rPr lang="en-US" dirty="0" err="1" smtClean="0"/>
              <a:t>docetaxel</a:t>
            </a:r>
            <a:r>
              <a:rPr lang="en-US" dirty="0" smtClean="0"/>
              <a:t> have a broad spectrum of antitumor activity in adult cancers, they do not appear to be active as single agents against common childhood cancers, with the possible exception of limited </a:t>
            </a:r>
            <a:r>
              <a:rPr lang="en-US" dirty="0" err="1" smtClean="0"/>
              <a:t>docetaxel</a:t>
            </a:r>
            <a:r>
              <a:rPr lang="en-US" dirty="0" smtClean="0"/>
              <a:t> activity in Ewing's sarcoma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Modest antitumor activity has also been observed in </a:t>
            </a:r>
            <a:r>
              <a:rPr lang="en-US" dirty="0" err="1" smtClean="0"/>
              <a:t>refractorvybone</a:t>
            </a:r>
            <a:r>
              <a:rPr lang="en-US" dirty="0" smtClean="0"/>
              <a:t> sarcomas when </a:t>
            </a:r>
            <a:r>
              <a:rPr lang="en-US" dirty="0" err="1" smtClean="0"/>
              <a:t>docetaxel</a:t>
            </a:r>
            <a:r>
              <a:rPr lang="en-US" dirty="0" smtClean="0"/>
              <a:t> is administered in combination with </a:t>
            </a:r>
            <a:r>
              <a:rPr lang="en-US" dirty="0" err="1" smtClean="0"/>
              <a:t>gemcitabine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None/>
            </a:pPr>
            <a:r>
              <a:rPr lang="en-US" sz="4400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Paclitaxel</a:t>
            </a:r>
            <a:r>
              <a:rPr lang="en-US" dirty="0" smtClean="0"/>
              <a:t> has been administered as  a  1-, 3-, 24-, </a:t>
            </a:r>
            <a:r>
              <a:rPr lang="en-US" dirty="0" smtClean="0"/>
              <a:t>or 96-hour </a:t>
            </a:r>
            <a:r>
              <a:rPr lang="en-US" dirty="0" smtClean="0"/>
              <a:t>intravenous infusion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    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(</a:t>
            </a:r>
            <a:r>
              <a:rPr lang="en-US" sz="1600" dirty="0" err="1" smtClean="0">
                <a:latin typeface="Aharoni" pitchFamily="2" charset="-79"/>
                <a:cs typeface="Aharoni" pitchFamily="2" charset="-79"/>
              </a:rPr>
              <a:t>Pizzo</a:t>
            </a:r>
            <a:r>
              <a:rPr lang="en-US" sz="1600" dirty="0" smtClean="0">
                <a:latin typeface="Aharoni" pitchFamily="2" charset="-79"/>
                <a:cs typeface="Aharoni" pitchFamily="2" charset="-79"/>
              </a:rPr>
              <a:t> 2011, p:325)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1070</TotalTime>
  <Words>1009</Words>
  <Application>Microsoft Office PowerPoint</Application>
  <PresentationFormat>On-screen Show (4:3)</PresentationFormat>
  <Paragraphs>115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Flow</vt:lpstr>
      <vt:lpstr>Slide 1</vt:lpstr>
      <vt:lpstr>مرکز تحقیقات خون بیمارستان مفید 92/4/31</vt:lpstr>
      <vt:lpstr>Taxanes          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Pharmacokinetics</vt:lpstr>
      <vt:lpstr>Slide 13</vt:lpstr>
      <vt:lpstr>Slide 14</vt:lpstr>
      <vt:lpstr>Slide 15</vt:lpstr>
      <vt:lpstr>Toxicity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Interaction </vt:lpstr>
      <vt:lpstr>Slide 25</vt:lpstr>
      <vt:lpstr>Thanks  for your patience and attendance.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Malek</dc:creator>
  <cp:lastModifiedBy>MiniComp</cp:lastModifiedBy>
  <cp:revision>102</cp:revision>
  <dcterms:created xsi:type="dcterms:W3CDTF">2012-06-29T12:15:59Z</dcterms:created>
  <dcterms:modified xsi:type="dcterms:W3CDTF">2013-07-21T20:02:31Z</dcterms:modified>
</cp:coreProperties>
</file>