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8" r:id="rId4"/>
    <p:sldId id="257" r:id="rId5"/>
    <p:sldId id="271" r:id="rId6"/>
    <p:sldId id="259" r:id="rId7"/>
    <p:sldId id="270" r:id="rId8"/>
    <p:sldId id="277" r:id="rId9"/>
    <p:sldId id="276" r:id="rId10"/>
    <p:sldId id="275" r:id="rId11"/>
    <p:sldId id="278" r:id="rId12"/>
    <p:sldId id="272" r:id="rId13"/>
    <p:sldId id="273" r:id="rId14"/>
    <p:sldId id="274" r:id="rId15"/>
    <p:sldId id="264" r:id="rId16"/>
    <p:sldId id="279" r:id="rId17"/>
    <p:sldId id="280" r:id="rId18"/>
    <p:sldId id="282" r:id="rId19"/>
    <p:sldId id="281" r:id="rId20"/>
    <p:sldId id="283" r:id="rId21"/>
    <p:sldId id="265" r:id="rId2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12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D6A4BEE4-38A5-43D8-BCD2-D9908145CD12}" type="datetimeFigureOut">
              <a:rPr lang="fa-IR" smtClean="0"/>
              <a:pPr/>
              <a:t>1433/11/13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CC7E406-5440-4AB4-ACAD-705A05ACFBE6}"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6A4BEE4-38A5-43D8-BCD2-D9908145CD12}" type="datetimeFigureOut">
              <a:rPr lang="fa-IR" smtClean="0"/>
              <a:pPr/>
              <a:t>1433/11/13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CC7E406-5440-4AB4-ACAD-705A05ACFBE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6A4BEE4-38A5-43D8-BCD2-D9908145CD12}" type="datetimeFigureOut">
              <a:rPr lang="fa-IR" smtClean="0"/>
              <a:pPr/>
              <a:t>1433/11/13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CC7E406-5440-4AB4-ACAD-705A05ACFBE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6A4BEE4-38A5-43D8-BCD2-D9908145CD12}" type="datetimeFigureOut">
              <a:rPr lang="fa-IR" smtClean="0"/>
              <a:pPr/>
              <a:t>1433/11/13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CC7E406-5440-4AB4-ACAD-705A05ACFBE6}"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A4BEE4-38A5-43D8-BCD2-D9908145CD12}" type="datetimeFigureOut">
              <a:rPr lang="fa-IR" smtClean="0"/>
              <a:pPr/>
              <a:t>1433/11/13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CC7E406-5440-4AB4-ACAD-705A05ACFBE6}"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D6A4BEE4-38A5-43D8-BCD2-D9908145CD12}" type="datetimeFigureOut">
              <a:rPr lang="fa-IR" smtClean="0"/>
              <a:pPr/>
              <a:t>1433/11/13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CC7E406-5440-4AB4-ACAD-705A05ACFBE6}"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D6A4BEE4-38A5-43D8-BCD2-D9908145CD12}" type="datetimeFigureOut">
              <a:rPr lang="fa-IR" smtClean="0"/>
              <a:pPr/>
              <a:t>1433/11/13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CC7E406-5440-4AB4-ACAD-705A05ACFBE6}"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D6A4BEE4-38A5-43D8-BCD2-D9908145CD12}" type="datetimeFigureOut">
              <a:rPr lang="fa-IR" smtClean="0"/>
              <a:pPr/>
              <a:t>1433/11/13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CC7E406-5440-4AB4-ACAD-705A05ACFBE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A4BEE4-38A5-43D8-BCD2-D9908145CD12}" type="datetimeFigureOut">
              <a:rPr lang="fa-IR" smtClean="0"/>
              <a:pPr/>
              <a:t>1433/11/13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CC7E406-5440-4AB4-ACAD-705A05ACFBE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4BEE4-38A5-43D8-BCD2-D9908145CD12}" type="datetimeFigureOut">
              <a:rPr lang="fa-IR" smtClean="0"/>
              <a:pPr/>
              <a:t>1433/11/13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CC7E406-5440-4AB4-ACAD-705A05ACFBE6}"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4BEE4-38A5-43D8-BCD2-D9908145CD12}" type="datetimeFigureOut">
              <a:rPr lang="fa-IR" smtClean="0"/>
              <a:pPr/>
              <a:t>1433/11/13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CC7E406-5440-4AB4-ACAD-705A05ACFBE6}"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6A4BEE4-38A5-43D8-BCD2-D9908145CD12}" type="datetimeFigureOut">
              <a:rPr lang="fa-IR" smtClean="0"/>
              <a:pPr/>
              <a:t>1433/11/13</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CC7E406-5440-4AB4-ACAD-705A05ACFBE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714356"/>
            <a:ext cx="7772400" cy="1470025"/>
          </a:xfrm>
        </p:spPr>
        <p:txBody>
          <a:bodyPr>
            <a:normAutofit fontScale="90000"/>
          </a:bodyPr>
          <a:lstStyle/>
          <a:p>
            <a:r>
              <a:rPr lang="en-US" dirty="0" smtClean="0"/>
              <a:t/>
            </a:r>
            <a:br>
              <a:rPr lang="en-US" dirty="0" smtClean="0"/>
            </a:br>
            <a:r>
              <a:rPr lang="en-US" dirty="0" smtClean="0"/>
              <a:t/>
            </a:r>
            <a:br>
              <a:rPr lang="en-US" dirty="0" smtClean="0"/>
            </a:br>
            <a:r>
              <a:rPr lang="en-US" sz="2000" dirty="0" smtClean="0"/>
              <a:t>In the name of </a:t>
            </a:r>
            <a:r>
              <a:rPr lang="en-US" sz="2000" dirty="0" smtClean="0"/>
              <a:t>GOD</a:t>
            </a:r>
            <a:r>
              <a:rPr lang="en-US" dirty="0" smtClean="0"/>
              <a:t/>
            </a:r>
            <a:br>
              <a:rPr lang="en-US" dirty="0" smtClean="0"/>
            </a:br>
            <a:r>
              <a:rPr lang="en-US" dirty="0" err="1" smtClean="0"/>
              <a:t>Temozolomide</a:t>
            </a:r>
            <a:r>
              <a:rPr lang="fa-IR" dirty="0" smtClean="0"/>
              <a:t/>
            </a:r>
            <a:br>
              <a:rPr lang="fa-IR" dirty="0" smtClean="0"/>
            </a:br>
            <a:r>
              <a:rPr lang="en-US" dirty="0" smtClean="0"/>
              <a:t/>
            </a:r>
            <a:br>
              <a:rPr lang="en-US" dirty="0" smtClean="0"/>
            </a:br>
            <a:endParaRPr lang="fa-IR" dirty="0"/>
          </a:p>
        </p:txBody>
      </p:sp>
      <p:sp>
        <p:nvSpPr>
          <p:cNvPr id="3" name="Subtitle 2"/>
          <p:cNvSpPr>
            <a:spLocks noGrp="1"/>
          </p:cNvSpPr>
          <p:nvPr>
            <p:ph type="subTitle" idx="1"/>
          </p:nvPr>
        </p:nvSpPr>
        <p:spPr/>
        <p:txBody>
          <a:bodyPr>
            <a:normAutofit fontScale="55000" lnSpcReduction="20000"/>
          </a:bodyPr>
          <a:lstStyle/>
          <a:p>
            <a:pPr rtl="0"/>
            <a:r>
              <a:rPr lang="en-US" dirty="0" err="1" smtClean="0"/>
              <a:t>NAME:Peyman</a:t>
            </a:r>
            <a:r>
              <a:rPr lang="en-US" dirty="0" smtClean="0"/>
              <a:t> </a:t>
            </a:r>
            <a:r>
              <a:rPr lang="en-US" dirty="0" err="1" smtClean="0"/>
              <a:t>Eshghi</a:t>
            </a:r>
            <a:endParaRPr lang="en-US" dirty="0" smtClean="0"/>
          </a:p>
          <a:p>
            <a:pPr rtl="0"/>
            <a:r>
              <a:rPr lang="en-US" dirty="0" err="1" smtClean="0"/>
              <a:t>AFF:Prof</a:t>
            </a:r>
            <a:r>
              <a:rPr lang="en-US" dirty="0" smtClean="0"/>
              <a:t> of Pediatric Hem&amp; </a:t>
            </a:r>
            <a:r>
              <a:rPr lang="en-US" dirty="0" err="1" smtClean="0"/>
              <a:t>Onc</a:t>
            </a:r>
            <a:endParaRPr lang="en-US" dirty="0" smtClean="0"/>
          </a:p>
          <a:p>
            <a:pPr rtl="0"/>
            <a:r>
              <a:rPr lang="en-US" dirty="0" smtClean="0"/>
              <a:t>SBMU</a:t>
            </a:r>
          </a:p>
          <a:p>
            <a:pPr rtl="0"/>
            <a:r>
              <a:rPr lang="en-US" dirty="0" err="1" smtClean="0"/>
              <a:t>Mofid</a:t>
            </a:r>
            <a:r>
              <a:rPr lang="en-US" dirty="0" smtClean="0"/>
              <a:t>  Children Hospital</a:t>
            </a:r>
          </a:p>
          <a:p>
            <a:pPr rtl="0"/>
            <a:r>
              <a:rPr lang="en-US" dirty="0" smtClean="0"/>
              <a:t>DATE&amp; PLACE: 8-7-91</a:t>
            </a:r>
          </a:p>
          <a:p>
            <a:pPr rtl="0"/>
            <a:r>
              <a:rPr lang="en-US" dirty="0" smtClean="0"/>
              <a:t>………..</a:t>
            </a:r>
          </a:p>
          <a:p>
            <a:pPr rtl="0"/>
            <a:endParaRPr lang="fa-I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285720" y="285728"/>
            <a:ext cx="8229600" cy="2101174"/>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214282" y="2643182"/>
            <a:ext cx="8286776" cy="3060122"/>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Grp="1" noChangeAspect="1" noChangeArrowheads="1"/>
          </p:cNvPicPr>
          <p:nvPr>
            <p:ph idx="1"/>
          </p:nvPr>
        </p:nvPicPr>
        <p:blipFill>
          <a:blip r:embed="rId2"/>
          <a:srcRect/>
          <a:stretch>
            <a:fillRect/>
          </a:stretch>
        </p:blipFill>
        <p:spPr bwMode="auto">
          <a:xfrm>
            <a:off x="642910" y="285728"/>
            <a:ext cx="7786742" cy="6213823"/>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ADR</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algn="l" rtl="0"/>
            <a:r>
              <a:rPr lang="en-US" dirty="0" smtClean="0">
                <a:solidFill>
                  <a:srgbClr val="0070C0"/>
                </a:solidFill>
              </a:rPr>
              <a:t>The most common adverse reactions (≥10% incidence) </a:t>
            </a:r>
            <a:r>
              <a:rPr lang="en-US" dirty="0" smtClean="0">
                <a:solidFill>
                  <a:srgbClr val="0070C0"/>
                </a:solidFill>
              </a:rPr>
              <a:t>are:</a:t>
            </a:r>
          </a:p>
          <a:p>
            <a:pPr lvl="1" algn="l" rtl="0"/>
            <a:r>
              <a:rPr lang="en-US" dirty="0" smtClean="0">
                <a:solidFill>
                  <a:srgbClr val="0070C0"/>
                </a:solidFill>
              </a:rPr>
              <a:t>alopecia</a:t>
            </a:r>
            <a:r>
              <a:rPr lang="en-US" dirty="0" smtClean="0">
                <a:solidFill>
                  <a:srgbClr val="0070C0"/>
                </a:solidFill>
              </a:rPr>
              <a:t>, fatigue, nausea, vomiting, headache, </a:t>
            </a:r>
            <a:r>
              <a:rPr lang="en-US" dirty="0" smtClean="0">
                <a:solidFill>
                  <a:srgbClr val="0070C0"/>
                </a:solidFill>
              </a:rPr>
              <a:t>constipation, anorexia</a:t>
            </a:r>
            <a:r>
              <a:rPr lang="en-US" dirty="0" smtClean="0">
                <a:solidFill>
                  <a:srgbClr val="0070C0"/>
                </a:solidFill>
              </a:rPr>
              <a:t>, convulsions, rash, </a:t>
            </a:r>
            <a:r>
              <a:rPr lang="en-US" dirty="0" err="1" smtClean="0">
                <a:solidFill>
                  <a:srgbClr val="0070C0"/>
                </a:solidFill>
              </a:rPr>
              <a:t>hemiparesis</a:t>
            </a:r>
            <a:r>
              <a:rPr lang="en-US" dirty="0" smtClean="0">
                <a:solidFill>
                  <a:srgbClr val="0070C0"/>
                </a:solidFill>
              </a:rPr>
              <a:t>, diarrhea, </a:t>
            </a:r>
            <a:r>
              <a:rPr lang="en-US" dirty="0" smtClean="0">
                <a:solidFill>
                  <a:srgbClr val="0070C0"/>
                </a:solidFill>
              </a:rPr>
              <a:t>asthenia, fever</a:t>
            </a:r>
            <a:r>
              <a:rPr lang="en-US" dirty="0" smtClean="0">
                <a:solidFill>
                  <a:srgbClr val="0070C0"/>
                </a:solidFill>
              </a:rPr>
              <a:t>, dizziness, coordination abnormal, viral infection, </a:t>
            </a:r>
            <a:r>
              <a:rPr lang="en-US" dirty="0" smtClean="0">
                <a:solidFill>
                  <a:srgbClr val="0070C0"/>
                </a:solidFill>
              </a:rPr>
              <a:t>amnesia, and </a:t>
            </a:r>
            <a:r>
              <a:rPr lang="en-US" dirty="0" smtClean="0">
                <a:solidFill>
                  <a:srgbClr val="0070C0"/>
                </a:solidFill>
              </a:rPr>
              <a:t>insomnia. </a:t>
            </a:r>
          </a:p>
          <a:p>
            <a:pPr algn="l" rtl="0"/>
            <a:r>
              <a:rPr lang="en-US" dirty="0" smtClean="0">
                <a:solidFill>
                  <a:srgbClr val="0070C0"/>
                </a:solidFill>
              </a:rPr>
              <a:t>The </a:t>
            </a:r>
            <a:r>
              <a:rPr lang="en-US" dirty="0" smtClean="0">
                <a:solidFill>
                  <a:srgbClr val="0070C0"/>
                </a:solidFill>
              </a:rPr>
              <a:t>most common Grade 3 to 4 hematologic </a:t>
            </a:r>
            <a:r>
              <a:rPr lang="en-US" dirty="0" smtClean="0">
                <a:solidFill>
                  <a:srgbClr val="0070C0"/>
                </a:solidFill>
              </a:rPr>
              <a:t>laboratory abnormalities </a:t>
            </a:r>
            <a:r>
              <a:rPr lang="en-US" dirty="0" smtClean="0">
                <a:solidFill>
                  <a:srgbClr val="0070C0"/>
                </a:solidFill>
              </a:rPr>
              <a:t>(≥10% incidence) </a:t>
            </a:r>
            <a:r>
              <a:rPr lang="en-US" dirty="0" smtClean="0">
                <a:solidFill>
                  <a:srgbClr val="0070C0"/>
                </a:solidFill>
              </a:rPr>
              <a:t>are:</a:t>
            </a:r>
          </a:p>
          <a:p>
            <a:pPr lvl="1" algn="l" rtl="0"/>
            <a:r>
              <a:rPr lang="en-US" dirty="0" smtClean="0">
                <a:solidFill>
                  <a:srgbClr val="0070C0"/>
                </a:solidFill>
              </a:rPr>
              <a:t> </a:t>
            </a:r>
            <a:r>
              <a:rPr lang="en-US" dirty="0" err="1" smtClean="0">
                <a:solidFill>
                  <a:srgbClr val="0070C0"/>
                </a:solidFill>
              </a:rPr>
              <a:t>lymphopenia</a:t>
            </a:r>
            <a:r>
              <a:rPr lang="en-US" dirty="0" smtClean="0">
                <a:solidFill>
                  <a:srgbClr val="0070C0"/>
                </a:solidFill>
              </a:rPr>
              <a:t>, thrombocytopenia</a:t>
            </a:r>
            <a:r>
              <a:rPr lang="en-US" dirty="0" smtClean="0">
                <a:solidFill>
                  <a:srgbClr val="0070C0"/>
                </a:solidFill>
              </a:rPr>
              <a:t>, </a:t>
            </a:r>
            <a:r>
              <a:rPr lang="en-US" dirty="0" err="1" smtClean="0">
                <a:solidFill>
                  <a:srgbClr val="0070C0"/>
                </a:solidFill>
              </a:rPr>
              <a:t>neutropenia</a:t>
            </a:r>
            <a:r>
              <a:rPr lang="en-US" dirty="0" smtClean="0">
                <a:solidFill>
                  <a:srgbClr val="0070C0"/>
                </a:solidFill>
              </a:rPr>
              <a:t>, and </a:t>
            </a:r>
            <a:r>
              <a:rPr lang="en-US" dirty="0" err="1" smtClean="0">
                <a:solidFill>
                  <a:srgbClr val="0070C0"/>
                </a:solidFill>
              </a:rPr>
              <a:t>leukopenia</a:t>
            </a:r>
            <a:r>
              <a:rPr lang="en-US" dirty="0" smtClean="0">
                <a:solidFill>
                  <a:srgbClr val="0070C0"/>
                </a:solidFill>
              </a:rPr>
              <a:t>. </a:t>
            </a:r>
          </a:p>
          <a:p>
            <a:pPr algn="l" rtl="0"/>
            <a:r>
              <a:rPr lang="en-US" dirty="0" smtClean="0">
                <a:solidFill>
                  <a:srgbClr val="0070C0"/>
                </a:solidFill>
              </a:rPr>
              <a:t>Allergic </a:t>
            </a:r>
            <a:r>
              <a:rPr lang="en-US" dirty="0" smtClean="0">
                <a:solidFill>
                  <a:srgbClr val="0070C0"/>
                </a:solidFill>
              </a:rPr>
              <a:t>reactions have also been reported. </a:t>
            </a:r>
            <a:endParaRPr lang="en-US" dirty="0" smtClean="0">
              <a:solidFill>
                <a:srgbClr val="0070C0"/>
              </a:solidFill>
            </a:endParaRPr>
          </a:p>
          <a:p>
            <a:pPr algn="l" rtl="0"/>
            <a:r>
              <a:rPr lang="en-US" dirty="0" smtClean="0">
                <a:solidFill>
                  <a:srgbClr val="0070C0"/>
                </a:solidFill>
              </a:rPr>
              <a:t>Convulsions may be severe or life-threatening in people who take</a:t>
            </a:r>
            <a:endParaRPr lang="en-US" dirty="0">
              <a:solidFill>
                <a:srgbClr val="0070C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Myelosuppression</a:t>
            </a:r>
            <a:r>
              <a:rPr lang="en-US" dirty="0" smtClean="0"/>
              <a:t> :</a:t>
            </a:r>
            <a:br>
              <a:rPr lang="en-US" dirty="0" smtClean="0"/>
            </a:br>
            <a:endParaRPr lang="en-US" dirty="0"/>
          </a:p>
        </p:txBody>
      </p:sp>
      <p:sp>
        <p:nvSpPr>
          <p:cNvPr id="3" name="Content Placeholder 2"/>
          <p:cNvSpPr>
            <a:spLocks noGrp="1"/>
          </p:cNvSpPr>
          <p:nvPr>
            <p:ph idx="1"/>
          </p:nvPr>
        </p:nvSpPr>
        <p:spPr/>
        <p:txBody>
          <a:bodyPr>
            <a:normAutofit/>
          </a:bodyPr>
          <a:lstStyle/>
          <a:p>
            <a:pPr algn="l" rtl="0"/>
            <a:r>
              <a:rPr lang="en-US" dirty="0" smtClean="0">
                <a:solidFill>
                  <a:srgbClr val="0070C0"/>
                </a:solidFill>
              </a:rPr>
              <a:t>is </a:t>
            </a:r>
            <a:r>
              <a:rPr lang="en-US" dirty="0" smtClean="0">
                <a:solidFill>
                  <a:srgbClr val="0070C0"/>
                </a:solidFill>
              </a:rPr>
              <a:t>the dose-limiting toxicity of </a:t>
            </a:r>
            <a:r>
              <a:rPr lang="en-US" dirty="0" err="1" smtClean="0">
                <a:solidFill>
                  <a:srgbClr val="0070C0"/>
                </a:solidFill>
              </a:rPr>
              <a:t>ternozolomide</a:t>
            </a:r>
            <a:r>
              <a:rPr lang="en-US" dirty="0" smtClean="0">
                <a:solidFill>
                  <a:srgbClr val="0070C0"/>
                </a:solidFill>
              </a:rPr>
              <a:t>.</a:t>
            </a:r>
          </a:p>
          <a:p>
            <a:pPr algn="l" rtl="0"/>
            <a:r>
              <a:rPr lang="en-US" dirty="0" smtClean="0">
                <a:solidFill>
                  <a:srgbClr val="0070C0"/>
                </a:solidFill>
              </a:rPr>
              <a:t>delayed </a:t>
            </a:r>
            <a:r>
              <a:rPr lang="en-US" dirty="0" err="1" smtClean="0">
                <a:solidFill>
                  <a:srgbClr val="0070C0"/>
                </a:solidFill>
              </a:rPr>
              <a:t>myelosuppression</a:t>
            </a:r>
            <a:r>
              <a:rPr lang="en-US" dirty="0" smtClean="0">
                <a:solidFill>
                  <a:srgbClr val="0070C0"/>
                </a:solidFill>
              </a:rPr>
              <a:t> </a:t>
            </a:r>
            <a:r>
              <a:rPr lang="en-US" dirty="0" smtClean="0">
                <a:solidFill>
                  <a:srgbClr val="0070C0"/>
                </a:solidFill>
              </a:rPr>
              <a:t>:Nadir </a:t>
            </a:r>
            <a:r>
              <a:rPr lang="en-US" dirty="0" err="1" smtClean="0">
                <a:solidFill>
                  <a:srgbClr val="0070C0"/>
                </a:solidFill>
              </a:rPr>
              <a:t>neutrophil</a:t>
            </a:r>
            <a:r>
              <a:rPr lang="en-US" dirty="0" smtClean="0">
                <a:solidFill>
                  <a:srgbClr val="0070C0"/>
                </a:solidFill>
              </a:rPr>
              <a:t> and platelet counts typically </a:t>
            </a:r>
            <a:r>
              <a:rPr lang="en-US" dirty="0" smtClean="0">
                <a:solidFill>
                  <a:srgbClr val="0070C0"/>
                </a:solidFill>
              </a:rPr>
              <a:t>occur 21 </a:t>
            </a:r>
            <a:r>
              <a:rPr lang="en-US" dirty="0" smtClean="0">
                <a:solidFill>
                  <a:srgbClr val="0070C0"/>
                </a:solidFill>
              </a:rPr>
              <a:t>days after the start of therapy, and recovery of </a:t>
            </a:r>
            <a:r>
              <a:rPr lang="en-US" dirty="0" smtClean="0">
                <a:solidFill>
                  <a:srgbClr val="0070C0"/>
                </a:solidFill>
              </a:rPr>
              <a:t>blood counts </a:t>
            </a:r>
            <a:r>
              <a:rPr lang="en-US" dirty="0" smtClean="0">
                <a:solidFill>
                  <a:srgbClr val="0070C0"/>
                </a:solidFill>
              </a:rPr>
              <a:t>may take 7 to 10 </a:t>
            </a:r>
            <a:r>
              <a:rPr lang="en-US" dirty="0" smtClean="0">
                <a:solidFill>
                  <a:srgbClr val="0070C0"/>
                </a:solidFill>
              </a:rPr>
              <a:t>days</a:t>
            </a:r>
          </a:p>
          <a:p>
            <a:pPr lvl="1" algn="l" rtl="0"/>
            <a:r>
              <a:rPr lang="en-US" dirty="0" smtClean="0">
                <a:solidFill>
                  <a:srgbClr val="0070C0"/>
                </a:solidFill>
              </a:rPr>
              <a:t>This necessitates </a:t>
            </a:r>
            <a:r>
              <a:rPr lang="en-US" dirty="0" smtClean="0">
                <a:solidFill>
                  <a:srgbClr val="0070C0"/>
                </a:solidFill>
              </a:rPr>
              <a:t>administering </a:t>
            </a:r>
            <a:r>
              <a:rPr lang="en-US" dirty="0" err="1" smtClean="0">
                <a:solidFill>
                  <a:srgbClr val="0070C0"/>
                </a:solidFill>
              </a:rPr>
              <a:t>temozolomide</a:t>
            </a:r>
            <a:r>
              <a:rPr lang="en-US" dirty="0" smtClean="0">
                <a:solidFill>
                  <a:srgbClr val="0070C0"/>
                </a:solidFill>
              </a:rPr>
              <a:t> on a </a:t>
            </a:r>
            <a:r>
              <a:rPr lang="en-US" dirty="0" smtClean="0">
                <a:solidFill>
                  <a:srgbClr val="0070C0"/>
                </a:solidFill>
              </a:rPr>
              <a:t>28-day </a:t>
            </a:r>
            <a:r>
              <a:rPr lang="en-US" dirty="0" smtClean="0">
                <a:solidFill>
                  <a:srgbClr val="0070C0"/>
                </a:solidFill>
              </a:rPr>
              <a:t>schedule. </a:t>
            </a:r>
            <a:endParaRPr lang="en-US" dirty="0" smtClean="0">
              <a:solidFill>
                <a:srgbClr val="0070C0"/>
              </a:solidFill>
            </a:endParaRPr>
          </a:p>
          <a:p>
            <a:pPr algn="l" rtl="0"/>
            <a:r>
              <a:rPr lang="en-US" dirty="0" smtClean="0">
                <a:solidFill>
                  <a:srgbClr val="0070C0"/>
                </a:solidFill>
              </a:rPr>
              <a:t>Does not </a:t>
            </a:r>
            <a:r>
              <a:rPr lang="en-US" dirty="0" smtClean="0">
                <a:solidFill>
                  <a:srgbClr val="0070C0"/>
                </a:solidFill>
              </a:rPr>
              <a:t>appear to be </a:t>
            </a:r>
            <a:r>
              <a:rPr lang="en-US" dirty="0" smtClean="0">
                <a:solidFill>
                  <a:srgbClr val="0070C0"/>
                </a:solidFill>
              </a:rPr>
              <a:t>cumulative.</a:t>
            </a:r>
            <a:endParaRPr lang="en-US" dirty="0">
              <a:solidFill>
                <a:srgbClr val="0070C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Nausea&amp; Vomiting</a:t>
            </a:r>
            <a:endParaRPr lang="en-US" dirty="0"/>
          </a:p>
        </p:txBody>
      </p:sp>
      <p:sp>
        <p:nvSpPr>
          <p:cNvPr id="3" name="Content Placeholder 2"/>
          <p:cNvSpPr>
            <a:spLocks noGrp="1"/>
          </p:cNvSpPr>
          <p:nvPr>
            <p:ph idx="1"/>
          </p:nvPr>
        </p:nvSpPr>
        <p:spPr/>
        <p:txBody>
          <a:bodyPr>
            <a:normAutofit fontScale="92500"/>
          </a:bodyPr>
          <a:lstStyle/>
          <a:p>
            <a:pPr algn="l" rtl="0"/>
            <a:r>
              <a:rPr lang="en-US" dirty="0" smtClean="0">
                <a:solidFill>
                  <a:srgbClr val="0070C0"/>
                </a:solidFill>
              </a:rPr>
              <a:t>There are no dietary restrictions </a:t>
            </a:r>
            <a:endParaRPr lang="en-US" dirty="0" smtClean="0">
              <a:solidFill>
                <a:srgbClr val="0070C0"/>
              </a:solidFill>
            </a:endParaRPr>
          </a:p>
          <a:p>
            <a:pPr algn="l" rtl="0"/>
            <a:r>
              <a:rPr lang="en-US" dirty="0" smtClean="0">
                <a:solidFill>
                  <a:srgbClr val="0070C0"/>
                </a:solidFill>
              </a:rPr>
              <a:t>To </a:t>
            </a:r>
            <a:r>
              <a:rPr lang="en-US" dirty="0" smtClean="0">
                <a:solidFill>
                  <a:srgbClr val="0070C0"/>
                </a:solidFill>
              </a:rPr>
              <a:t>reduce nausea and </a:t>
            </a:r>
            <a:r>
              <a:rPr lang="en-US" dirty="0" err="1" smtClean="0">
                <a:solidFill>
                  <a:srgbClr val="0070C0"/>
                </a:solidFill>
              </a:rPr>
              <a:t>vomiting,it</a:t>
            </a:r>
            <a:r>
              <a:rPr lang="en-US" dirty="0" smtClean="0">
                <a:solidFill>
                  <a:srgbClr val="0070C0"/>
                </a:solidFill>
              </a:rPr>
              <a:t> should </a:t>
            </a:r>
            <a:r>
              <a:rPr lang="en-US" dirty="0" smtClean="0">
                <a:solidFill>
                  <a:srgbClr val="0070C0"/>
                </a:solidFill>
              </a:rPr>
              <a:t>be taken on an empty stomach. Bedtime administration may be advised</a:t>
            </a:r>
            <a:r>
              <a:rPr lang="en-US" dirty="0" smtClean="0">
                <a:solidFill>
                  <a:srgbClr val="0070C0"/>
                </a:solidFill>
              </a:rPr>
              <a:t>.</a:t>
            </a:r>
          </a:p>
          <a:p>
            <a:pPr algn="l" rtl="0"/>
            <a:r>
              <a:rPr lang="en-US" dirty="0" smtClean="0">
                <a:solidFill>
                  <a:srgbClr val="0070C0"/>
                </a:solidFill>
              </a:rPr>
              <a:t> Antiemetic therapy </a:t>
            </a:r>
            <a:r>
              <a:rPr lang="en-US" dirty="0" smtClean="0">
                <a:solidFill>
                  <a:srgbClr val="0070C0"/>
                </a:solidFill>
              </a:rPr>
              <a:t>may be administered prior to and/or following administration of </a:t>
            </a:r>
            <a:r>
              <a:rPr lang="en-US" dirty="0" err="1" smtClean="0">
                <a:solidFill>
                  <a:srgbClr val="0070C0"/>
                </a:solidFill>
              </a:rPr>
              <a:t>temozolomide</a:t>
            </a:r>
            <a:endParaRPr lang="en-US" dirty="0" smtClean="0">
              <a:solidFill>
                <a:srgbClr val="0070C0"/>
              </a:solidFill>
            </a:endParaRPr>
          </a:p>
          <a:p>
            <a:pPr algn="l" rtl="0"/>
            <a:r>
              <a:rPr lang="en-US" dirty="0" smtClean="0">
                <a:solidFill>
                  <a:srgbClr val="0070C0"/>
                </a:solidFill>
              </a:rPr>
              <a:t>In case of vomiting, </a:t>
            </a:r>
            <a:r>
              <a:rPr lang="en-US" dirty="0" smtClean="0">
                <a:solidFill>
                  <a:srgbClr val="0070C0"/>
                </a:solidFill>
              </a:rPr>
              <a:t>do not take any more capsules. Wait and </a:t>
            </a:r>
            <a:r>
              <a:rPr lang="en-US" dirty="0" smtClean="0">
                <a:solidFill>
                  <a:srgbClr val="0070C0"/>
                </a:solidFill>
              </a:rPr>
              <a:t>take your </a:t>
            </a:r>
            <a:r>
              <a:rPr lang="en-US" dirty="0" smtClean="0">
                <a:solidFill>
                  <a:srgbClr val="0070C0"/>
                </a:solidFill>
              </a:rPr>
              <a:t>next planned dose.</a:t>
            </a:r>
            <a:endParaRPr lang="en-US" dirty="0">
              <a:solidFill>
                <a:srgbClr val="0070C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Side Effects</a:t>
            </a:r>
            <a:endParaRPr lang="fa-IR" dirty="0"/>
          </a:p>
        </p:txBody>
      </p:sp>
      <p:sp>
        <p:nvSpPr>
          <p:cNvPr id="3" name="Content Placeholder 2"/>
          <p:cNvSpPr>
            <a:spLocks noGrp="1"/>
          </p:cNvSpPr>
          <p:nvPr>
            <p:ph idx="1"/>
          </p:nvPr>
        </p:nvSpPr>
        <p:spPr/>
        <p:txBody>
          <a:bodyPr/>
          <a:lstStyle/>
          <a:p>
            <a:pPr algn="l" rtl="0">
              <a:buFont typeface="Wingdings" pitchFamily="2" charset="2"/>
              <a:buChar char="Ø"/>
            </a:pPr>
            <a:r>
              <a:rPr lang="en-US" smtClean="0"/>
              <a:t>A case of diffuse erythematous skin rash that progressed to an extensive full body desquamative skin rash has been reported. Even though temozolomide was permanently discontinued, the patient continued to experience the rash on a long-term basis with periodic exacerbations</a:t>
            </a:r>
          </a:p>
          <a:p>
            <a:pPr algn="r" rtl="0"/>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WARNINGS AND PRECAUTIONS</a:t>
            </a:r>
            <a:endParaRPr lang="en-US" dirty="0"/>
          </a:p>
        </p:txBody>
      </p:sp>
      <p:sp>
        <p:nvSpPr>
          <p:cNvPr id="3" name="Content Placeholder 2"/>
          <p:cNvSpPr>
            <a:spLocks noGrp="1"/>
          </p:cNvSpPr>
          <p:nvPr>
            <p:ph idx="1"/>
          </p:nvPr>
        </p:nvSpPr>
        <p:spPr/>
        <p:txBody>
          <a:bodyPr>
            <a:normAutofit fontScale="70000" lnSpcReduction="20000"/>
          </a:bodyPr>
          <a:lstStyle/>
          <a:p>
            <a:pPr algn="l" rtl="0"/>
            <a:r>
              <a:rPr lang="en-US" dirty="0" smtClean="0"/>
              <a:t>The TEMODAR toxicity profile in pediatric patients is similar to </a:t>
            </a:r>
            <a:r>
              <a:rPr lang="en-US" dirty="0" smtClean="0"/>
              <a:t>adults in </a:t>
            </a:r>
            <a:r>
              <a:rPr lang="en-US" dirty="0" smtClean="0"/>
              <a:t>122 children in the COG study.</a:t>
            </a:r>
            <a:endParaRPr lang="en-US" b="1" dirty="0" smtClean="0"/>
          </a:p>
          <a:p>
            <a:pPr algn="l" rtl="0"/>
            <a:r>
              <a:rPr lang="en-US" b="1" dirty="0" smtClean="0"/>
              <a:t>Hypersensitivity</a:t>
            </a:r>
          </a:p>
          <a:p>
            <a:pPr algn="l" rtl="0"/>
            <a:r>
              <a:rPr lang="en-US" dirty="0" smtClean="0"/>
              <a:t>Cases of </a:t>
            </a:r>
            <a:r>
              <a:rPr lang="en-US" dirty="0" err="1" smtClean="0"/>
              <a:t>myelodysplastic</a:t>
            </a:r>
            <a:r>
              <a:rPr lang="en-US" dirty="0" smtClean="0"/>
              <a:t> syndrome and secondary </a:t>
            </a:r>
            <a:r>
              <a:rPr lang="en-US" dirty="0" smtClean="0"/>
              <a:t>malignancies, including </a:t>
            </a:r>
            <a:r>
              <a:rPr lang="en-US" dirty="0" smtClean="0"/>
              <a:t>myeloid leukemia, have been observed</a:t>
            </a:r>
            <a:r>
              <a:rPr lang="en-US" dirty="0" smtClean="0"/>
              <a:t>.</a:t>
            </a:r>
          </a:p>
          <a:p>
            <a:pPr algn="l" rtl="0"/>
            <a:r>
              <a:rPr lang="en-US" dirty="0" smtClean="0"/>
              <a:t>Caution in Sever Hepatic/Renal Impairment</a:t>
            </a:r>
          </a:p>
          <a:p>
            <a:pPr algn="l" rtl="0"/>
            <a:r>
              <a:rPr lang="en-US" b="1" i="1" dirty="0" err="1" smtClean="0"/>
              <a:t>Pneumocystis</a:t>
            </a:r>
            <a:r>
              <a:rPr lang="en-US" b="1" i="1" dirty="0" smtClean="0"/>
              <a:t> </a:t>
            </a:r>
            <a:r>
              <a:rPr lang="en-US" b="1" i="1" dirty="0" err="1" smtClean="0"/>
              <a:t>carinii</a:t>
            </a:r>
            <a:r>
              <a:rPr lang="en-US" b="1" i="1" dirty="0" smtClean="0"/>
              <a:t> </a:t>
            </a:r>
            <a:r>
              <a:rPr lang="en-US" b="1" i="1" dirty="0" smtClean="0"/>
              <a:t>Pneumonia</a:t>
            </a:r>
          </a:p>
          <a:p>
            <a:pPr lvl="1" algn="l" rtl="0"/>
            <a:r>
              <a:rPr lang="en-US" dirty="0" smtClean="0"/>
              <a:t>Prophylaxis </a:t>
            </a:r>
            <a:r>
              <a:rPr lang="en-US" dirty="0" smtClean="0"/>
              <a:t>:</a:t>
            </a:r>
          </a:p>
          <a:p>
            <a:pPr lvl="2" algn="l" rtl="0"/>
            <a:r>
              <a:rPr lang="en-US" i="1" dirty="0" smtClean="0"/>
              <a:t>all patients </a:t>
            </a:r>
            <a:r>
              <a:rPr lang="en-US" dirty="0" smtClean="0"/>
              <a:t>receiving </a:t>
            </a:r>
            <a:r>
              <a:rPr lang="en-US" dirty="0" smtClean="0"/>
              <a:t>concomitant TEMODAR and radiotherapy for the 42-day regimen.</a:t>
            </a:r>
          </a:p>
          <a:p>
            <a:pPr lvl="2" algn="l" rtl="0"/>
            <a:r>
              <a:rPr lang="en-US" dirty="0" smtClean="0"/>
              <a:t>a </a:t>
            </a:r>
            <a:r>
              <a:rPr lang="en-US" dirty="0" smtClean="0"/>
              <a:t>longer dosing regimen. </a:t>
            </a:r>
            <a:endParaRPr lang="en-US" dirty="0" smtClean="0"/>
          </a:p>
          <a:p>
            <a:pPr lvl="2" algn="l" rtl="0"/>
            <a:r>
              <a:rPr lang="en-US" dirty="0" smtClean="0"/>
              <a:t>However</a:t>
            </a:r>
            <a:r>
              <a:rPr lang="en-US" dirty="0" smtClean="0"/>
              <a:t>, all patients </a:t>
            </a:r>
            <a:r>
              <a:rPr lang="en-US" dirty="0" smtClean="0"/>
              <a:t>particularly </a:t>
            </a:r>
            <a:r>
              <a:rPr lang="en-US" dirty="0" smtClean="0"/>
              <a:t>patients receiving steroids, should be observed closely for the development of PCP </a:t>
            </a:r>
            <a:r>
              <a:rPr lang="en-US" u="sng" dirty="0" smtClean="0"/>
              <a:t>regardless of the regimen.</a:t>
            </a:r>
            <a:endParaRPr lang="en-US" u="sn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l" rtl="0">
              <a:buNone/>
            </a:pPr>
            <a:endParaRPr lang="en-US" dirty="0" smtClean="0"/>
          </a:p>
          <a:p>
            <a:pPr algn="l" rtl="0"/>
            <a:r>
              <a:rPr lang="en-US" dirty="0" smtClean="0"/>
              <a:t>If </a:t>
            </a:r>
            <a:r>
              <a:rPr lang="en-US" dirty="0" smtClean="0"/>
              <a:t>TEMODAR </a:t>
            </a:r>
            <a:r>
              <a:rPr lang="en-US" u="sng" dirty="0" smtClean="0"/>
              <a:t>capsules</a:t>
            </a:r>
            <a:r>
              <a:rPr lang="en-US" dirty="0" smtClean="0"/>
              <a:t> are accidentally opened or damaged, be careful not </a:t>
            </a:r>
            <a:r>
              <a:rPr lang="en-US" dirty="0" smtClean="0"/>
              <a:t>to breathe </a:t>
            </a:r>
            <a:r>
              <a:rPr lang="en-US" dirty="0" smtClean="0"/>
              <a:t>in (inhale) the powder from the capsules or get the powder on your </a:t>
            </a:r>
            <a:r>
              <a:rPr lang="en-US" dirty="0" smtClean="0"/>
              <a:t>skin or </a:t>
            </a:r>
            <a:r>
              <a:rPr lang="en-US" dirty="0" smtClean="0"/>
              <a:t>mucous membranes (for example, in your </a:t>
            </a:r>
            <a:r>
              <a:rPr lang="en-US" dirty="0" smtClean="0"/>
              <a:t>nose </a:t>
            </a:r>
            <a:r>
              <a:rPr lang="en-US" dirty="0" smtClean="0"/>
              <a:t>or </a:t>
            </a:r>
            <a:r>
              <a:rPr lang="en-US" dirty="0" smtClean="0"/>
              <a:t>mouth</a:t>
            </a:r>
            <a:endParaRPr lang="en-US" u="sn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l" rtl="0"/>
            <a:r>
              <a:rPr lang="en-US" dirty="0" smtClean="0"/>
              <a:t>TEMODAR </a:t>
            </a:r>
            <a:r>
              <a:rPr lang="en-US" dirty="0" smtClean="0"/>
              <a:t>(</a:t>
            </a:r>
            <a:r>
              <a:rPr lang="en-US" dirty="0" err="1" smtClean="0"/>
              <a:t>temozolomide</a:t>
            </a:r>
            <a:r>
              <a:rPr lang="en-US" dirty="0" smtClean="0"/>
              <a:t>) Capsules should not be opened or chewed. </a:t>
            </a:r>
            <a:endParaRPr lang="en-US" dirty="0" smtClean="0"/>
          </a:p>
          <a:p>
            <a:pPr lvl="1" algn="l" rtl="0"/>
            <a:r>
              <a:rPr lang="en-US" dirty="0" smtClean="0"/>
              <a:t>They </a:t>
            </a:r>
            <a:r>
              <a:rPr lang="en-US" dirty="0" smtClean="0"/>
              <a:t>should be swallowed whole with a glass of water.</a:t>
            </a:r>
          </a:p>
          <a:p>
            <a:pPr lvl="1" algn="l" rtl="0"/>
            <a:r>
              <a:rPr lang="en-US" dirty="0" smtClean="0"/>
              <a:t>If capsules are accidentally opened or damaged, precautions should be taken to avoid inhalation or contact with the skin or mucous </a:t>
            </a:r>
            <a:r>
              <a:rPr lang="en-US" dirty="0" smtClean="0"/>
              <a:t>membranes</a:t>
            </a:r>
          </a:p>
          <a:p>
            <a:pPr lvl="1" algn="l" rtl="0"/>
            <a:r>
              <a:rPr lang="en-US" dirty="0" smtClean="0"/>
              <a:t> </a:t>
            </a:r>
            <a:r>
              <a:rPr lang="en-US" dirty="0" smtClean="0"/>
              <a:t>If contact with any of these areas happens, </a:t>
            </a:r>
            <a:r>
              <a:rPr lang="en-US" u="sng" dirty="0" smtClean="0"/>
              <a:t>flush the area with </a:t>
            </a:r>
            <a:r>
              <a:rPr lang="en-US" u="sng" dirty="0" smtClean="0"/>
              <a:t>water</a:t>
            </a:r>
          </a:p>
          <a:p>
            <a:pPr lvl="1" algn="l" rtl="0"/>
            <a:r>
              <a:rPr lang="en-US" dirty="0" smtClean="0"/>
              <a:t>The use of gloves and safety glasses is recommended to avoid exposure in case of breakage of the vial or capsules</a:t>
            </a:r>
            <a:endParaRPr lang="en-US" u="sng" dirty="0" smtClean="0"/>
          </a:p>
          <a:p>
            <a:pPr algn="l" rtl="0"/>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smtClean="0"/>
              <a:t>FOOD&amp; </a:t>
            </a:r>
            <a:r>
              <a:rPr lang="en-US" b="1" dirty="0" smtClean="0"/>
              <a:t>DRUG INTERACTIONS</a:t>
            </a:r>
            <a:endParaRPr lang="en-US" dirty="0"/>
          </a:p>
        </p:txBody>
      </p:sp>
      <p:sp>
        <p:nvSpPr>
          <p:cNvPr id="3" name="Content Placeholder 2"/>
          <p:cNvSpPr>
            <a:spLocks noGrp="1"/>
          </p:cNvSpPr>
          <p:nvPr>
            <p:ph idx="1"/>
          </p:nvPr>
        </p:nvSpPr>
        <p:spPr/>
        <p:txBody>
          <a:bodyPr/>
          <a:lstStyle/>
          <a:p>
            <a:pPr algn="l" rtl="0"/>
            <a:r>
              <a:rPr lang="en-US" b="1" dirty="0" err="1" smtClean="0"/>
              <a:t>Valproic</a:t>
            </a:r>
            <a:r>
              <a:rPr lang="en-US" b="1" dirty="0" smtClean="0"/>
              <a:t> Acid</a:t>
            </a:r>
          </a:p>
          <a:p>
            <a:pPr lvl="1" algn="l" rtl="0"/>
            <a:r>
              <a:rPr lang="en-US" dirty="0" smtClean="0"/>
              <a:t>Administration of </a:t>
            </a:r>
            <a:r>
              <a:rPr lang="en-US" dirty="0" err="1" smtClean="0"/>
              <a:t>valproic</a:t>
            </a:r>
            <a:r>
              <a:rPr lang="en-US" dirty="0" smtClean="0"/>
              <a:t> acid decreases oral clearance of </a:t>
            </a:r>
            <a:r>
              <a:rPr lang="en-US" dirty="0" err="1" smtClean="0"/>
              <a:t>temozolomide</a:t>
            </a:r>
            <a:r>
              <a:rPr lang="en-US" dirty="0" smtClean="0"/>
              <a:t> by about 5%. The clinical implication of this effect is not </a:t>
            </a:r>
            <a:r>
              <a:rPr lang="en-US" dirty="0" smtClean="0"/>
              <a:t>known</a:t>
            </a:r>
          </a:p>
          <a:p>
            <a:pPr algn="l" rtl="0"/>
            <a:r>
              <a:rPr lang="en-US" dirty="0" smtClean="0"/>
              <a:t>Time to Max. level of </a:t>
            </a:r>
            <a:r>
              <a:rPr lang="en-US" dirty="0" err="1" smtClean="0"/>
              <a:t>Temozolomide</a:t>
            </a:r>
            <a:r>
              <a:rPr lang="en-US" dirty="0" smtClean="0"/>
              <a:t> increased when was given with high-fat foods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lgn="l" rtl="0">
              <a:buFont typeface="Wingdings" pitchFamily="2" charset="2"/>
              <a:buChar char="§"/>
            </a:pPr>
            <a:r>
              <a:rPr lang="en-US" b="1" i="1" dirty="0" smtClean="0"/>
              <a:t>The Complete Drug Reference </a:t>
            </a:r>
            <a:r>
              <a:rPr lang="en-US" b="1" i="1" dirty="0" smtClean="0"/>
              <a:t>Martindale</a:t>
            </a:r>
            <a:r>
              <a:rPr lang="en-US" b="1" i="1" dirty="0" smtClean="0">
                <a:solidFill>
                  <a:srgbClr val="FF0000"/>
                </a:solidFill>
              </a:rPr>
              <a:t> 36</a:t>
            </a:r>
            <a:r>
              <a:rPr lang="en-US" b="1" i="1" baseline="30000" dirty="0" smtClean="0">
                <a:solidFill>
                  <a:srgbClr val="FF0000"/>
                </a:solidFill>
              </a:rPr>
              <a:t>th</a:t>
            </a:r>
            <a:r>
              <a:rPr lang="en-US" b="1" i="1" dirty="0" smtClean="0">
                <a:solidFill>
                  <a:srgbClr val="FF0000"/>
                </a:solidFill>
              </a:rPr>
              <a:t> </a:t>
            </a:r>
            <a:r>
              <a:rPr lang="en-US" b="1" i="1" dirty="0" err="1" smtClean="0">
                <a:solidFill>
                  <a:srgbClr val="FF0000"/>
                </a:solidFill>
              </a:rPr>
              <a:t>edt</a:t>
            </a:r>
            <a:endParaRPr lang="en-US" dirty="0" smtClean="0"/>
          </a:p>
          <a:p>
            <a:pPr lvl="0" algn="l" rtl="0">
              <a:buFont typeface="Wingdings" pitchFamily="2" charset="2"/>
              <a:buChar char="§"/>
            </a:pPr>
            <a:r>
              <a:rPr lang="en-US" sz="3200" b="1" i="1" dirty="0" smtClean="0"/>
              <a:t>Drugs.com</a:t>
            </a:r>
            <a:endParaRPr lang="en-US" b="1" i="1" dirty="0" smtClean="0"/>
          </a:p>
          <a:p>
            <a:pPr lvl="0" algn="l" rtl="0">
              <a:buFont typeface="Wingdings" pitchFamily="2" charset="2"/>
              <a:buChar char="§"/>
            </a:pPr>
            <a:r>
              <a:rPr lang="en-US" sz="3200" b="1" i="1" dirty="0" smtClean="0"/>
              <a:t>Cure4kids.org</a:t>
            </a:r>
            <a:endParaRPr lang="fa-IR" sz="3200" dirty="0" smtClean="0"/>
          </a:p>
          <a:p>
            <a:pPr marL="342900" lvl="8" indent="-342900" algn="l" rtl="0">
              <a:buFont typeface="Wingdings" pitchFamily="2" charset="2"/>
              <a:buChar char="§"/>
            </a:pPr>
            <a:r>
              <a:rPr lang="en-US" sz="3200" b="1" i="1" dirty="0" smtClean="0"/>
              <a:t>Principle &amp;practice of pediatric 6</a:t>
            </a:r>
            <a:r>
              <a:rPr lang="en-US" sz="3200" b="1" i="1" baseline="30000" dirty="0" smtClean="0"/>
              <a:t>th</a:t>
            </a:r>
            <a:r>
              <a:rPr lang="en-US" sz="3200" b="1" i="1" dirty="0" smtClean="0"/>
              <a:t> edition</a:t>
            </a:r>
            <a:r>
              <a:rPr lang="fa-IR" sz="3200" b="1" i="1" dirty="0" smtClean="0"/>
              <a:t> </a:t>
            </a:r>
            <a:r>
              <a:rPr lang="en-US" sz="3200" b="1" i="1" dirty="0" smtClean="0"/>
              <a:t>Oncology; </a:t>
            </a:r>
            <a:r>
              <a:rPr lang="en-US" sz="3200" b="1" i="1" dirty="0" err="1" smtClean="0"/>
              <a:t>P.Pizzo</a:t>
            </a:r>
            <a:r>
              <a:rPr lang="en-US" sz="3200" b="1" i="1" dirty="0" smtClean="0"/>
              <a:t> </a:t>
            </a:r>
            <a:r>
              <a:rPr lang="en-US" sz="3200" b="1" i="1" dirty="0" smtClean="0">
                <a:solidFill>
                  <a:srgbClr val="FF0000"/>
                </a:solidFill>
              </a:rPr>
              <a:t>6</a:t>
            </a:r>
            <a:r>
              <a:rPr lang="en-US" sz="3200" b="1" i="1" baseline="30000" dirty="0" smtClean="0">
                <a:solidFill>
                  <a:srgbClr val="FF0000"/>
                </a:solidFill>
              </a:rPr>
              <a:t>th</a:t>
            </a:r>
            <a:r>
              <a:rPr lang="en-US" sz="3200" b="1" i="1" dirty="0" smtClean="0">
                <a:solidFill>
                  <a:srgbClr val="FF0000"/>
                </a:solidFill>
              </a:rPr>
              <a:t> </a:t>
            </a:r>
            <a:r>
              <a:rPr lang="en-US" sz="3200" b="1" i="1" dirty="0" err="1" smtClean="0">
                <a:solidFill>
                  <a:srgbClr val="FF0000"/>
                </a:solidFill>
              </a:rPr>
              <a:t>edt</a:t>
            </a:r>
            <a:r>
              <a:rPr lang="en-US" sz="3200" b="1" i="1" dirty="0" smtClean="0">
                <a:solidFill>
                  <a:srgbClr val="FF0000"/>
                </a:solidFill>
              </a:rPr>
              <a:t>. 2011</a:t>
            </a:r>
          </a:p>
          <a:p>
            <a:pPr marL="342900" lvl="8" indent="-342900" algn="l" rtl="0">
              <a:buFont typeface="Wingdings" pitchFamily="2" charset="2"/>
              <a:buChar char="§"/>
            </a:pPr>
            <a:r>
              <a:rPr lang="en-US" sz="3200" b="1" i="1" dirty="0" smtClean="0">
                <a:solidFill>
                  <a:srgbClr val="FF0000"/>
                </a:solidFill>
              </a:rPr>
              <a:t> DRUG INTERACTIONS IN THE THERAPY OF Malignant tumors 5</a:t>
            </a:r>
            <a:r>
              <a:rPr lang="en-US" sz="3200" b="1" i="1" baseline="30000" dirty="0" smtClean="0">
                <a:solidFill>
                  <a:srgbClr val="FF0000"/>
                </a:solidFill>
              </a:rPr>
              <a:t>th</a:t>
            </a:r>
            <a:r>
              <a:rPr lang="en-US" sz="3200" b="1" i="1" dirty="0" smtClean="0">
                <a:solidFill>
                  <a:srgbClr val="FF0000"/>
                </a:solidFill>
              </a:rPr>
              <a:t> updates .Baxter</a:t>
            </a:r>
          </a:p>
          <a:p>
            <a:pPr marL="342900" lvl="8" indent="-342900" algn="l" rtl="0">
              <a:buFont typeface="Wingdings" pitchFamily="2" charset="2"/>
              <a:buChar char="§"/>
            </a:pPr>
            <a:r>
              <a:rPr lang="en-US" sz="3200" b="1" i="1" dirty="0" smtClean="0">
                <a:solidFill>
                  <a:srgbClr val="FF0000"/>
                </a:solidFill>
              </a:rPr>
              <a:t>MONOGRAPH</a:t>
            </a:r>
            <a:endParaRPr lang="en-US" sz="3200" dirty="0" smtClean="0">
              <a:solidFill>
                <a:srgbClr val="FF0000"/>
              </a:solidFill>
            </a:endParaRPr>
          </a:p>
          <a:p>
            <a:pPr algn="l" rtl="0">
              <a:buFont typeface="Wingdings" pitchFamily="2" charset="2"/>
              <a:buChar cha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3050"/>
            <a:ext cx="7615262" cy="1162050"/>
          </a:xfrm>
        </p:spPr>
        <p:txBody>
          <a:bodyPr/>
          <a:lstStyle/>
          <a:p>
            <a:pPr algn="ctr" rtl="0"/>
            <a:r>
              <a:rPr lang="en-US" dirty="0" smtClean="0"/>
              <a:t>HOW SUPPLIED/STORAGE AND HANDLING</a:t>
            </a:r>
            <a:endParaRPr lang="en-US" dirty="0"/>
          </a:p>
        </p:txBody>
      </p:sp>
      <p:pic>
        <p:nvPicPr>
          <p:cNvPr id="4098" name="Picture 2"/>
          <p:cNvPicPr>
            <a:picLocks noGrp="1" noChangeAspect="1" noChangeArrowheads="1"/>
          </p:cNvPicPr>
          <p:nvPr>
            <p:ph idx="1"/>
          </p:nvPr>
        </p:nvPicPr>
        <p:blipFill>
          <a:blip r:embed="rId2"/>
          <a:stretch>
            <a:fillRect/>
          </a:stretch>
        </p:blipFill>
        <p:spPr bwMode="auto">
          <a:xfrm>
            <a:off x="1571604" y="4572008"/>
            <a:ext cx="5111750" cy="1618157"/>
          </a:xfrm>
          <a:prstGeom prst="rect">
            <a:avLst/>
          </a:prstGeom>
          <a:noFill/>
          <a:ln w="9525">
            <a:noFill/>
            <a:miter lim="800000"/>
            <a:headEnd/>
            <a:tailEnd/>
          </a:ln>
          <a:effectLst/>
        </p:spPr>
      </p:pic>
      <p:sp>
        <p:nvSpPr>
          <p:cNvPr id="6" name="Text Placeholder 5"/>
          <p:cNvSpPr>
            <a:spLocks noGrp="1"/>
          </p:cNvSpPr>
          <p:nvPr>
            <p:ph type="body" sz="half" idx="2"/>
          </p:nvPr>
        </p:nvSpPr>
        <p:spPr>
          <a:xfrm>
            <a:off x="357158" y="1643050"/>
            <a:ext cx="8043890" cy="2779718"/>
          </a:xfrm>
        </p:spPr>
        <p:txBody>
          <a:bodyPr/>
          <a:lstStyle/>
          <a:p>
            <a:pPr algn="l" rtl="0">
              <a:buFont typeface="Arial" pitchFamily="34" charset="0"/>
              <a:buChar char="•"/>
            </a:pPr>
            <a:r>
              <a:rPr lang="en-US" b="1" dirty="0" smtClean="0"/>
              <a:t>Store TEMODAR Capsules at 25°C (77°F); excursions permitted to 15°-30°C (59°-86°F</a:t>
            </a:r>
            <a:r>
              <a:rPr lang="en-US" b="1" dirty="0" smtClean="0"/>
              <a:t>)</a:t>
            </a:r>
          </a:p>
          <a:p>
            <a:pPr algn="l" rtl="0">
              <a:buFont typeface="Arial" pitchFamily="34" charset="0"/>
              <a:buChar char="•"/>
            </a:pPr>
            <a:endParaRPr lang="en-US" b="1" dirty="0" smtClean="0"/>
          </a:p>
          <a:p>
            <a:pPr algn="l" rtl="0">
              <a:buFont typeface="Arial" pitchFamily="34" charset="0"/>
              <a:buChar char="•"/>
            </a:pPr>
            <a:endParaRPr lang="en-US" b="1" dirty="0" smtClean="0"/>
          </a:p>
          <a:p>
            <a:pPr algn="l" rtl="0">
              <a:buFont typeface="Arial" pitchFamily="34" charset="0"/>
              <a:buChar char="•"/>
            </a:pPr>
            <a:r>
              <a:rPr lang="en-US" b="1" dirty="0" smtClean="0"/>
              <a:t>Store TEMODAR for Injection refrigerated at 2°-8°C (36°-46°F). </a:t>
            </a:r>
            <a:endParaRPr lang="en-US" b="1" dirty="0" smtClean="0"/>
          </a:p>
          <a:p>
            <a:pPr lvl="1" algn="l" rtl="0">
              <a:buFont typeface="Arial" pitchFamily="34" charset="0"/>
              <a:buChar char="•"/>
            </a:pPr>
            <a:r>
              <a:rPr lang="en-US" b="1" dirty="0" smtClean="0"/>
              <a:t>After </a:t>
            </a:r>
            <a:r>
              <a:rPr lang="en-US" b="1" dirty="0" smtClean="0"/>
              <a:t>reconstitution, store reconstituted product at room temperature</a:t>
            </a:r>
          </a:p>
          <a:p>
            <a:pPr lvl="1" algn="l" rtl="0">
              <a:buFont typeface="Arial" pitchFamily="34" charset="0"/>
              <a:buChar char="•"/>
            </a:pPr>
            <a:r>
              <a:rPr lang="en-US" b="1" dirty="0" smtClean="0"/>
              <a:t>(25°C [77°F</a:t>
            </a:r>
            <a:r>
              <a:rPr lang="en-US" b="1" dirty="0" smtClean="0"/>
              <a:t>]).</a:t>
            </a:r>
          </a:p>
          <a:p>
            <a:pPr lvl="1" algn="l" rtl="0">
              <a:buFont typeface="Arial" pitchFamily="34" charset="0"/>
              <a:buChar char="•"/>
            </a:pPr>
            <a:r>
              <a:rPr lang="en-US" b="1" dirty="0" smtClean="0"/>
              <a:t> </a:t>
            </a:r>
            <a:r>
              <a:rPr lang="en-US" b="1" dirty="0" smtClean="0"/>
              <a:t>Reconstituted product must be used within 14 hours, including infusion time.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Blue hills.jpg"/>
          <p:cNvPicPr>
            <a:picLocks noGrp="1" noChangeAspect="1"/>
          </p:cNvPicPr>
          <p:nvPr>
            <p:ph idx="1"/>
          </p:nvPr>
        </p:nvPicPr>
        <p:blipFill>
          <a:blip r:embed="rId2"/>
          <a:stretch>
            <a:fillRect/>
          </a:stretch>
        </p:blipFill>
        <p:spPr>
          <a:xfrm>
            <a:off x="500034" y="785794"/>
            <a:ext cx="8072494" cy="5250694"/>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Temozolomide</a:t>
            </a:r>
            <a:endParaRPr lang="fa-IR" dirty="0"/>
          </a:p>
        </p:txBody>
      </p:sp>
      <p:sp>
        <p:nvSpPr>
          <p:cNvPr id="3" name="Content Placeholder 2"/>
          <p:cNvSpPr>
            <a:spLocks noGrp="1"/>
          </p:cNvSpPr>
          <p:nvPr>
            <p:ph idx="1"/>
          </p:nvPr>
        </p:nvSpPr>
        <p:spPr/>
        <p:txBody>
          <a:bodyPr>
            <a:normAutofit/>
          </a:bodyPr>
          <a:lstStyle/>
          <a:p>
            <a:pPr algn="l" rtl="0">
              <a:buFont typeface="Wingdings" pitchFamily="2" charset="2"/>
              <a:buChar char="Ø"/>
            </a:pPr>
            <a:r>
              <a:rPr lang="en-US" smtClean="0"/>
              <a:t>Temozolomide is used in children primarily for the brain tumors but is also undergoing study as part of combination</a:t>
            </a:r>
          </a:p>
          <a:p>
            <a:pPr algn="l" rtl="0">
              <a:buFont typeface="Wingdings" pitchFamily="2" charset="2"/>
              <a:buChar char="Ø"/>
            </a:pPr>
            <a:r>
              <a:rPr lang="en-US" smtClean="0"/>
              <a:t>Absorption of temozolomide from the  GI tract is rapid and complete.</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Chemical characteristics</a:t>
            </a:r>
            <a:endParaRPr lang="fa-IR" dirty="0"/>
          </a:p>
        </p:txBody>
      </p:sp>
      <p:sp>
        <p:nvSpPr>
          <p:cNvPr id="3" name="Content Placeholder 2"/>
          <p:cNvSpPr>
            <a:spLocks noGrp="1"/>
          </p:cNvSpPr>
          <p:nvPr>
            <p:ph idx="1"/>
          </p:nvPr>
        </p:nvSpPr>
        <p:spPr/>
        <p:txBody>
          <a:bodyPr>
            <a:normAutofit/>
          </a:bodyPr>
          <a:lstStyle/>
          <a:p>
            <a:pPr algn="just" rtl="0">
              <a:buFont typeface="Wingdings" pitchFamily="2" charset="2"/>
              <a:buChar char="Ø"/>
            </a:pPr>
            <a:r>
              <a:rPr lang="en-US" sz="2800" dirty="0" smtClean="0"/>
              <a:t>A </a:t>
            </a:r>
            <a:r>
              <a:rPr lang="en-US" sz="2800" dirty="0" err="1" smtClean="0"/>
              <a:t>methylating</a:t>
            </a:r>
            <a:r>
              <a:rPr lang="en-US" sz="2800" dirty="0" smtClean="0"/>
              <a:t> agent</a:t>
            </a:r>
          </a:p>
          <a:p>
            <a:pPr algn="just" rtl="0">
              <a:buFont typeface="Wingdings" pitchFamily="2" charset="2"/>
              <a:buChar char="Ø"/>
            </a:pPr>
            <a:r>
              <a:rPr lang="en-US" sz="2800" dirty="0" smtClean="0"/>
              <a:t> it is a </a:t>
            </a:r>
            <a:r>
              <a:rPr lang="en-US" sz="2800" dirty="0" err="1" smtClean="0"/>
              <a:t>prodrug</a:t>
            </a:r>
            <a:r>
              <a:rPr lang="en-US" sz="2800" dirty="0" smtClean="0"/>
              <a:t>,: its active metabolite is MTIC (same as </a:t>
            </a:r>
            <a:r>
              <a:rPr lang="en-US" sz="2800" dirty="0" err="1" smtClean="0"/>
              <a:t>dacarbazine</a:t>
            </a:r>
            <a:r>
              <a:rPr lang="en-US" sz="2800" dirty="0" smtClean="0"/>
              <a:t>)</a:t>
            </a:r>
          </a:p>
          <a:p>
            <a:pPr algn="just" rtl="0">
              <a:buFont typeface="Wingdings" pitchFamily="2" charset="2"/>
              <a:buChar char="Ø"/>
            </a:pPr>
            <a:r>
              <a:rPr lang="en-US" sz="2800" dirty="0" smtClean="0"/>
              <a:t>but </a:t>
            </a:r>
            <a:r>
              <a:rPr lang="en-US" sz="2800" dirty="0" err="1" smtClean="0"/>
              <a:t>temozolomide</a:t>
            </a:r>
            <a:r>
              <a:rPr lang="en-US" sz="2800" dirty="0" smtClean="0"/>
              <a:t> does not require enzymatic activation in the liver</a:t>
            </a:r>
          </a:p>
          <a:p>
            <a:pPr algn="just" rtl="0">
              <a:buFont typeface="Wingdings" pitchFamily="2" charset="2"/>
              <a:buChar char="Ø"/>
            </a:pPr>
            <a:r>
              <a:rPr lang="en-US" sz="2800" dirty="0" smtClean="0"/>
              <a:t>at physiological  pH spontaneously decomposes to MTIC(Unlike </a:t>
            </a:r>
            <a:r>
              <a:rPr lang="en-US" sz="2800" dirty="0" err="1" smtClean="0"/>
              <a:t>dacarbazine</a:t>
            </a:r>
            <a:r>
              <a:rPr lang="en-US" sz="2800" dirty="0" smtClean="0"/>
              <a:t>)</a:t>
            </a:r>
          </a:p>
          <a:p>
            <a:pPr algn="just" rtl="0">
              <a:buFont typeface="Wingdings" pitchFamily="2" charset="2"/>
              <a:buChar char="Ø"/>
            </a:pPr>
            <a:r>
              <a:rPr lang="en-US" sz="2800" dirty="0" smtClean="0"/>
              <a:t>insoluble in aqueous solution and is available in capsules for oral administration only</a:t>
            </a:r>
          </a:p>
          <a:p>
            <a:pPr algn="just" rtl="0">
              <a:buFont typeface="Wingdings" pitchFamily="2" charset="2"/>
              <a:buChar char="Ø"/>
            </a:pP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dirty="0" smtClean="0"/>
              <a:t>Copyright © 1999, 2008 Merck Sharp &amp; </a:t>
            </a:r>
            <a:r>
              <a:rPr lang="en-US" sz="2200" dirty="0" err="1" smtClean="0"/>
              <a:t>Dohme</a:t>
            </a:r>
            <a:r>
              <a:rPr lang="en-US" sz="2200" dirty="0" smtClean="0"/>
              <a:t> Corp., a subsidiary of </a:t>
            </a:r>
            <a:r>
              <a:rPr lang="en-US" sz="2200" b="1" dirty="0" smtClean="0"/>
              <a:t>Merck &amp; Co., Inc.</a:t>
            </a:r>
            <a:br>
              <a:rPr lang="en-US" sz="2200" b="1" dirty="0" smtClean="0"/>
            </a:br>
            <a:r>
              <a:rPr lang="en-US" sz="2200" dirty="0" smtClean="0"/>
              <a:t>All rights reserved.</a:t>
            </a:r>
            <a:br>
              <a:rPr lang="en-US" sz="2200" dirty="0" smtClean="0"/>
            </a:br>
            <a:r>
              <a:rPr lang="en-US" sz="2000" dirty="0" smtClean="0"/>
              <a:t>Revised: 05/2012</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0" y="4178489"/>
            <a:ext cx="8929718" cy="2679511"/>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1428728" y="1643050"/>
            <a:ext cx="4714876" cy="2422636"/>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Mechanism of Action</a:t>
            </a:r>
            <a:br>
              <a:rPr lang="en-US" b="1" dirty="0" smtClean="0"/>
            </a:br>
            <a:endParaRPr lang="fa-IR" dirty="0"/>
          </a:p>
        </p:txBody>
      </p:sp>
      <p:sp>
        <p:nvSpPr>
          <p:cNvPr id="3" name="Content Placeholder 2"/>
          <p:cNvSpPr>
            <a:spLocks noGrp="1"/>
          </p:cNvSpPr>
          <p:nvPr>
            <p:ph idx="1"/>
          </p:nvPr>
        </p:nvSpPr>
        <p:spPr/>
        <p:txBody>
          <a:bodyPr>
            <a:normAutofit/>
          </a:bodyPr>
          <a:lstStyle/>
          <a:p>
            <a:pPr algn="l" rtl="0"/>
            <a:r>
              <a:rPr lang="en-US" dirty="0" err="1" smtClean="0"/>
              <a:t>Imidazotetrazine</a:t>
            </a:r>
            <a:r>
              <a:rPr lang="en-US" dirty="0" smtClean="0"/>
              <a:t> </a:t>
            </a:r>
            <a:r>
              <a:rPr lang="en-US" dirty="0" smtClean="0"/>
              <a:t>derivative </a:t>
            </a:r>
            <a:r>
              <a:rPr lang="en-US" dirty="0" err="1" smtClean="0"/>
              <a:t>prodrug</a:t>
            </a:r>
            <a:r>
              <a:rPr lang="en-US" dirty="0" smtClean="0"/>
              <a:t>;</a:t>
            </a:r>
          </a:p>
          <a:p>
            <a:pPr algn="l" rtl="0"/>
            <a:r>
              <a:rPr lang="en-US" dirty="0" smtClean="0"/>
              <a:t> </a:t>
            </a:r>
            <a:r>
              <a:rPr lang="en-US" dirty="0" smtClean="0"/>
              <a:t>active metabolite MTIC </a:t>
            </a:r>
            <a:r>
              <a:rPr lang="en-US" dirty="0" err="1" smtClean="0"/>
              <a:t>methylates</a:t>
            </a:r>
            <a:r>
              <a:rPr lang="en-US" dirty="0" smtClean="0"/>
              <a:t> guanine-rich areas of DNA that initiate transcription, which lead to DNA double strand breaks and apoptosis</a:t>
            </a:r>
          </a:p>
          <a:p>
            <a:pPr algn="l"/>
            <a:endParaRPr lang="fa-IR" dirty="0" smtClean="0"/>
          </a:p>
          <a:p>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Pharmacokinetics</a:t>
            </a:r>
            <a:br>
              <a:rPr lang="en-US" b="1" dirty="0" smtClean="0"/>
            </a:br>
            <a:endParaRPr lang="en-US" dirty="0"/>
          </a:p>
        </p:txBody>
      </p:sp>
      <p:sp>
        <p:nvSpPr>
          <p:cNvPr id="3" name="Content Placeholder 2"/>
          <p:cNvSpPr>
            <a:spLocks noGrp="1"/>
          </p:cNvSpPr>
          <p:nvPr>
            <p:ph idx="1"/>
          </p:nvPr>
        </p:nvSpPr>
        <p:spPr/>
        <p:txBody>
          <a:bodyPr/>
          <a:lstStyle/>
          <a:p>
            <a:pPr algn="l" rtl="0"/>
            <a:r>
              <a:rPr lang="en-US" dirty="0" smtClean="0"/>
              <a:t>Half-Life elimination: 1.8 hr</a:t>
            </a:r>
          </a:p>
          <a:p>
            <a:pPr algn="l" rtl="0"/>
            <a:r>
              <a:rPr lang="en-US" dirty="0" smtClean="0"/>
              <a:t>Peak Plasma Time: 1 hr (empty stomach); 2.25 hr (high-fat meal)</a:t>
            </a:r>
          </a:p>
          <a:p>
            <a:pPr algn="l" rtl="0"/>
            <a:r>
              <a:rPr lang="en-US" dirty="0" smtClean="0"/>
              <a:t>Bioavailability: 100</a:t>
            </a:r>
            <a:r>
              <a:rPr lang="en-US" dirty="0" smtClean="0"/>
              <a:t>%</a:t>
            </a:r>
          </a:p>
          <a:p>
            <a:pPr algn="l" rtl="0"/>
            <a:r>
              <a:rPr lang="en-US" dirty="0" smtClean="0">
                <a:solidFill>
                  <a:srgbClr val="FF0000"/>
                </a:solidFill>
              </a:rPr>
              <a:t>LESS CLEARANCE RATE IN CHILDREN</a:t>
            </a:r>
          </a:p>
          <a:p>
            <a:pPr algn="l" rtl="0"/>
            <a:r>
              <a:rPr lang="en-US" dirty="0" smtClean="0">
                <a:solidFill>
                  <a:srgbClr val="FF0000"/>
                </a:solidFill>
              </a:rPr>
              <a:t>WIDE DISTRIBUTION</a:t>
            </a:r>
          </a:p>
          <a:p>
            <a:pPr algn="l" rtl="0"/>
            <a:r>
              <a:rPr lang="en-US" dirty="0" smtClean="0">
                <a:solidFill>
                  <a:srgbClr val="FF0000"/>
                </a:solidFill>
              </a:rPr>
              <a:t>PENETRATE BBB</a:t>
            </a:r>
            <a:endParaRPr lang="en-US" dirty="0" smtClean="0">
              <a:solidFill>
                <a:srgbClr val="FF0000"/>
              </a:solidFill>
            </a:endParaRPr>
          </a:p>
          <a:p>
            <a:pPr algn="l" rtl="0"/>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l" rtl="0"/>
            <a:r>
              <a:rPr lang="en-US" dirty="0" smtClean="0"/>
              <a:t>Absorption of </a:t>
            </a:r>
            <a:r>
              <a:rPr lang="en-US" dirty="0" err="1" smtClean="0"/>
              <a:t>temozolomide</a:t>
            </a:r>
            <a:r>
              <a:rPr lang="en-US" dirty="0" smtClean="0"/>
              <a:t> from the </a:t>
            </a:r>
            <a:r>
              <a:rPr lang="en-US" dirty="0" smtClean="0"/>
              <a:t>gastrointestinal tract </a:t>
            </a:r>
            <a:r>
              <a:rPr lang="en-US" dirty="0" smtClean="0"/>
              <a:t>is rapid and </a:t>
            </a:r>
            <a:r>
              <a:rPr lang="en-US" dirty="0" smtClean="0"/>
              <a:t>complete</a:t>
            </a:r>
          </a:p>
          <a:p>
            <a:pPr algn="l" rtl="0"/>
            <a:r>
              <a:rPr lang="en-US" dirty="0" smtClean="0"/>
              <a:t>When </a:t>
            </a:r>
            <a:r>
              <a:rPr lang="en-US" dirty="0" smtClean="0"/>
              <a:t>administered with </a:t>
            </a:r>
            <a:r>
              <a:rPr lang="en-US" dirty="0" smtClean="0"/>
              <a:t>food-especially fatty ones- </a:t>
            </a:r>
            <a:r>
              <a:rPr lang="en-US" dirty="0" smtClean="0"/>
              <a:t>the bioavailability </a:t>
            </a:r>
            <a:r>
              <a:rPr lang="en-US" dirty="0" smtClean="0"/>
              <a:t>is slightly </a:t>
            </a:r>
            <a:r>
              <a:rPr lang="en-US" dirty="0" smtClean="0"/>
              <a:t>lower but remains 90% or </a:t>
            </a:r>
            <a:r>
              <a:rPr lang="en-US" dirty="0" smtClean="0"/>
              <a:t>more.</a:t>
            </a:r>
          </a:p>
          <a:p>
            <a:pPr lvl="1" algn="l" rtl="0"/>
            <a:r>
              <a:rPr lang="en-US" dirty="0" smtClean="0"/>
              <a:t>take </a:t>
            </a:r>
            <a:r>
              <a:rPr lang="en-US" dirty="0" smtClean="0"/>
              <a:t>it on empty stomach</a:t>
            </a:r>
          </a:p>
          <a:p>
            <a:pPr lvl="1" algn="l" rtl="0"/>
            <a:r>
              <a:rPr lang="en-US" dirty="0" smtClean="0"/>
              <a:t> </a:t>
            </a:r>
            <a:r>
              <a:rPr lang="en-US" dirty="0" smtClean="0"/>
              <a:t>at the same time every </a:t>
            </a:r>
            <a:r>
              <a:rPr lang="en-US" dirty="0" smtClean="0"/>
              <a:t>day in </a:t>
            </a:r>
            <a:r>
              <a:rPr lang="en-US" dirty="0" smtClean="0"/>
              <a:t>relation to a meal.</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DOSAGE AND ADMINISTRATION</a:t>
            </a:r>
            <a:endParaRPr lang="en-US" dirty="0">
              <a:solidFill>
                <a:srgbClr val="0070C0"/>
              </a:solidFill>
            </a:endParaRPr>
          </a:p>
        </p:txBody>
      </p:sp>
      <p:sp>
        <p:nvSpPr>
          <p:cNvPr id="3" name="Content Placeholder 2"/>
          <p:cNvSpPr>
            <a:spLocks noGrp="1"/>
          </p:cNvSpPr>
          <p:nvPr>
            <p:ph idx="1"/>
          </p:nvPr>
        </p:nvSpPr>
        <p:spPr/>
        <p:txBody>
          <a:bodyPr>
            <a:normAutofit lnSpcReduction="10000"/>
          </a:bodyPr>
          <a:lstStyle/>
          <a:p>
            <a:pPr algn="l" rtl="0"/>
            <a:r>
              <a:rPr lang="en-US" dirty="0" smtClean="0">
                <a:solidFill>
                  <a:srgbClr val="0070C0"/>
                </a:solidFill>
              </a:rPr>
              <a:t>divided dosing schedules </a:t>
            </a:r>
            <a:r>
              <a:rPr lang="en-US" dirty="0" smtClean="0">
                <a:solidFill>
                  <a:srgbClr val="0070C0"/>
                </a:solidFill>
              </a:rPr>
              <a:t>had greater </a:t>
            </a:r>
            <a:r>
              <a:rPr lang="en-US" dirty="0" smtClean="0">
                <a:solidFill>
                  <a:srgbClr val="0070C0"/>
                </a:solidFill>
              </a:rPr>
              <a:t>antitumor </a:t>
            </a:r>
            <a:r>
              <a:rPr lang="en-US" dirty="0" smtClean="0">
                <a:solidFill>
                  <a:srgbClr val="0070C0"/>
                </a:solidFill>
              </a:rPr>
              <a:t>effect</a:t>
            </a:r>
          </a:p>
          <a:p>
            <a:pPr lvl="1" algn="l" rtl="0"/>
            <a:r>
              <a:rPr lang="en-US" dirty="0" smtClean="0">
                <a:solidFill>
                  <a:srgbClr val="0070C0"/>
                </a:solidFill>
              </a:rPr>
              <a:t> </a:t>
            </a:r>
            <a:r>
              <a:rPr lang="en-US" dirty="0" smtClean="0">
                <a:solidFill>
                  <a:srgbClr val="0070C0"/>
                </a:solidFill>
              </a:rPr>
              <a:t>a single daily dose for 5 consecutive days. The </a:t>
            </a:r>
            <a:r>
              <a:rPr lang="en-US" dirty="0" smtClean="0">
                <a:solidFill>
                  <a:srgbClr val="0070C0"/>
                </a:solidFill>
              </a:rPr>
              <a:t>recommended dose </a:t>
            </a:r>
            <a:r>
              <a:rPr lang="en-US" dirty="0" smtClean="0">
                <a:solidFill>
                  <a:srgbClr val="0070C0"/>
                </a:solidFill>
              </a:rPr>
              <a:t>for children is 200 mg/</a:t>
            </a:r>
            <a:r>
              <a:rPr lang="en-US" dirty="0" err="1" smtClean="0">
                <a:solidFill>
                  <a:srgbClr val="0070C0"/>
                </a:solidFill>
              </a:rPr>
              <a:t>mvday</a:t>
            </a:r>
            <a:r>
              <a:rPr lang="en-US" dirty="0" smtClean="0">
                <a:solidFill>
                  <a:srgbClr val="0070C0"/>
                </a:solidFill>
              </a:rPr>
              <a:t> (1,000 </a:t>
            </a:r>
            <a:r>
              <a:rPr lang="en-US" dirty="0" smtClean="0">
                <a:solidFill>
                  <a:srgbClr val="0070C0"/>
                </a:solidFill>
              </a:rPr>
              <a:t>mg/m2/course</a:t>
            </a:r>
            <a:r>
              <a:rPr lang="en-US" dirty="0" smtClean="0">
                <a:solidFill>
                  <a:srgbClr val="0070C0"/>
                </a:solidFill>
              </a:rPr>
              <a:t>) when administered as a single agent, </a:t>
            </a:r>
          </a:p>
          <a:p>
            <a:pPr lvl="1" algn="l" rtl="0"/>
            <a:r>
              <a:rPr lang="en-US" dirty="0" smtClean="0">
                <a:solidFill>
                  <a:srgbClr val="0070C0"/>
                </a:solidFill>
              </a:rPr>
              <a:t>A continuous daily dosing schedule </a:t>
            </a:r>
            <a:r>
              <a:rPr lang="en-US" dirty="0" smtClean="0">
                <a:solidFill>
                  <a:srgbClr val="0070C0"/>
                </a:solidFill>
              </a:rPr>
              <a:t>is also being investigated, and a dose of 75 </a:t>
            </a:r>
            <a:r>
              <a:rPr lang="en-US" dirty="0" smtClean="0">
                <a:solidFill>
                  <a:srgbClr val="0070C0"/>
                </a:solidFill>
              </a:rPr>
              <a:t>mg/m2/day </a:t>
            </a:r>
            <a:r>
              <a:rPr lang="en-US" dirty="0" smtClean="0">
                <a:solidFill>
                  <a:srgbClr val="0070C0"/>
                </a:solidFill>
              </a:rPr>
              <a:t>appears to be tolerable for 6 to 7 weeks in </a:t>
            </a:r>
            <a:r>
              <a:rPr lang="en-US" dirty="0" err="1" smtClean="0">
                <a:solidFill>
                  <a:srgbClr val="0070C0"/>
                </a:solidFill>
              </a:rPr>
              <a:t>adults.V</a:t>
            </a:r>
            <a:r>
              <a:rPr lang="en-US" dirty="0" smtClean="0">
                <a:solidFill>
                  <a:srgbClr val="0070C0"/>
                </a:solidFill>
              </a:rPr>
              <a:t>"</a:t>
            </a:r>
            <a:endParaRPr lang="en-US" dirty="0" smtClean="0">
              <a:solidFill>
                <a:srgbClr val="0070C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914</Words>
  <Application>Microsoft Office PowerPoint</Application>
  <PresentationFormat>On-screen Show (4:3)</PresentationFormat>
  <Paragraphs>89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  In the name of GOD Temozolomide  </vt:lpstr>
      <vt:lpstr>Slide 2</vt:lpstr>
      <vt:lpstr>Temozolomide</vt:lpstr>
      <vt:lpstr>Chemical characteristics</vt:lpstr>
      <vt:lpstr>Copyright © 1999, 2008 Merck Sharp &amp; Dohme Corp., a subsidiary of Merck &amp; Co., Inc. All rights reserved. Revised: 05/2012</vt:lpstr>
      <vt:lpstr>Mechanism of Action </vt:lpstr>
      <vt:lpstr>Pharmacokinetics </vt:lpstr>
      <vt:lpstr>Slide 8</vt:lpstr>
      <vt:lpstr>DOSAGE AND ADMINISTRATION</vt:lpstr>
      <vt:lpstr>Slide 10</vt:lpstr>
      <vt:lpstr>Slide 11</vt:lpstr>
      <vt:lpstr>ADR</vt:lpstr>
      <vt:lpstr>Myelosuppression : </vt:lpstr>
      <vt:lpstr>Nausea&amp; Vomiting</vt:lpstr>
      <vt:lpstr>Side Effects</vt:lpstr>
      <vt:lpstr>WARNINGS AND PRECAUTIONS</vt:lpstr>
      <vt:lpstr>Slide 17</vt:lpstr>
      <vt:lpstr>Slide 18</vt:lpstr>
      <vt:lpstr>FOOD&amp; DRUG INTERACTIONS</vt:lpstr>
      <vt:lpstr>HOW SUPPLIED/STORAGE AND HANDLING</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Malek</dc:creator>
  <cp:lastModifiedBy>PEYMAN</cp:lastModifiedBy>
  <cp:revision>10</cp:revision>
  <dcterms:created xsi:type="dcterms:W3CDTF">2012-09-26T17:57:18Z</dcterms:created>
  <dcterms:modified xsi:type="dcterms:W3CDTF">2012-09-28T15:23:20Z</dcterms:modified>
</cp:coreProperties>
</file>