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60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1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23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1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0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9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5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3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34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978330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471" y="1156447"/>
            <a:ext cx="11914094" cy="22860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Pilot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study of modified LMB-based therapy for children with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ataxia telangiectasia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advanced stage high grade mature B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-cell malignancies.</a:t>
            </a:r>
            <a:b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i="1" dirty="0" err="1" smtClean="0">
                <a:solidFill>
                  <a:schemeClr val="bg2">
                    <a:lumMod val="50000"/>
                  </a:schemeClr>
                </a:solidFill>
              </a:rPr>
              <a:t>Pediatr</a:t>
            </a:r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</a:rPr>
              <a:t>Blood Cancer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. 2014 February ; 61(2): 360–362. 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4471" y="1385047"/>
            <a:ext cx="11806517" cy="440615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cap="none" spc="0" dirty="0" smtClean="0">
                <a:solidFill>
                  <a:srgbClr val="FF0000"/>
                </a:solidFill>
                <a:latin typeface="+mn-lt"/>
              </a:rPr>
              <a:t>There is no consensus regarding the optimal strategy for treating children with AT who develop a hematopoietic malignancy.</a:t>
            </a:r>
            <a:r>
              <a:rPr lang="en-US" sz="2800" cap="none" spc="0" dirty="0" smtClean="0">
                <a:solidFill>
                  <a:schemeClr val="tx1"/>
                </a:solidFill>
                <a:latin typeface="+mn-lt"/>
              </a:rPr>
              <a:t> historically, many of these children have been treated with </a:t>
            </a:r>
            <a:r>
              <a:rPr lang="en-US" sz="2800" b="1" u="sng" cap="none" spc="0" dirty="0" smtClean="0">
                <a:solidFill>
                  <a:schemeClr val="tx1"/>
                </a:solidFill>
                <a:latin typeface="+mn-lt"/>
              </a:rPr>
              <a:t>minimal or modified reduced-intensity therapy </a:t>
            </a:r>
            <a:r>
              <a:rPr lang="en-US" sz="2800" cap="none" spc="0" dirty="0" smtClean="0">
                <a:solidFill>
                  <a:schemeClr val="tx1"/>
                </a:solidFill>
                <a:latin typeface="+mn-lt"/>
              </a:rPr>
              <a:t>because of concerns regarding tolerance of therapy.</a:t>
            </a:r>
          </a:p>
          <a:p>
            <a:endParaRPr lang="en-US" sz="2800" cap="none" spc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we piloted a curative approach in 5 children with AT who presented with advanced stage (iii, n=2; iv, n=3) B-NHL (diffuse large B-cell lymphoma, n=4; </a:t>
            </a:r>
            <a:r>
              <a:rPr lang="en-US" sz="2800" cap="none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burkitt</a:t>
            </a:r>
            <a:r>
              <a:rPr lang="en-US" sz="28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leukemia, n=1) using a modified LMB-based protocol. two achieved sustained </a:t>
            </a:r>
            <a:r>
              <a:rPr lang="en-US" sz="2800" cap="none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ccr</a:t>
            </a:r>
            <a:r>
              <a:rPr lang="en-US" sz="28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(one, </a:t>
            </a:r>
            <a:r>
              <a:rPr lang="en-US" sz="2800" cap="none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ccr</a:t>
            </a:r>
            <a:r>
              <a:rPr lang="en-US" sz="28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at 6 years; one, pulmonary death after 3 years in </a:t>
            </a:r>
            <a:r>
              <a:rPr lang="en-US" sz="2800" cap="none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ccr</a:t>
            </a:r>
            <a:r>
              <a:rPr lang="en-US" sz="28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). two died from toxicity during induction and 1 failed induction with progressive disease. </a:t>
            </a:r>
            <a:endParaRPr lang="en-US" sz="2800" cap="none" spc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9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50" y="401053"/>
            <a:ext cx="11496797" cy="593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20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8" y="-8989"/>
            <a:ext cx="10434917" cy="646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6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926" y="417095"/>
            <a:ext cx="11486147" cy="553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03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289" y="481263"/>
            <a:ext cx="11689248" cy="564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1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05" y="128338"/>
            <a:ext cx="11726779" cy="689810"/>
          </a:xfrm>
        </p:spPr>
        <p:txBody>
          <a:bodyPr>
            <a:normAutofit/>
          </a:bodyPr>
          <a:lstStyle/>
          <a:p>
            <a:r>
              <a:rPr lang="en-US" sz="2400" dirty="0"/>
              <a:t>T-cell Acute Lymphoblastic Leukemia in a Child </a:t>
            </a:r>
            <a:r>
              <a:rPr lang="en-US" sz="2400" dirty="0" smtClean="0"/>
              <a:t>With Ataxia-telangiectasia- Case </a:t>
            </a:r>
            <a:r>
              <a:rPr lang="en-US" sz="2400" dirty="0"/>
              <a:t>Report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181" y="473243"/>
            <a:ext cx="11387425" cy="595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1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20" y="0"/>
            <a:ext cx="11152991" cy="1048871"/>
          </a:xfrm>
        </p:spPr>
        <p:txBody>
          <a:bodyPr>
            <a:noAutofit/>
          </a:bodyPr>
          <a:lstStyle/>
          <a:p>
            <a:r>
              <a:rPr lang="en-US" sz="2800" b="1" spc="0" dirty="0"/>
              <a:t>Modified chop‐chemotherapy plus rituximab for diffuse large </a:t>
            </a:r>
            <a:r>
              <a:rPr lang="en-US" sz="2800" b="1" spc="0" dirty="0" smtClean="0"/>
              <a:t>B‐cell </a:t>
            </a:r>
            <a:r>
              <a:rPr lang="en-US" sz="2800" b="1" spc="0" dirty="0"/>
              <a:t>lymphoma complicating ataxia‐telangiectasia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820" y="1237990"/>
            <a:ext cx="11511580" cy="480086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Chemotherapy </a:t>
            </a:r>
            <a:r>
              <a:rPr lang="en-US" dirty="0"/>
              <a:t>was considered and, in order to avoid the severe complications reported in patients with AT treated for cancer (</a:t>
            </a:r>
            <a:r>
              <a:rPr lang="en-US" dirty="0" err="1"/>
              <a:t>Abadir</a:t>
            </a:r>
            <a:r>
              <a:rPr lang="en-US" dirty="0"/>
              <a:t> &amp; </a:t>
            </a:r>
            <a:r>
              <a:rPr lang="en-US" dirty="0" err="1"/>
              <a:t>Hakamin</a:t>
            </a:r>
            <a:r>
              <a:rPr lang="en-US" dirty="0"/>
              <a:t>, 1983), a modified dosage of CHOP was chosen.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patient received: cyclophosphamide 300 mg/m</a:t>
            </a:r>
            <a:r>
              <a:rPr lang="en-US" baseline="30000" dirty="0"/>
              <a:t>2</a:t>
            </a:r>
            <a:r>
              <a:rPr lang="en-US" dirty="0"/>
              <a:t>, doxorubicin 15 mg/m</a:t>
            </a:r>
            <a:r>
              <a:rPr lang="en-US" baseline="30000" dirty="0"/>
              <a:t>2</a:t>
            </a:r>
            <a:r>
              <a:rPr lang="en-US" dirty="0"/>
              <a:t>, vincristine 1 mg/m</a:t>
            </a:r>
            <a:r>
              <a:rPr lang="en-US" baseline="30000" dirty="0"/>
              <a:t>2</a:t>
            </a:r>
            <a:r>
              <a:rPr lang="en-US" dirty="0"/>
              <a:t> on d 1, prednisone 40 mg/m</a:t>
            </a:r>
            <a:r>
              <a:rPr lang="en-US" baseline="30000" dirty="0"/>
              <a:t>2</a:t>
            </a:r>
            <a:r>
              <a:rPr lang="en-US" dirty="0"/>
              <a:t>/d for 5 </a:t>
            </a:r>
            <a:r>
              <a:rPr lang="en-US" dirty="0" smtClean="0"/>
              <a:t>d.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treatment was repeated every 3 weeks for eight cycles. On d 2 of each cycle, the addition of Rituximab at a dosage of 375 mg/m</a:t>
            </a:r>
            <a:r>
              <a:rPr lang="en-US" baseline="30000" dirty="0"/>
              <a:t>2</a:t>
            </a:r>
            <a:r>
              <a:rPr lang="en-US" dirty="0"/>
              <a:t> was made. 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303" y="-189119"/>
            <a:ext cx="12192000" cy="378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3330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5274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6054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143691"/>
            <a:ext cx="11852365" cy="111034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2000" i="1" dirty="0" smtClean="0">
                <a:latin typeface="+mn-lt"/>
              </a:rPr>
              <a:t/>
            </a:r>
            <a:br>
              <a:rPr lang="en-US" sz="2000" i="1" dirty="0" smtClean="0">
                <a:latin typeface="+mn-lt"/>
              </a:rPr>
            </a:b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Ataxia-telangiectasia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and T-Cell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Leukemias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: No Evidence for Somatic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ATM Mutation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in Sporadic T-ALL or for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Hypermethylation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of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the </a:t>
            </a:r>
            <a:r>
              <a:rPr lang="en-US" sz="2000" b="1" i="1" dirty="0" smtClean="0">
                <a:solidFill>
                  <a:srgbClr val="FF0000"/>
                </a:solidFill>
                <a:latin typeface="+mn-lt"/>
              </a:rPr>
              <a:t>ATM-NPAT/E14 </a:t>
            </a:r>
            <a:r>
              <a:rPr lang="en-US" sz="2000" b="1" i="1" dirty="0">
                <a:solidFill>
                  <a:srgbClr val="FF0000"/>
                </a:solidFill>
                <a:latin typeface="+mn-lt"/>
              </a:rPr>
              <a:t>Bidirectional Promoter in </a:t>
            </a:r>
            <a:r>
              <a:rPr lang="en-US" sz="2000" b="1" i="1" dirty="0" smtClean="0">
                <a:solidFill>
                  <a:srgbClr val="FF0000"/>
                </a:solidFill>
                <a:latin typeface="+mn-lt"/>
              </a:rPr>
              <a:t>T-PLL1.</a:t>
            </a:r>
            <a:br>
              <a:rPr lang="en-US" sz="2000" b="1" i="1" dirty="0" smtClean="0">
                <a:solidFill>
                  <a:srgbClr val="FF0000"/>
                </a:solidFill>
                <a:latin typeface="+mn-lt"/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Cancer Research 58</a:t>
            </a:r>
            <a:r>
              <a:rPr lang="en-US" sz="2000" b="1" dirty="0">
                <a:solidFill>
                  <a:srgbClr val="FF0000"/>
                </a:solidFill>
              </a:rPr>
              <a:t>, 2293-2297, June I. 1998)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1734671"/>
            <a:ext cx="11632602" cy="413442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A-T3 </a:t>
            </a:r>
            <a:r>
              <a:rPr lang="en-US" sz="2400" dirty="0"/>
              <a:t>is a recessive pleiotropic syndrome caused by mutations in </a:t>
            </a:r>
            <a:r>
              <a:rPr lang="en-US" sz="2400" dirty="0" smtClean="0"/>
              <a:t>the </a:t>
            </a:r>
            <a:r>
              <a:rPr lang="en-US" sz="2400" i="1" dirty="0" smtClean="0"/>
              <a:t>ATM </a:t>
            </a:r>
            <a:r>
              <a:rPr lang="en-US" sz="2400" i="1" dirty="0"/>
              <a:t>gene (1, 2) located at 1Iq22-q23 (3). </a:t>
            </a:r>
            <a:endParaRPr lang="en-US" sz="2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smtClean="0"/>
              <a:t>The </a:t>
            </a:r>
            <a:r>
              <a:rPr lang="en-US" sz="2400" i="1" dirty="0"/>
              <a:t>risk of </a:t>
            </a:r>
            <a:r>
              <a:rPr lang="en-US" sz="2400" i="1" dirty="0" smtClean="0"/>
              <a:t>malignancies, </a:t>
            </a:r>
            <a:r>
              <a:rPr lang="en-US" sz="2400" dirty="0" smtClean="0"/>
              <a:t>especially </a:t>
            </a:r>
            <a:r>
              <a:rPr lang="en-US" sz="2400" dirty="0"/>
              <a:t>lymphoid </a:t>
            </a:r>
            <a:r>
              <a:rPr lang="en-US" sz="2400" dirty="0" err="1"/>
              <a:t>neoplasias</a:t>
            </a:r>
            <a:r>
              <a:rPr lang="en-US" sz="2400" dirty="0"/>
              <a:t> of T-cell origin, is substantially </a:t>
            </a:r>
            <a:r>
              <a:rPr lang="en-US" sz="2400" dirty="0" smtClean="0"/>
              <a:t>increased </a:t>
            </a:r>
            <a:r>
              <a:rPr lang="en-US" sz="2400" dirty="0"/>
              <a:t>in A-T </a:t>
            </a:r>
            <a:r>
              <a:rPr lang="en-US" sz="2400" dirty="0" smtClean="0"/>
              <a:t>and </a:t>
            </a:r>
            <a:r>
              <a:rPr lang="en-US" sz="2400" dirty="0"/>
              <a:t>was associated previously with </a:t>
            </a:r>
            <a:r>
              <a:rPr lang="en-US" sz="2400" dirty="0" smtClean="0"/>
              <a:t>spontaneous chromosomal </a:t>
            </a:r>
            <a:r>
              <a:rPr lang="en-US" sz="2400" dirty="0"/>
              <a:t>instability observed in </a:t>
            </a:r>
            <a:r>
              <a:rPr lang="en-US" sz="2400" dirty="0" smtClean="0"/>
              <a:t>A-T.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T-PLL</a:t>
            </a:r>
            <a:r>
              <a:rPr lang="en-US" sz="2400" dirty="0"/>
              <a:t>, an aggressive malignancy with a median age at diagnosis of </a:t>
            </a:r>
            <a:r>
              <a:rPr lang="en-US" sz="2400" dirty="0" smtClean="0"/>
              <a:t>69 years</a:t>
            </a:r>
            <a:r>
              <a:rPr lang="en-US" sz="2400" dirty="0"/>
              <a:t>, exhibits </a:t>
            </a:r>
            <a:r>
              <a:rPr lang="en-US" sz="2400" dirty="0" err="1"/>
              <a:t>immunophenotypic</a:t>
            </a:r>
            <a:r>
              <a:rPr lang="en-US" sz="2400" dirty="0"/>
              <a:t> and </a:t>
            </a:r>
            <a:r>
              <a:rPr lang="en-US" sz="2400" dirty="0" smtClean="0"/>
              <a:t>cytogenetic </a:t>
            </a:r>
            <a:r>
              <a:rPr lang="en-US" sz="2400" dirty="0"/>
              <a:t>similarities to a </a:t>
            </a:r>
            <a:r>
              <a:rPr lang="en-US" sz="2400" dirty="0" smtClean="0"/>
              <a:t>T-cell leukemia </a:t>
            </a:r>
            <a:r>
              <a:rPr lang="en-US" sz="2400" dirty="0"/>
              <a:t>seen in A-T </a:t>
            </a:r>
            <a:r>
              <a:rPr lang="en-US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particular, T-PLL is often associated </a:t>
            </a:r>
            <a:r>
              <a:rPr lang="en-US" sz="2400" dirty="0" smtClean="0"/>
              <a:t>with translocations </a:t>
            </a:r>
            <a:r>
              <a:rPr lang="en-US" sz="2400" dirty="0"/>
              <a:t>and inversions of chromosome 14</a:t>
            </a:r>
          </a:p>
        </p:txBody>
      </p:sp>
    </p:spTree>
    <p:extLst>
      <p:ext uri="{BB962C8B-B14F-4D97-AF65-F5344CB8AC3E}">
        <p14:creationId xmlns:p14="http://schemas.microsoft.com/office/powerpoint/2010/main" val="14894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242048"/>
            <a:ext cx="11631706" cy="596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9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3" y="215153"/>
            <a:ext cx="11938875" cy="582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691" y="0"/>
            <a:ext cx="11821885" cy="5668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40"/>
              </a:lnSpc>
            </a:pPr>
            <a:endParaRPr lang="en-US" sz="2000" dirty="0" smtClean="0">
              <a:solidFill>
                <a:srgbClr val="66006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hlinkClick r:id="rId2" tooltip="Pediatric hematology and oncology."/>
            </a:endParaRPr>
          </a:p>
          <a:p>
            <a:pPr>
              <a:lnSpc>
                <a:spcPts val="1740"/>
              </a:lnSpc>
            </a:pPr>
            <a:r>
              <a:rPr lang="en-US" sz="2000" dirty="0" err="1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Pediatr</a:t>
            </a:r>
            <a:r>
              <a:rPr lang="en-US" sz="2000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hematol</a:t>
            </a:r>
            <a:r>
              <a:rPr lang="en-US" sz="2000" dirty="0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oncol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1998 Sep-Oct;15(5):425-9.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kern="1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kern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Ataxia </a:t>
            </a:r>
            <a:r>
              <a:rPr lang="en-US" sz="2000" b="1" kern="1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telangiectasia associated with B-cell lymphoma: the effect of a half-dose </a:t>
            </a:r>
            <a:r>
              <a:rPr lang="en-US" sz="2000" b="1" kern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sz="2000" b="1" kern="1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drugs </a:t>
            </a:r>
            <a:endParaRPr lang="en-US" sz="2000" b="1" kern="1800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kern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administered </a:t>
            </a:r>
            <a:r>
              <a:rPr lang="en-US" sz="2000" b="1" kern="1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according to the acute lymphoblastic leukemia </a:t>
            </a:r>
            <a:r>
              <a:rPr lang="en-US" sz="2000" b="1" kern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 </a:t>
            </a:r>
            <a:r>
              <a:rPr lang="en-US" sz="2000" b="1" kern="1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 protocol</a:t>
            </a:r>
            <a:r>
              <a:rPr lang="en-US" sz="2000" b="1" kern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Because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of increased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chemosensitivity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the treatment of 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AT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patients with malignancies </a:t>
            </a:r>
            <a:endParaRPr 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requires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extremely careful planning and caution with respect to the use of 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chemotherapy.</a:t>
            </a:r>
          </a:p>
          <a:p>
            <a:pPr>
              <a:lnSpc>
                <a:spcPts val="1845"/>
              </a:lnSpc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authors report on a 12-year-old boy with 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AT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who developed </a:t>
            </a:r>
            <a:r>
              <a:rPr lang="en-US" sz="24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B-cell lymphoma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He </a:t>
            </a:r>
            <a:endParaRPr 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received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24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half-dose of the drugs administered according to the acute lymphoblastic leukemia (ALL) protocol issued by our children's cancer study group (9104 Standard Risk Protocol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Tokai Pediatric Oncology Study Group). </a:t>
            </a:r>
            <a:endParaRPr 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endParaRPr lang="en-US" sz="24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ts val="1845"/>
              </a:lnSpc>
              <a:spcAft>
                <a:spcPts val="800"/>
              </a:spcAft>
            </a:pP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As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 result, he continues to be in complete remission and free of treatment complications 32 months after the diagnosis of B-cell lymphoma.</a:t>
            </a:r>
            <a:endParaRPr lang="en-US" sz="3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0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-620487"/>
            <a:ext cx="10972799" cy="1756954"/>
          </a:xfrm>
        </p:spPr>
        <p:txBody>
          <a:bodyPr>
            <a:normAutofit/>
          </a:bodyPr>
          <a:lstStyle/>
          <a:p>
            <a:pPr algn="ctr"/>
            <a:r>
              <a:rPr lang="en-US" sz="2000" b="1" u="sng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000" b="1" u="sng" dirty="0" smtClean="0">
                <a:solidFill>
                  <a:srgbClr val="FF0000"/>
                </a:solidFill>
                <a:latin typeface="+mn-lt"/>
              </a:rPr>
            </a:br>
            <a:r>
              <a:rPr lang="en-US" sz="2000" b="1" u="sng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000" b="1" u="sng" dirty="0">
                <a:solidFill>
                  <a:srgbClr val="FF0000"/>
                </a:solidFill>
                <a:latin typeface="+mn-lt"/>
              </a:rPr>
            </a:br>
            <a:r>
              <a:rPr lang="en-US" sz="2000" b="1" u="sng" dirty="0" smtClean="0">
                <a:solidFill>
                  <a:srgbClr val="FF0000"/>
                </a:solidFill>
                <a:latin typeface="+mn-lt"/>
              </a:rPr>
              <a:t>J </a:t>
            </a:r>
            <a:r>
              <a:rPr lang="en-US" sz="2000" b="1" u="sng" dirty="0" err="1" smtClean="0">
                <a:solidFill>
                  <a:srgbClr val="FF0000"/>
                </a:solidFill>
                <a:latin typeface="+mn-lt"/>
              </a:rPr>
              <a:t>clin</a:t>
            </a:r>
            <a:r>
              <a:rPr lang="en-US" sz="2000" b="1" u="sng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+mn-lt"/>
              </a:rPr>
              <a:t>immunol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 2016 Oct;36(7):667-76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.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000" b="1" dirty="0">
                <a:solidFill>
                  <a:srgbClr val="FF0000"/>
                </a:solidFill>
                <a:latin typeface="+mn-lt"/>
              </a:rPr>
            </a:b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+mn-lt"/>
              </a:rPr>
            </a:b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Lymphoma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Secondary to Congenital and Acquired Immunodeficiency Syndromes at a Turkish Pediatric Oncology Center.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149530"/>
            <a:ext cx="11743508" cy="4719563"/>
          </a:xfrm>
        </p:spPr>
        <p:txBody>
          <a:bodyPr>
            <a:no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summarized the clinical characteristics and treatment results of </a:t>
            </a:r>
            <a:r>
              <a:rPr lang="en-US" b="1" u="sng" dirty="0"/>
              <a:t>17 cases with primary immunodeficiency </a:t>
            </a:r>
            <a:r>
              <a:rPr lang="en-US" dirty="0"/>
              <a:t>that developed non-Hodgkin lymphoma (NHL) and Hodgkin lymphoma (HL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7 </a:t>
            </a:r>
            <a:r>
              <a:rPr lang="en-US" dirty="0"/>
              <a:t>patients were diagnosed with </a:t>
            </a:r>
            <a:r>
              <a:rPr lang="en-US" dirty="0" smtClean="0"/>
              <a:t>AT, </a:t>
            </a:r>
            <a:r>
              <a:rPr lang="en-US" dirty="0"/>
              <a:t>two with </a:t>
            </a:r>
            <a:r>
              <a:rPr lang="en-US" dirty="0" smtClean="0"/>
              <a:t>CVID, </a:t>
            </a:r>
            <a:r>
              <a:rPr lang="en-US" dirty="0"/>
              <a:t>two with selective IgA deficiency, one with </a:t>
            </a:r>
            <a:r>
              <a:rPr lang="en-US" dirty="0" smtClean="0"/>
              <a:t>XLP syndrome</a:t>
            </a:r>
            <a:r>
              <a:rPr lang="en-US" dirty="0"/>
              <a:t>, one with </a:t>
            </a:r>
            <a:r>
              <a:rPr lang="en-US" dirty="0" err="1"/>
              <a:t>Wiskott</a:t>
            </a:r>
            <a:r>
              <a:rPr lang="en-US" dirty="0"/>
              <a:t>-Aldrich syndrome, one with </a:t>
            </a:r>
            <a:r>
              <a:rPr lang="en-US" dirty="0" smtClean="0"/>
              <a:t>EBV related </a:t>
            </a:r>
            <a:r>
              <a:rPr lang="en-US" dirty="0" err="1"/>
              <a:t>lymphoproliferative</a:t>
            </a:r>
            <a:r>
              <a:rPr lang="en-US" dirty="0"/>
              <a:t> syndrome, one with interleukin-2-inducible T-cell kinase (ITK) deficiency, and one with lymphoma developing </a:t>
            </a:r>
            <a:r>
              <a:rPr lang="en-US" dirty="0" smtClean="0"/>
              <a:t>after ALPS.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7 </a:t>
            </a:r>
            <a:r>
              <a:rPr lang="en-US" dirty="0"/>
              <a:t>were diagnosed with HL and </a:t>
            </a:r>
            <a:r>
              <a:rPr lang="en-US" dirty="0" smtClean="0"/>
              <a:t>10 </a:t>
            </a:r>
            <a:r>
              <a:rPr lang="en-US" dirty="0"/>
              <a:t>with NHL (seven B-cell</a:t>
            </a:r>
            <a:r>
              <a:rPr lang="en-US" b="1" u="sng" dirty="0"/>
              <a:t>, three T-cell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 smtClean="0"/>
              <a:t>NHL patients </a:t>
            </a:r>
            <a:r>
              <a:rPr lang="en-US" dirty="0"/>
              <a:t>were started on the </a:t>
            </a:r>
            <a:r>
              <a:rPr lang="en-US" dirty="0" smtClean="0">
                <a:solidFill>
                  <a:srgbClr val="FF0000"/>
                </a:solidFill>
              </a:rPr>
              <a:t>BFM, </a:t>
            </a:r>
            <a:r>
              <a:rPr lang="en-US" dirty="0">
                <a:solidFill>
                  <a:srgbClr val="FF0000"/>
                </a:solidFill>
              </a:rPr>
              <a:t>POG9317, LMB-96, or R-CHOP treatment </a:t>
            </a:r>
            <a:r>
              <a:rPr lang="en-US" dirty="0"/>
              <a:t>protocols with reduced chemotherapy dosages. HL cases were started on </a:t>
            </a:r>
            <a:r>
              <a:rPr lang="en-US" dirty="0" smtClean="0"/>
              <a:t>ABVD </a:t>
            </a:r>
            <a:r>
              <a:rPr lang="en-US" dirty="0"/>
              <a:t>and/or </a:t>
            </a:r>
            <a:r>
              <a:rPr lang="en-US" dirty="0" smtClean="0"/>
              <a:t>COPP protocol</a:t>
            </a:r>
            <a:r>
              <a:rPr lang="en-US" dirty="0"/>
              <a:t>, also with modified dosages. </a:t>
            </a:r>
            <a:endParaRPr lang="en-US" dirty="0" smtClean="0"/>
          </a:p>
          <a:p>
            <a:endParaRPr lang="en-US" u="sng" dirty="0" smtClean="0"/>
          </a:p>
          <a:p>
            <a:r>
              <a:rPr lang="en-US" u="sng" dirty="0" smtClean="0"/>
              <a:t>six </a:t>
            </a:r>
            <a:r>
              <a:rPr lang="en-US" u="sng" dirty="0"/>
              <a:t>of the ten NHL patients have died</a:t>
            </a:r>
            <a:r>
              <a:rPr lang="en-US" dirty="0"/>
              <a:t>. Primary immunodeficiency is a strong predisposing factor for developing lymphoma.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96389"/>
            <a:ext cx="11534504" cy="862148"/>
          </a:xfrm>
        </p:spPr>
        <p:txBody>
          <a:bodyPr>
            <a:noAutofit/>
          </a:bodyPr>
          <a:lstStyle/>
          <a:p>
            <a:r>
              <a:rPr lang="en-US" sz="2800" b="1" i="1" spc="0" dirty="0">
                <a:solidFill>
                  <a:srgbClr val="FF0000"/>
                </a:solidFill>
              </a:rPr>
              <a:t>Annals of Oncology </a:t>
            </a:r>
            <a:r>
              <a:rPr lang="en-US" sz="2800" b="1" spc="0" dirty="0">
                <a:solidFill>
                  <a:srgbClr val="FF0000"/>
                </a:solidFill>
              </a:rPr>
              <a:t>11 </a:t>
            </a:r>
            <a:r>
              <a:rPr lang="en-US" sz="2800" b="1" i="1" spc="0" dirty="0">
                <a:solidFill>
                  <a:srgbClr val="FF0000"/>
                </a:solidFill>
              </a:rPr>
              <a:t>(</a:t>
            </a:r>
            <a:r>
              <a:rPr lang="en-US" sz="2800" b="1" i="1" spc="0" dirty="0" err="1">
                <a:solidFill>
                  <a:srgbClr val="FF0000"/>
                </a:solidFill>
              </a:rPr>
              <a:t>Suppl</a:t>
            </a:r>
            <a:r>
              <a:rPr lang="en-US" sz="2800" b="1" i="1" spc="0" dirty="0">
                <a:solidFill>
                  <a:srgbClr val="FF0000"/>
                </a:solidFill>
              </a:rPr>
              <a:t> I): </a:t>
            </a:r>
            <a:r>
              <a:rPr lang="en-US" sz="2800" b="1" spc="0" dirty="0">
                <a:solidFill>
                  <a:srgbClr val="FF0000"/>
                </a:solidFill>
              </a:rPr>
              <a:t>S141-S145, 2000.</a:t>
            </a:r>
            <a:br>
              <a:rPr lang="en-US" sz="2800" b="1" spc="0" dirty="0">
                <a:solidFill>
                  <a:srgbClr val="FF0000"/>
                </a:solidFill>
              </a:rPr>
            </a:br>
            <a:r>
              <a:rPr lang="en-US" sz="2800" b="1" spc="0" dirty="0" smtClean="0">
                <a:solidFill>
                  <a:srgbClr val="FF0000"/>
                </a:solidFill>
              </a:rPr>
              <a:t>Non-Hodgkin's </a:t>
            </a:r>
            <a:r>
              <a:rPr lang="en-US" sz="2800" b="1" spc="0" dirty="0">
                <a:solidFill>
                  <a:srgbClr val="FF0000"/>
                </a:solidFill>
              </a:rPr>
              <a:t>lymphoma in pediatric patients with chromosomal </a:t>
            </a:r>
            <a:r>
              <a:rPr lang="en-US" sz="2800" b="1" spc="0" dirty="0" smtClean="0">
                <a:solidFill>
                  <a:srgbClr val="FF0000"/>
                </a:solidFill>
              </a:rPr>
              <a:t>breakage syndromes </a:t>
            </a:r>
            <a:r>
              <a:rPr lang="en-US" sz="2800" b="1" spc="0" dirty="0">
                <a:solidFill>
                  <a:srgbClr val="FF0000"/>
                </a:solidFill>
              </a:rPr>
              <a:t>(AT and NBS): Experience from the BFM trials</a:t>
            </a:r>
            <a:endParaRPr lang="en-US" sz="2800" b="1" spc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7" y="1815737"/>
            <a:ext cx="11782698" cy="432380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 three consecutive </a:t>
            </a:r>
            <a:r>
              <a:rPr lang="en-US" dirty="0" smtClean="0"/>
              <a:t>multicenter therapy, </a:t>
            </a:r>
            <a:r>
              <a:rPr lang="en-US" dirty="0"/>
              <a:t>trials for pediatric </a:t>
            </a:r>
            <a:r>
              <a:rPr lang="en-US" dirty="0" smtClean="0"/>
              <a:t>NHL</a:t>
            </a:r>
            <a:r>
              <a:rPr lang="en-US" dirty="0"/>
              <a:t> </a:t>
            </a:r>
            <a:r>
              <a:rPr lang="en-US" dirty="0" smtClean="0"/>
              <a:t>(NHL-BFM</a:t>
            </a:r>
            <a:r>
              <a:rPr lang="en-US" dirty="0"/>
              <a:t>), 1569 patients with newly diagnosed </a:t>
            </a:r>
            <a:r>
              <a:rPr lang="en-US" dirty="0" smtClean="0"/>
              <a:t>NHL have been </a:t>
            </a:r>
            <a:r>
              <a:rPr lang="en-US" dirty="0"/>
              <a:t>registered between 1986 and </a:t>
            </a:r>
            <a:r>
              <a:rPr lang="en-US" dirty="0" smtClean="0"/>
              <a:t>1997.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Nine </a:t>
            </a:r>
            <a:r>
              <a:rPr lang="en-US" dirty="0"/>
              <a:t>patients with </a:t>
            </a:r>
            <a:r>
              <a:rPr lang="en-US" dirty="0" smtClean="0"/>
              <a:t>AT </a:t>
            </a:r>
            <a:r>
              <a:rPr lang="en-US" i="1" dirty="0" smtClean="0"/>
              <a:t>(n </a:t>
            </a:r>
            <a:r>
              <a:rPr lang="en-US" dirty="0"/>
              <a:t>= 5) and NBS </a:t>
            </a:r>
            <a:r>
              <a:rPr lang="en-US" i="1" dirty="0"/>
              <a:t>(n </a:t>
            </a:r>
            <a:r>
              <a:rPr lang="en-US" dirty="0"/>
              <a:t>= 4) were </a:t>
            </a:r>
            <a:r>
              <a:rPr lang="en-US" dirty="0" smtClean="0"/>
              <a:t>identified.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 smtClean="0"/>
              <a:t>Results</a:t>
            </a:r>
            <a:r>
              <a:rPr lang="en-US" i="1" dirty="0"/>
              <a:t>: </a:t>
            </a:r>
            <a:r>
              <a:rPr lang="en-US" dirty="0"/>
              <a:t>Median age of patients with AT and NBS </a:t>
            </a:r>
            <a:r>
              <a:rPr lang="en-US" dirty="0" smtClean="0"/>
              <a:t>at diagnosis </a:t>
            </a:r>
            <a:r>
              <a:rPr lang="en-US" dirty="0"/>
              <a:t>of NHL was nine years.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Diffuse </a:t>
            </a:r>
            <a:r>
              <a:rPr lang="fr-FR" dirty="0"/>
              <a:t>large B-</a:t>
            </a:r>
            <a:r>
              <a:rPr lang="fr-FR" dirty="0" err="1"/>
              <a:t>cell</a:t>
            </a:r>
            <a:r>
              <a:rPr lang="fr-FR" dirty="0"/>
              <a:t> </a:t>
            </a:r>
            <a:r>
              <a:rPr lang="fr-FR" dirty="0" err="1" smtClean="0"/>
              <a:t>lymphoma</a:t>
            </a:r>
            <a:r>
              <a:rPr lang="fr-FR" dirty="0" smtClean="0"/>
              <a:t>, </a:t>
            </a:r>
            <a:r>
              <a:rPr lang="fr-FR" i="1" dirty="0"/>
              <a:t>n = </a:t>
            </a:r>
            <a:r>
              <a:rPr lang="fr-FR" i="1" dirty="0" smtClean="0"/>
              <a:t>1 </a:t>
            </a:r>
            <a:r>
              <a:rPr lang="en-US" dirty="0" smtClean="0"/>
              <a:t>; </a:t>
            </a:r>
            <a:r>
              <a:rPr lang="en-US" dirty="0"/>
              <a:t>ALCL, </a:t>
            </a:r>
            <a:r>
              <a:rPr lang="en-US" i="1" dirty="0"/>
              <a:t>n = </a:t>
            </a:r>
            <a:r>
              <a:rPr lang="en-US" dirty="0"/>
              <a:t>1; lymphoblastic T-cell lymphoma, </a:t>
            </a:r>
            <a:r>
              <a:rPr lang="en-US" i="1" dirty="0"/>
              <a:t>n </a:t>
            </a:r>
            <a:r>
              <a:rPr lang="en-US" dirty="0"/>
              <a:t>= </a:t>
            </a:r>
            <a:r>
              <a:rPr lang="en-US" dirty="0" smtClean="0"/>
              <a:t>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Stages were: I and II in </a:t>
            </a:r>
            <a:r>
              <a:rPr lang="en-US" dirty="0" smtClean="0"/>
              <a:t>3 patients</a:t>
            </a:r>
            <a:r>
              <a:rPr lang="en-US" dirty="0"/>
              <a:t>, </a:t>
            </a:r>
            <a:r>
              <a:rPr lang="en-US" b="1" dirty="0"/>
              <a:t>III </a:t>
            </a:r>
            <a:r>
              <a:rPr lang="en-US" dirty="0"/>
              <a:t>in </a:t>
            </a:r>
            <a:r>
              <a:rPr lang="en-US" dirty="0" smtClean="0"/>
              <a:t>5 </a:t>
            </a:r>
            <a:r>
              <a:rPr lang="en-US" dirty="0"/>
              <a:t>and IV in </a:t>
            </a:r>
            <a:r>
              <a:rPr lang="en-US" dirty="0" smtClean="0"/>
              <a:t>1 patient.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All </a:t>
            </a:r>
            <a:r>
              <a:rPr lang="en-US" dirty="0"/>
              <a:t>patients </a:t>
            </a:r>
            <a:r>
              <a:rPr lang="en-US" dirty="0" smtClean="0"/>
              <a:t>received </a:t>
            </a:r>
            <a:r>
              <a:rPr lang="en-US" dirty="0" err="1" smtClean="0"/>
              <a:t>polychemotherapy</a:t>
            </a:r>
            <a:r>
              <a:rPr lang="en-US" dirty="0" smtClean="0"/>
              <a:t> </a:t>
            </a:r>
            <a:r>
              <a:rPr lang="en-US" dirty="0"/>
              <a:t>according to tumor-entity and stage, </a:t>
            </a:r>
            <a:r>
              <a:rPr lang="en-US" dirty="0" smtClean="0"/>
              <a:t>none received radiation.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Dose </a:t>
            </a:r>
            <a:r>
              <a:rPr lang="en-US" dirty="0"/>
              <a:t>reductions according to </a:t>
            </a:r>
            <a:r>
              <a:rPr lang="en-US" dirty="0" smtClean="0"/>
              <a:t>individual tolerance </a:t>
            </a:r>
            <a:r>
              <a:rPr lang="en-US" dirty="0"/>
              <a:t>concerned mainly </a:t>
            </a:r>
            <a:r>
              <a:rPr lang="en-US" dirty="0" err="1"/>
              <a:t>ethotrexate</a:t>
            </a:r>
            <a:r>
              <a:rPr lang="en-US" dirty="0"/>
              <a:t>, alkylating agents 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epipodophyllotoxines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197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337" y="286603"/>
            <a:ext cx="11951367" cy="1450757"/>
          </a:xfrm>
        </p:spPr>
        <p:txBody>
          <a:bodyPr>
            <a:normAutofit/>
          </a:bodyPr>
          <a:lstStyle/>
          <a:p>
            <a:r>
              <a:rPr lang="en-US" sz="2400" b="1" i="1" spc="0" dirty="0">
                <a:solidFill>
                  <a:srgbClr val="FF0000"/>
                </a:solidFill>
              </a:rPr>
              <a:t>Annals of Oncology </a:t>
            </a:r>
            <a:r>
              <a:rPr lang="en-US" sz="2400" b="1" spc="0" dirty="0">
                <a:solidFill>
                  <a:srgbClr val="FF0000"/>
                </a:solidFill>
              </a:rPr>
              <a:t>11 </a:t>
            </a:r>
            <a:r>
              <a:rPr lang="en-US" sz="2400" b="1" i="1" spc="0" dirty="0">
                <a:solidFill>
                  <a:srgbClr val="FF0000"/>
                </a:solidFill>
              </a:rPr>
              <a:t>(</a:t>
            </a:r>
            <a:r>
              <a:rPr lang="en-US" sz="2400" b="1" i="1" spc="0" dirty="0" err="1">
                <a:solidFill>
                  <a:srgbClr val="FF0000"/>
                </a:solidFill>
              </a:rPr>
              <a:t>Suppl</a:t>
            </a:r>
            <a:r>
              <a:rPr lang="en-US" sz="2400" b="1" i="1" spc="0" dirty="0">
                <a:solidFill>
                  <a:srgbClr val="FF0000"/>
                </a:solidFill>
              </a:rPr>
              <a:t> I): </a:t>
            </a:r>
            <a:r>
              <a:rPr lang="en-US" sz="2400" b="1" spc="0" dirty="0">
                <a:solidFill>
                  <a:srgbClr val="FF0000"/>
                </a:solidFill>
              </a:rPr>
              <a:t>S141-S145, 2000.</a:t>
            </a:r>
            <a:br>
              <a:rPr lang="en-US" sz="2400" b="1" spc="0" dirty="0">
                <a:solidFill>
                  <a:srgbClr val="FF0000"/>
                </a:solidFill>
              </a:rPr>
            </a:br>
            <a:r>
              <a:rPr lang="en-US" sz="2400" b="1" spc="0" dirty="0">
                <a:solidFill>
                  <a:srgbClr val="FF0000"/>
                </a:solidFill>
              </a:rPr>
              <a:t>Non-Hodgkin's lymphoma in pediatric patients with chromosomal breakage syndromes (AT and NBS): Experience from the BFM trials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4319" y="2117558"/>
            <a:ext cx="11805385" cy="3751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From </a:t>
            </a:r>
            <a:r>
              <a:rPr lang="en-US" sz="2800" dirty="0"/>
              <a:t>April 1986 to October 1997, 1569 patients up to 18 years of </a:t>
            </a:r>
            <a:r>
              <a:rPr lang="en-US" sz="2800" dirty="0" smtClean="0"/>
              <a:t>age with </a:t>
            </a:r>
            <a:r>
              <a:rPr lang="en-US" sz="2800" dirty="0"/>
              <a:t>newly diagnosed NHL or B-ALL were registered in the </a:t>
            </a:r>
            <a:r>
              <a:rPr lang="en-US" sz="2800" dirty="0" smtClean="0"/>
              <a:t>NHL-BFM</a:t>
            </a:r>
            <a:r>
              <a:rPr lang="en-US" sz="2800" dirty="0"/>
              <a:t> </a:t>
            </a:r>
            <a:r>
              <a:rPr lang="en-US" sz="2800" dirty="0" smtClean="0"/>
              <a:t>study center.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Among </a:t>
            </a:r>
            <a:r>
              <a:rPr lang="en-US" sz="2800" dirty="0"/>
              <a:t>these 1569 patients, 9 patients were </a:t>
            </a:r>
            <a:r>
              <a:rPr lang="en-US" sz="2800" dirty="0" smtClean="0"/>
              <a:t>suffering from </a:t>
            </a:r>
            <a:r>
              <a:rPr lang="en-US" sz="2800" dirty="0"/>
              <a:t>AT or </a:t>
            </a:r>
            <a:r>
              <a:rPr lang="en-US" sz="2800" dirty="0" smtClean="0"/>
              <a:t>NBS.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These </a:t>
            </a:r>
            <a:r>
              <a:rPr lang="en-US" sz="2800" dirty="0"/>
              <a:t>patients were analyzed regarding </a:t>
            </a:r>
            <a:r>
              <a:rPr lang="en-US" sz="2800" dirty="0" err="1" smtClean="0"/>
              <a:t>clinicopathological</a:t>
            </a:r>
            <a:r>
              <a:rPr lang="en-US" sz="2800" dirty="0"/>
              <a:t> </a:t>
            </a:r>
            <a:r>
              <a:rPr lang="en-US" sz="2800" dirty="0" smtClean="0"/>
              <a:t>features,</a:t>
            </a:r>
            <a:r>
              <a:rPr lang="en-US" sz="2400" dirty="0"/>
              <a:t> </a:t>
            </a:r>
            <a:r>
              <a:rPr lang="en-US" sz="2800" dirty="0"/>
              <a:t>treatment modalities and outcome.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859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1" y="286603"/>
            <a:ext cx="11662611" cy="900513"/>
          </a:xfrm>
        </p:spPr>
        <p:txBody>
          <a:bodyPr>
            <a:noAutofit/>
          </a:bodyPr>
          <a:lstStyle/>
          <a:p>
            <a:r>
              <a:rPr lang="en-US" sz="2400" b="1" i="1" spc="0" dirty="0">
                <a:solidFill>
                  <a:srgbClr val="FF0000"/>
                </a:solidFill>
              </a:rPr>
              <a:t>Annals of Oncology </a:t>
            </a:r>
            <a:r>
              <a:rPr lang="en-US" sz="2400" b="1" spc="0" dirty="0">
                <a:solidFill>
                  <a:srgbClr val="FF0000"/>
                </a:solidFill>
              </a:rPr>
              <a:t>11 </a:t>
            </a:r>
            <a:r>
              <a:rPr lang="en-US" sz="2400" b="1" i="1" spc="0" dirty="0">
                <a:solidFill>
                  <a:srgbClr val="FF0000"/>
                </a:solidFill>
              </a:rPr>
              <a:t>(</a:t>
            </a:r>
            <a:r>
              <a:rPr lang="en-US" sz="2400" b="1" i="1" spc="0" dirty="0" err="1">
                <a:solidFill>
                  <a:srgbClr val="FF0000"/>
                </a:solidFill>
              </a:rPr>
              <a:t>Suppl</a:t>
            </a:r>
            <a:r>
              <a:rPr lang="en-US" sz="2400" b="1" i="1" spc="0" dirty="0">
                <a:solidFill>
                  <a:srgbClr val="FF0000"/>
                </a:solidFill>
              </a:rPr>
              <a:t> I): </a:t>
            </a:r>
            <a:r>
              <a:rPr lang="en-US" sz="2400" b="1" spc="0" dirty="0">
                <a:solidFill>
                  <a:srgbClr val="FF0000"/>
                </a:solidFill>
              </a:rPr>
              <a:t>S141-S145, 2000.</a:t>
            </a:r>
            <a:br>
              <a:rPr lang="en-US" sz="2400" b="1" spc="0" dirty="0">
                <a:solidFill>
                  <a:srgbClr val="FF0000"/>
                </a:solidFill>
              </a:rPr>
            </a:br>
            <a:r>
              <a:rPr lang="en-US" sz="2400" b="1" spc="0" dirty="0">
                <a:solidFill>
                  <a:srgbClr val="FF0000"/>
                </a:solidFill>
              </a:rPr>
              <a:t>Non-Hodgkin's lymphoma in pediatric patients with chromosomal breakage syndromes (AT and NBS): Experience from the BFM trials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5" y="1315453"/>
            <a:ext cx="11790947" cy="4553641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2400" b="1" dirty="0"/>
              <a:t>Therapy and response criteria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Patients </a:t>
            </a:r>
            <a:r>
              <a:rPr lang="en-US" sz="2400" dirty="0" smtClean="0"/>
              <a:t>with lymphoblastic </a:t>
            </a:r>
            <a:r>
              <a:rPr lang="en-US" sz="2400" dirty="0"/>
              <a:t>T-cell lymphoma received </a:t>
            </a:r>
            <a:r>
              <a:rPr lang="en-US" sz="2400" dirty="0" smtClean="0"/>
              <a:t>ALL type</a:t>
            </a:r>
            <a:r>
              <a:rPr lang="en-US" sz="2400" dirty="0"/>
              <a:t> </a:t>
            </a:r>
            <a:r>
              <a:rPr lang="en-US" sz="2400" dirty="0" smtClean="0"/>
              <a:t>therapy </a:t>
            </a:r>
            <a:r>
              <a:rPr lang="en-US" sz="2400" dirty="0"/>
              <a:t>consisting of induction, consolidation, re-induction, </a:t>
            </a:r>
            <a:r>
              <a:rPr lang="en-US" sz="2400" dirty="0" smtClean="0"/>
              <a:t>and maintenance </a:t>
            </a:r>
            <a:r>
              <a:rPr lang="en-US" sz="2400" dirty="0"/>
              <a:t>therapy as previously described 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Patients </a:t>
            </a:r>
            <a:r>
              <a:rPr lang="en-US" sz="2400" dirty="0"/>
              <a:t>with </a:t>
            </a:r>
            <a:r>
              <a:rPr lang="en-US" sz="2400" dirty="0" smtClean="0"/>
              <a:t>B-cell lymphoma </a:t>
            </a:r>
            <a:r>
              <a:rPr lang="en-US" sz="2400" dirty="0"/>
              <a:t>or anaplastic large-cell lymphoma of either </a:t>
            </a:r>
            <a:r>
              <a:rPr lang="en-US" sz="2400" dirty="0" err="1" smtClean="0"/>
              <a:t>immunophenotype</a:t>
            </a:r>
            <a:r>
              <a:rPr lang="en-US" sz="2400" dirty="0"/>
              <a:t> </a:t>
            </a:r>
            <a:r>
              <a:rPr lang="en-US" sz="2400" dirty="0" smtClean="0"/>
              <a:t>received </a:t>
            </a:r>
            <a:r>
              <a:rPr lang="en-US" sz="2400" dirty="0"/>
              <a:t>four to six courses of </a:t>
            </a:r>
            <a:r>
              <a:rPr lang="en-US" sz="2400" dirty="0" err="1"/>
              <a:t>polychemotherapy</a:t>
            </a:r>
            <a:r>
              <a:rPr lang="en-US" sz="2400" dirty="0"/>
              <a:t> as </a:t>
            </a:r>
            <a:r>
              <a:rPr lang="en-US" sz="2400" dirty="0" smtClean="0"/>
              <a:t>described elsewhere.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Intensity and duration of therapy was stratified according to </a:t>
            </a:r>
            <a:r>
              <a:rPr lang="en-US" sz="2400" dirty="0" smtClean="0"/>
              <a:t>stage at </a:t>
            </a:r>
            <a:r>
              <a:rPr lang="en-US" sz="2400" dirty="0"/>
              <a:t>diagnosis and to initial tumor mass, determined by </a:t>
            </a:r>
            <a:r>
              <a:rPr lang="en-US" sz="2400" dirty="0" smtClean="0"/>
              <a:t>serum-concentration of </a:t>
            </a:r>
            <a:r>
              <a:rPr lang="en-US" sz="2400" dirty="0"/>
              <a:t>lactate dehydrogenase (LDH</a:t>
            </a:r>
            <a:r>
              <a:rPr lang="en-US" sz="2400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In </a:t>
            </a:r>
            <a:r>
              <a:rPr lang="en-US" sz="2400" dirty="0"/>
              <a:t>patients with AT or </a:t>
            </a:r>
            <a:r>
              <a:rPr lang="en-US" sz="2400" dirty="0" smtClean="0"/>
              <a:t>NBS, the </a:t>
            </a:r>
            <a:r>
              <a:rPr lang="en-US" sz="2400" dirty="0"/>
              <a:t>study-center recommended to start therapy with reduced </a:t>
            </a:r>
            <a:r>
              <a:rPr lang="en-US" sz="2400" dirty="0" smtClean="0"/>
              <a:t>intensity depending </a:t>
            </a:r>
            <a:r>
              <a:rPr lang="en-US" sz="2400" dirty="0"/>
              <a:t>on the physical state of the patient, history of </a:t>
            </a:r>
            <a:r>
              <a:rPr lang="en-US" sz="2400" dirty="0" smtClean="0"/>
              <a:t>previous infections </a:t>
            </a:r>
            <a:r>
              <a:rPr lang="en-US" sz="2400" dirty="0"/>
              <a:t>and other ID-related complications </a:t>
            </a:r>
            <a:r>
              <a:rPr lang="en-US" sz="2400" dirty="0" smtClean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Therapy was intensified </a:t>
            </a:r>
            <a:r>
              <a:rPr lang="en-US" sz="2400" dirty="0"/>
              <a:t>during following courses according to tolerance of the </a:t>
            </a:r>
            <a:r>
              <a:rPr lang="en-US" sz="2400" dirty="0" smtClean="0"/>
              <a:t>first course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7850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186</TotalTime>
  <Words>627</Words>
  <Application>Microsoft Office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Times New Roman</vt:lpstr>
      <vt:lpstr>Wingdings</vt:lpstr>
      <vt:lpstr>Retrospect</vt:lpstr>
      <vt:lpstr>       Pilot study of modified LMB-based therapy for children with ataxia telangiectasia and advanced stage high grade mature B-cell malignancies. Pediatr Blood Cancer. 2014 February ; 61(2): 360–362. </vt:lpstr>
      <vt:lpstr>  Ataxia-telangiectasia and T-Cell Leukemias: No Evidence for Somatic ATM Mutation in Sporadic T-ALL or for Hypermethylation of the ATM-NPAT/E14 Bidirectional Promoter in T-PLL1. Cancer Research 58, 2293-2297, June I. 1998)</vt:lpstr>
      <vt:lpstr>PowerPoint Presentation</vt:lpstr>
      <vt:lpstr>PowerPoint Presentation</vt:lpstr>
      <vt:lpstr>PowerPoint Presentation</vt:lpstr>
      <vt:lpstr>  J clin immunol 2016 Oct;36(7):667-76.  Lymphoma Secondary to Congenital and Acquired Immunodeficiency Syndromes at a Turkish Pediatric Oncology Center.</vt:lpstr>
      <vt:lpstr>Annals of Oncology 11 (Suppl I): S141-S145, 2000. Non-Hodgkin's lymphoma in pediatric patients with chromosomal breakage syndromes (AT and NBS): Experience from the BFM trials</vt:lpstr>
      <vt:lpstr>Annals of Oncology 11 (Suppl I): S141-S145, 2000. Non-Hodgkin's lymphoma in pediatric patients with chromosomal breakage syndromes (AT and NBS): Experience from the BFM trials</vt:lpstr>
      <vt:lpstr>Annals of Oncology 11 (Suppl I): S141-S145, 2000. Non-Hodgkin's lymphoma in pediatric patients with chromosomal breakage syndromes (AT and NBS): Experience from the BFM trials</vt:lpstr>
      <vt:lpstr>PowerPoint Presentation</vt:lpstr>
      <vt:lpstr>PowerPoint Presentation</vt:lpstr>
      <vt:lpstr>PowerPoint Presentation</vt:lpstr>
      <vt:lpstr>PowerPoint Presentation</vt:lpstr>
      <vt:lpstr>T-cell Acute Lymphoblastic Leukemia in a Child With Ataxia-telangiectasia- Case Report</vt:lpstr>
      <vt:lpstr>Modified chop‐chemotherapy plus rituximab for diffuse large B‐cell lymphoma complicating ataxia‐telangiectasia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study of modified LMB-based therapy for children with ataxia telangiectasia and advanced stage high grade mature b-cell malignancies Pediatr Blood Cancer. 2014 February ; 61(2): 360–362.</dc:title>
  <dc:creator>Samin_pc</dc:creator>
  <cp:lastModifiedBy>Samin_pc</cp:lastModifiedBy>
  <cp:revision>19</cp:revision>
  <dcterms:created xsi:type="dcterms:W3CDTF">2018-05-21T08:35:38Z</dcterms:created>
  <dcterms:modified xsi:type="dcterms:W3CDTF">2018-05-24T03:50:19Z</dcterms:modified>
</cp:coreProperties>
</file>